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vnd.openxmlformats-officedocument.vmlDrawing" Extension="vml"/>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68.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33.xml"/>
  <Override ContentType="application/vnd.openxmlformats-officedocument.presentationml.notesSlide+xml" PartName="/ppt/notesSlides/notesSlide176.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86.xml"/>
  <Override ContentType="application/vnd.openxmlformats-officedocument.presentationml.notesSlide+xml" PartName="/ppt/notesSlides/notesSlide143.xml"/>
  <Override ContentType="application/vnd.openxmlformats-officedocument.presentationml.notesSlide+xml" PartName="/ppt/notesSlides/notesSlide151.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166.xml"/>
  <Override ContentType="application/vnd.openxmlformats-officedocument.presentationml.notesSlide+xml" PartName="/ppt/notesSlides/notesSlide182.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178.xml"/>
  <Override ContentType="application/vnd.openxmlformats-officedocument.presentationml.notesSlide+xml" PartName="/ppt/notesSlides/notesSlide26.xml"/>
  <Override ContentType="application/vnd.openxmlformats-officedocument.presentationml.notesSlide+xml" PartName="/ppt/notesSlides/notesSlide148.xml"/>
  <Override ContentType="application/vnd.openxmlformats-officedocument.presentationml.notesSlide+xml" PartName="/ppt/notesSlides/notesSlide39.xml"/>
  <Override ContentType="application/vnd.openxmlformats-officedocument.presentationml.notesSlide+xml" PartName="/ppt/notesSlides/notesSlide135.xml"/>
  <Override ContentType="application/vnd.openxmlformats-officedocument.presentationml.notesSlide+xml" PartName="/ppt/notesSlides/notesSlide137.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1.xml"/>
  <Override ContentType="application/vnd.openxmlformats-officedocument.presentationml.notesSlide+xml" PartName="/ppt/notesSlides/notesSlide153.xml"/>
  <Override ContentType="application/vnd.openxmlformats-officedocument.presentationml.notesSlide+xml" PartName="/ppt/notesSlides/notesSlide123.xml"/>
  <Override ContentType="application/vnd.openxmlformats-officedocument.presentationml.notesSlide+xml" PartName="/ppt/notesSlides/notesSlide110.xml"/>
  <Override ContentType="application/vnd.openxmlformats-officedocument.presentationml.notesSlide+xml" PartName="/ppt/notesSlides/notesSlide171.xml"/>
  <Override ContentType="application/vnd.openxmlformats-officedocument.presentationml.notesSlide+xml" PartName="/ppt/notesSlides/notesSlide18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138.xml"/>
  <Override ContentType="application/vnd.openxmlformats-officedocument.presentationml.notesSlide+xml" PartName="/ppt/notesSlides/notesSlide163.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155.xml"/>
  <Override ContentType="application/vnd.openxmlformats-officedocument.presentationml.notesSlide+xml" PartName="/ppt/notesSlides/notesSlide180.xml"/>
  <Override ContentType="application/vnd.openxmlformats-officedocument.presentationml.notesSlide+xml" PartName="/ppt/notesSlides/notesSlide189.xml"/>
  <Override ContentType="application/vnd.openxmlformats-officedocument.presentationml.notesSlide+xml" PartName="/ppt/notesSlides/notesSlide46.xml"/>
  <Override ContentType="application/vnd.openxmlformats-officedocument.presentationml.notesSlide+xml" PartName="/ppt/notesSlides/notesSlide172.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46.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144.xml"/>
  <Override ContentType="application/vnd.openxmlformats-officedocument.presentationml.notesSlide+xml" PartName="/ppt/notesSlides/notesSlide4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5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161.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187.xml"/>
  <Override ContentType="application/vnd.openxmlformats-officedocument.presentationml.notesSlide+xml" PartName="/ppt/notesSlides/notesSlide78.xml"/>
  <Override ContentType="application/vnd.openxmlformats-officedocument.presentationml.notesSlide+xml" PartName="/ppt/notesSlides/notesSlide174.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150.xml"/>
  <Override ContentType="application/vnd.openxmlformats-officedocument.presentationml.notesSlide+xml" PartName="/ppt/notesSlides/notesSlide14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59.xml"/>
  <Override ContentType="application/vnd.openxmlformats-officedocument.presentationml.notesSlide+xml" PartName="/ppt/notesSlides/notesSlide124.xml"/>
  <Override ContentType="application/vnd.openxmlformats-officedocument.presentationml.notesSlide+xml" PartName="/ppt/notesSlides/notesSlide185.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169.xml"/>
  <Override ContentType="application/vnd.openxmlformats-officedocument.presentationml.notesSlide+xml" PartName="/ppt/notesSlides/notesSlide177.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1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60.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179.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52.xml"/>
  <Override ContentType="application/vnd.openxmlformats-officedocument.presentationml.notesSlide+xml" PartName="/ppt/notesSlides/notesSlide165.xml"/>
  <Override ContentType="application/vnd.openxmlformats-officedocument.presentationml.notesSlide+xml" PartName="/ppt/notesSlides/notesSlide183.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170.xml"/>
  <Override ContentType="application/vnd.openxmlformats-officedocument.presentationml.notesSlide+xml" PartName="/ppt/notesSlides/notesSlide167.xml"/>
  <Override ContentType="application/vnd.openxmlformats-officedocument.presentationml.notesSlide+xml" PartName="/ppt/notesSlides/notesSlide58.xml"/>
  <Override ContentType="application/vnd.openxmlformats-officedocument.presentationml.notesSlide+xml" PartName="/ppt/notesSlides/notesSlide140.xml"/>
  <Override ContentType="application/vnd.openxmlformats-officedocument.presentationml.notesSlide+xml" PartName="/ppt/notesSlides/notesSlide154.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36.xml"/>
  <Override ContentType="application/vnd.openxmlformats-officedocument.presentationml.notesSlide+xml" PartName="/ppt/notesSlides/notesSlide2.xml"/>
  <Override ContentType="application/vnd.openxmlformats-officedocument.presentationml.notesSlide+xml" PartName="/ppt/notesSlides/notesSlide149.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139.xml"/>
  <Override ContentType="application/vnd.openxmlformats-officedocument.presentationml.notesSlide+xml" PartName="/ppt/notesSlides/notesSlide55.xml"/>
  <Override ContentType="application/vnd.openxmlformats-officedocument.presentationml.notesSlide+xml" PartName="/ppt/notesSlides/notesSlide156.xml"/>
  <Override ContentType="application/vnd.openxmlformats-officedocument.presentationml.notesSlide+xml" PartName="/ppt/notesSlides/notesSlide181.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1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164.xml"/>
  <Override ContentType="application/vnd.openxmlformats-officedocument.presentationml.notesSlide+xml" PartName="/ppt/notesSlides/notesSlide38.xml"/>
  <Override ContentType="application/vnd.openxmlformats-officedocument.presentationml.notesSlide+xml" PartName="/ppt/notesSlides/notesSlide173.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128.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162.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45.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158.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75.xml"/>
  <Override ContentType="application/vnd.openxmlformats-officedocument.presentationml.notesSlide+xml" PartName="/ppt/notesSlides/notesSlide10.xml"/>
  <Override ContentType="application/vnd.openxmlformats-officedocument.presentationml.notesSlide+xml" PartName="/ppt/notesSlides/notesSlide188.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spreadsheetml.sheet" PartName="/ppt/embeddings/Microsoft_Excel_Sheet1.xlsx"/>
  <Override ContentType="application/binary" PartName="/ppt/metadata"/>
  <Override ContentType="application/vnd.openxmlformats-officedocument.presentationml.slide+xml" PartName="/ppt/slides/slide121.xml"/>
  <Override ContentType="application/vnd.openxmlformats-officedocument.presentationml.slide+xml" PartName="/ppt/slides/slide164.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48.xml"/>
  <Override ContentType="application/vnd.openxmlformats-officedocument.presentationml.slide+xml" PartName="/ppt/slides/slide17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82.xml"/>
  <Override ContentType="application/vnd.openxmlformats-officedocument.presentationml.slide+xml" PartName="/ppt/slides/slide17.xml"/>
  <Override ContentType="application/vnd.openxmlformats-officedocument.presentationml.slide+xml" PartName="/ppt/slides/slide138.xml"/>
  <Override ContentType="application/vnd.openxmlformats-officedocument.presentationml.slide+xml" PartName="/ppt/slides/slide25.xml"/>
  <Override ContentType="application/vnd.openxmlformats-officedocument.presentationml.slide+xml" PartName="/ppt/slides/slide17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156.xml"/>
  <Override ContentType="application/vnd.openxmlformats-officedocument.presentationml.slide+xml" PartName="/ppt/slides/slide170.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71.xml"/>
  <Override ContentType="application/vnd.openxmlformats-officedocument.presentationml.slide+xml" PartName="/ppt/slides/slide179.xml"/>
  <Override ContentType="application/vnd.openxmlformats-officedocument.presentationml.slide+xml" PartName="/ppt/slides/slide166.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36.xml"/>
  <Override ContentType="application/vnd.openxmlformats-officedocument.presentationml.slide+xml" PartName="/ppt/slides/slide154.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184.xml"/>
  <Override ContentType="application/vnd.openxmlformats-officedocument.presentationml.slide+xml" PartName="/ppt/slides/slide53.xml"/>
  <Override ContentType="application/vnd.openxmlformats-officedocument.presentationml.slide+xml" PartName="/ppt/slides/slide141.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185.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68.xml"/>
  <Override ContentType="application/vnd.openxmlformats-officedocument.presentationml.slide+xml" PartName="/ppt/slides/slide118.xml"/>
  <Override ContentType="application/vnd.openxmlformats-officedocument.presentationml.slide+xml" PartName="/ppt/slides/slide142.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187.xml"/>
  <Override ContentType="application/vnd.openxmlformats-officedocument.presentationml.slide+xml" PartName="/ppt/slides/slide98.xml"/>
  <Override ContentType="application/vnd.openxmlformats-officedocument.presentationml.slide+xml" PartName="/ppt/slides/slide152.xml"/>
  <Override ContentType="application/vnd.openxmlformats-officedocument.presentationml.slide+xml" PartName="/ppt/slides/slide125.xml"/>
  <Override ContentType="application/vnd.openxmlformats-officedocument.presentationml.slide+xml" PartName="/ppt/slides/slide72.xml"/>
  <Override ContentType="application/vnd.openxmlformats-officedocument.presentationml.slide+xml" PartName="/ppt/slides/slide135.xml"/>
  <Override ContentType="application/vnd.openxmlformats-officedocument.presentationml.slide+xml" PartName="/ppt/slides/slide20.xml"/>
  <Override ContentType="application/vnd.openxmlformats-officedocument.presentationml.slide+xml" PartName="/ppt/slides/slide161.xml"/>
  <Override ContentType="application/vnd.openxmlformats-officedocument.presentationml.slide+xml" PartName="/ppt/slides/slide178.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31.xml"/>
  <Override ContentType="application/vnd.openxmlformats-officedocument.presentationml.slide+xml" PartName="/ppt/slides/slide159.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144.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163.xml"/>
  <Override ContentType="application/vnd.openxmlformats-officedocument.presentationml.slide+xml" PartName="/ppt/slides/slide31.xml"/>
  <Override ContentType="application/vnd.openxmlformats-officedocument.presentationml.slide+xml" PartName="/ppt/slides/slide127.xml"/>
  <Override ContentType="application/vnd.openxmlformats-officedocument.presentationml.slide+xml" PartName="/ppt/slides/slide146.xml"/>
  <Override ContentType="application/vnd.openxmlformats-officedocument.presentationml.slide+xml" PartName="/ppt/slides/slide150.xml"/>
  <Override ContentType="application/vnd.openxmlformats-officedocument.presentationml.slide+xml" PartName="/ppt/slides/slide189.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176.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180.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39.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155.xml"/>
  <Override ContentType="application/vnd.openxmlformats-officedocument.presentationml.slide+xml" PartName="/ppt/slides/slide69.xml"/>
  <Override ContentType="application/vnd.openxmlformats-officedocument.presentationml.slide+xml" PartName="/ppt/slides/slide181.xml"/>
  <Override ContentType="application/vnd.openxmlformats-officedocument.presentationml.slide+xml" PartName="/ppt/slides/slide85.xml"/>
  <Override ContentType="application/vnd.openxmlformats-officedocument.presentationml.slide+xml" PartName="/ppt/slides/slide157.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165.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30.xml"/>
  <Override ContentType="application/vnd.openxmlformats-officedocument.presentationml.slide+xml" PartName="/ppt/slides/slide173.xml"/>
  <Override ContentType="application/vnd.openxmlformats-officedocument.presentationml.slide+xml" PartName="/ppt/slides/slide147.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40.xml"/>
  <Override ContentType="application/vnd.openxmlformats-officedocument.presentationml.slide+xml" PartName="/ppt/slides/slide11.xml"/>
  <Override ContentType="application/vnd.openxmlformats-officedocument.presentationml.slide+xml" PartName="/ppt/slides/slide137.xml"/>
  <Override ContentType="application/vnd.openxmlformats-officedocument.presentationml.slide+xml" PartName="/ppt/slides/slide110.xml"/>
  <Override ContentType="application/vnd.openxmlformats-officedocument.presentationml.slide+xml" PartName="/ppt/slides/slide153.xml"/>
  <Override ContentType="application/vnd.openxmlformats-officedocument.presentationml.slide+xml" PartName="/ppt/slides/slide183.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171.xml"/>
  <Override ContentType="application/vnd.openxmlformats-officedocument.presentationml.slide+xml" PartName="/ppt/slides/slide149.xml"/>
  <Override ContentType="application/vnd.openxmlformats-officedocument.presentationml.slide+xml" PartName="/ppt/slides/slide49.xml"/>
  <Override ContentType="application/vnd.openxmlformats-officedocument.presentationml.slide+xml" PartName="/ppt/slides/slide124.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167.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169.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51.xml"/>
  <Override ContentType="application/vnd.openxmlformats-officedocument.presentationml.slide+xml" PartName="/ppt/slides/slide177.xml"/>
  <Override ContentType="application/vnd.openxmlformats-officedocument.presentationml.slide+xml" PartName="/ppt/slides/slide186.xml"/>
  <Override ContentType="application/vnd.openxmlformats-officedocument.presentationml.slide+xml" PartName="/ppt/slides/slide109.xml"/>
  <Override ContentType="application/vnd.openxmlformats-officedocument.presentationml.slide+xml" PartName="/ppt/slides/slide134.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160.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43.xml"/>
  <Override ContentType="application/vnd.openxmlformats-officedocument.presentationml.slide+xml" PartName="/ppt/slides/slide117.xml"/>
  <Override ContentType="application/vnd.openxmlformats-officedocument.presentationml.slide+xml" PartName="/ppt/slides/slide145.xml"/>
  <Override ContentType="application/vnd.openxmlformats-officedocument.presentationml.slide+xml" PartName="/ppt/slides/slide188.xml"/>
  <Override ContentType="application/vnd.openxmlformats-officedocument.presentationml.slide+xml" PartName="/ppt/slides/slide132.xml"/>
  <Override ContentType="application/vnd.openxmlformats-officedocument.presentationml.slide+xml" PartName="/ppt/slides/slide162.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128.xml"/>
  <Override ContentType="application/vnd.openxmlformats-officedocument.presentationml.slide+xml" PartName="/ppt/slides/slide15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 id="214748365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 id="365" r:id="rId116"/>
    <p:sldId id="366" r:id="rId117"/>
    <p:sldId id="367" r:id="rId118"/>
    <p:sldId id="368" r:id="rId119"/>
    <p:sldId id="369" r:id="rId120"/>
    <p:sldId id="370" r:id="rId121"/>
    <p:sldId id="371" r:id="rId122"/>
    <p:sldId id="372" r:id="rId123"/>
    <p:sldId id="373" r:id="rId124"/>
    <p:sldId id="374" r:id="rId125"/>
    <p:sldId id="375" r:id="rId126"/>
    <p:sldId id="376" r:id="rId127"/>
    <p:sldId id="377" r:id="rId128"/>
    <p:sldId id="378" r:id="rId129"/>
    <p:sldId id="379" r:id="rId130"/>
    <p:sldId id="380" r:id="rId131"/>
    <p:sldId id="381" r:id="rId132"/>
    <p:sldId id="382" r:id="rId133"/>
    <p:sldId id="383" r:id="rId134"/>
    <p:sldId id="384" r:id="rId135"/>
    <p:sldId id="385" r:id="rId136"/>
    <p:sldId id="386" r:id="rId137"/>
    <p:sldId id="387" r:id="rId138"/>
    <p:sldId id="388" r:id="rId139"/>
    <p:sldId id="389" r:id="rId140"/>
    <p:sldId id="390" r:id="rId141"/>
    <p:sldId id="391" r:id="rId142"/>
    <p:sldId id="392" r:id="rId143"/>
    <p:sldId id="393" r:id="rId144"/>
    <p:sldId id="394" r:id="rId145"/>
    <p:sldId id="395" r:id="rId146"/>
    <p:sldId id="396" r:id="rId147"/>
    <p:sldId id="397" r:id="rId148"/>
    <p:sldId id="398" r:id="rId149"/>
    <p:sldId id="399" r:id="rId150"/>
    <p:sldId id="400" r:id="rId151"/>
    <p:sldId id="401" r:id="rId152"/>
    <p:sldId id="402" r:id="rId153"/>
    <p:sldId id="403" r:id="rId154"/>
    <p:sldId id="404" r:id="rId155"/>
    <p:sldId id="405" r:id="rId156"/>
    <p:sldId id="406" r:id="rId157"/>
    <p:sldId id="407" r:id="rId158"/>
    <p:sldId id="408" r:id="rId159"/>
    <p:sldId id="409" r:id="rId160"/>
    <p:sldId id="410" r:id="rId161"/>
    <p:sldId id="411" r:id="rId162"/>
    <p:sldId id="412" r:id="rId163"/>
    <p:sldId id="413" r:id="rId164"/>
    <p:sldId id="414" r:id="rId165"/>
    <p:sldId id="415" r:id="rId166"/>
    <p:sldId id="416" r:id="rId167"/>
    <p:sldId id="417" r:id="rId168"/>
    <p:sldId id="418" r:id="rId169"/>
    <p:sldId id="419" r:id="rId170"/>
    <p:sldId id="420" r:id="rId171"/>
    <p:sldId id="421" r:id="rId172"/>
    <p:sldId id="422" r:id="rId173"/>
    <p:sldId id="423" r:id="rId174"/>
    <p:sldId id="424" r:id="rId175"/>
    <p:sldId id="425" r:id="rId176"/>
    <p:sldId id="426" r:id="rId177"/>
    <p:sldId id="427" r:id="rId178"/>
    <p:sldId id="428" r:id="rId179"/>
    <p:sldId id="429" r:id="rId180"/>
    <p:sldId id="430" r:id="rId181"/>
    <p:sldId id="431" r:id="rId182"/>
    <p:sldId id="432" r:id="rId183"/>
    <p:sldId id="433" r:id="rId184"/>
    <p:sldId id="434" r:id="rId185"/>
    <p:sldId id="435" r:id="rId186"/>
    <p:sldId id="436" r:id="rId187"/>
    <p:sldId id="437" r:id="rId188"/>
    <p:sldId id="438" r:id="rId189"/>
    <p:sldId id="439" r:id="rId190"/>
    <p:sldId id="440" r:id="rId191"/>
    <p:sldId id="441" r:id="rId192"/>
    <p:sldId id="442" r:id="rId193"/>
    <p:sldId id="443" r:id="rId194"/>
    <p:sldId id="444" r:id="rId195"/>
  </p:sldIdLst>
  <p:sldSz cy="6858000" cx="12192000"/>
  <p:notesSz cx="6858000" cy="9144000"/>
  <p:embeddedFontLst>
    <p:embeddedFont>
      <p:font typeface="Arial Narrow"/>
      <p:regular r:id="rId196"/>
      <p:bold r:id="rId197"/>
      <p:italic r:id="rId198"/>
      <p:boldItalic r:id="rId199"/>
    </p:embeddedFont>
    <p:embeddedFont>
      <p:font typeface="Google Sans"/>
      <p:regular r:id="rId200"/>
      <p:bold r:id="rId201"/>
      <p:italic r:id="rId202"/>
      <p:boldItalic r:id="rId20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04" roundtripDataSignature="AMtx7mh7CL6usOyB2CNdxvIWP7pODxEx8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7D8B71C-5492-42F1-A9F0-A50F7E7058AB}">
  <a:tblStyle styleId="{17D8B71C-5492-42F1-A9F0-A50F7E7058AB}"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F4FE"/>
          </a:solidFill>
        </a:fill>
      </a:tcStyle>
    </a:wholeTbl>
    <a:band1H>
      <a:tcTxStyle/>
      <a:tcStyle>
        <a:fill>
          <a:solidFill>
            <a:srgbClr val="CFE9FD"/>
          </a:solidFill>
        </a:fill>
      </a:tcStyle>
    </a:band1H>
    <a:band2H>
      <a:tcTxStyle/>
    </a:band2H>
    <a:band1V>
      <a:tcTxStyle/>
      <a:tcStyle>
        <a:fill>
          <a:solidFill>
            <a:srgbClr val="CFE9FD"/>
          </a:solidFill>
        </a:fill>
      </a:tcStyle>
    </a:band1V>
    <a:band2V>
      <a:tcTxStyle/>
    </a:band2V>
    <a:lastCol>
      <a:tcTxStyle b="on" i="off">
        <a:font>
          <a:latin typeface="Arial"/>
          <a:ea typeface="Arial"/>
          <a:cs typeface="Arial"/>
        </a:font>
        <a:schemeClr val="lt1"/>
      </a:tcTxStyle>
      <a:tcStyle>
        <a:fill>
          <a:solidFill>
            <a:schemeClr val="accent6"/>
          </a:solidFill>
        </a:fill>
      </a:tcStyle>
    </a:lastCol>
    <a:firstCol>
      <a:tcTxStyle b="on" i="off">
        <a:font>
          <a:latin typeface="Arial"/>
          <a:ea typeface="Arial"/>
          <a:cs typeface="Arial"/>
        </a:font>
        <a:schemeClr val="lt1"/>
      </a:tcTxStyle>
      <a:tcStyle>
        <a:fill>
          <a:solidFill>
            <a:schemeClr val="accent6"/>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6"/>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6"/>
          </a:solidFill>
        </a:fill>
      </a:tcStyle>
    </a:firstRow>
    <a:neCell>
      <a:tcTxStyle/>
    </a:neCell>
    <a:nwCell>
      <a:tcTxStyle/>
    </a:nwCell>
  </a:tblStyle>
  <a:tblStyle styleId="{CBC2C5ED-31D6-4F12-B73E-0FFFC3D3D45A}" styleName="Table_1">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FF6E7"/>
          </a:solidFill>
        </a:fill>
      </a:tcStyle>
    </a:wholeTbl>
    <a:band1H>
      <a:tcTxStyle/>
      <a:tcStyle>
        <a:fill>
          <a:solidFill>
            <a:srgbClr val="DDECCC"/>
          </a:solidFill>
        </a:fill>
      </a:tcStyle>
    </a:band1H>
    <a:band2H>
      <a:tcTxStyle/>
    </a:band2H>
    <a:band1V>
      <a:tcTxStyle/>
      <a:tcStyle>
        <a:fill>
          <a:solidFill>
            <a:srgbClr val="DDECCC"/>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717BE6EB-62B5-4357-8529-DE80E38F30A8}" styleName="Table_2">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190" Type="http://schemas.openxmlformats.org/officeDocument/2006/relationships/slide" Target="slides/slide18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194" Type="http://schemas.openxmlformats.org/officeDocument/2006/relationships/slide" Target="slides/slide188.xml"/><Relationship Id="rId43" Type="http://schemas.openxmlformats.org/officeDocument/2006/relationships/slide" Target="slides/slide37.xml"/><Relationship Id="rId193" Type="http://schemas.openxmlformats.org/officeDocument/2006/relationships/slide" Target="slides/slide187.xml"/><Relationship Id="rId46" Type="http://schemas.openxmlformats.org/officeDocument/2006/relationships/slide" Target="slides/slide40.xml"/><Relationship Id="rId192" Type="http://schemas.openxmlformats.org/officeDocument/2006/relationships/slide" Target="slides/slide186.xml"/><Relationship Id="rId45" Type="http://schemas.openxmlformats.org/officeDocument/2006/relationships/slide" Target="slides/slide39.xml"/><Relationship Id="rId191" Type="http://schemas.openxmlformats.org/officeDocument/2006/relationships/slide" Target="slides/slide185.xml"/><Relationship Id="rId48" Type="http://schemas.openxmlformats.org/officeDocument/2006/relationships/slide" Target="slides/slide42.xml"/><Relationship Id="rId187" Type="http://schemas.openxmlformats.org/officeDocument/2006/relationships/slide" Target="slides/slide181.xml"/><Relationship Id="rId47" Type="http://schemas.openxmlformats.org/officeDocument/2006/relationships/slide" Target="slides/slide41.xml"/><Relationship Id="rId186" Type="http://schemas.openxmlformats.org/officeDocument/2006/relationships/slide" Target="slides/slide180.xml"/><Relationship Id="rId185" Type="http://schemas.openxmlformats.org/officeDocument/2006/relationships/slide" Target="slides/slide179.xml"/><Relationship Id="rId49" Type="http://schemas.openxmlformats.org/officeDocument/2006/relationships/slide" Target="slides/slide43.xml"/><Relationship Id="rId184" Type="http://schemas.openxmlformats.org/officeDocument/2006/relationships/slide" Target="slides/slide178.xml"/><Relationship Id="rId189" Type="http://schemas.openxmlformats.org/officeDocument/2006/relationships/slide" Target="slides/slide183.xml"/><Relationship Id="rId188" Type="http://schemas.openxmlformats.org/officeDocument/2006/relationships/slide" Target="slides/slide18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183" Type="http://schemas.openxmlformats.org/officeDocument/2006/relationships/slide" Target="slides/slide177.xml"/><Relationship Id="rId32" Type="http://schemas.openxmlformats.org/officeDocument/2006/relationships/slide" Target="slides/slide26.xml"/><Relationship Id="rId182" Type="http://schemas.openxmlformats.org/officeDocument/2006/relationships/slide" Target="slides/slide176.xml"/><Relationship Id="rId35" Type="http://schemas.openxmlformats.org/officeDocument/2006/relationships/slide" Target="slides/slide29.xml"/><Relationship Id="rId181" Type="http://schemas.openxmlformats.org/officeDocument/2006/relationships/slide" Target="slides/slide175.xml"/><Relationship Id="rId34" Type="http://schemas.openxmlformats.org/officeDocument/2006/relationships/slide" Target="slides/slide28.xml"/><Relationship Id="rId180" Type="http://schemas.openxmlformats.org/officeDocument/2006/relationships/slide" Target="slides/slide174.xml"/><Relationship Id="rId37" Type="http://schemas.openxmlformats.org/officeDocument/2006/relationships/slide" Target="slides/slide31.xml"/><Relationship Id="rId176" Type="http://schemas.openxmlformats.org/officeDocument/2006/relationships/slide" Target="slides/slide170.xml"/><Relationship Id="rId36" Type="http://schemas.openxmlformats.org/officeDocument/2006/relationships/slide" Target="slides/slide30.xml"/><Relationship Id="rId175" Type="http://schemas.openxmlformats.org/officeDocument/2006/relationships/slide" Target="slides/slide169.xml"/><Relationship Id="rId39" Type="http://schemas.openxmlformats.org/officeDocument/2006/relationships/slide" Target="slides/slide33.xml"/><Relationship Id="rId174" Type="http://schemas.openxmlformats.org/officeDocument/2006/relationships/slide" Target="slides/slide168.xml"/><Relationship Id="rId38" Type="http://schemas.openxmlformats.org/officeDocument/2006/relationships/slide" Target="slides/slide32.xml"/><Relationship Id="rId173" Type="http://schemas.openxmlformats.org/officeDocument/2006/relationships/slide" Target="slides/slide167.xml"/><Relationship Id="rId179" Type="http://schemas.openxmlformats.org/officeDocument/2006/relationships/slide" Target="slides/slide173.xml"/><Relationship Id="rId178" Type="http://schemas.openxmlformats.org/officeDocument/2006/relationships/slide" Target="slides/slide172.xml"/><Relationship Id="rId177" Type="http://schemas.openxmlformats.org/officeDocument/2006/relationships/slide" Target="slides/slide171.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98" Type="http://schemas.openxmlformats.org/officeDocument/2006/relationships/font" Target="fonts/ArialNarrow-italic.fntdata"/><Relationship Id="rId14" Type="http://schemas.openxmlformats.org/officeDocument/2006/relationships/slide" Target="slides/slide8.xml"/><Relationship Id="rId197" Type="http://schemas.openxmlformats.org/officeDocument/2006/relationships/font" Target="fonts/ArialNarrow-bold.fntdata"/><Relationship Id="rId17" Type="http://schemas.openxmlformats.org/officeDocument/2006/relationships/slide" Target="slides/slide11.xml"/><Relationship Id="rId196" Type="http://schemas.openxmlformats.org/officeDocument/2006/relationships/font" Target="fonts/ArialNarrow-regular.fntdata"/><Relationship Id="rId16" Type="http://schemas.openxmlformats.org/officeDocument/2006/relationships/slide" Target="slides/slide10.xml"/><Relationship Id="rId195" Type="http://schemas.openxmlformats.org/officeDocument/2006/relationships/slide" Target="slides/slide189.xml"/><Relationship Id="rId19" Type="http://schemas.openxmlformats.org/officeDocument/2006/relationships/slide" Target="slides/slide13.xml"/><Relationship Id="rId18" Type="http://schemas.openxmlformats.org/officeDocument/2006/relationships/slide" Target="slides/slide12.xml"/><Relationship Id="rId199" Type="http://schemas.openxmlformats.org/officeDocument/2006/relationships/font" Target="fonts/ArialNarrow-boldItalic.fntdata"/><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150" Type="http://schemas.openxmlformats.org/officeDocument/2006/relationships/slide" Target="slides/slide144.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149" Type="http://schemas.openxmlformats.org/officeDocument/2006/relationships/slide" Target="slides/slide143.xml"/><Relationship Id="rId4" Type="http://schemas.openxmlformats.org/officeDocument/2006/relationships/slideMaster" Target="slideMasters/slideMaster1.xml"/><Relationship Id="rId148" Type="http://schemas.openxmlformats.org/officeDocument/2006/relationships/slide" Target="slides/slide142.xml"/><Relationship Id="rId9" Type="http://schemas.openxmlformats.org/officeDocument/2006/relationships/slide" Target="slides/slide3.xml"/><Relationship Id="rId143" Type="http://schemas.openxmlformats.org/officeDocument/2006/relationships/slide" Target="slides/slide137.xml"/><Relationship Id="rId142" Type="http://schemas.openxmlformats.org/officeDocument/2006/relationships/slide" Target="slides/slide136.xml"/><Relationship Id="rId141" Type="http://schemas.openxmlformats.org/officeDocument/2006/relationships/slide" Target="slides/slide135.xml"/><Relationship Id="rId140" Type="http://schemas.openxmlformats.org/officeDocument/2006/relationships/slide" Target="slides/slide134.xml"/><Relationship Id="rId5" Type="http://schemas.openxmlformats.org/officeDocument/2006/relationships/slideMaster" Target="slideMasters/slideMaster2.xml"/><Relationship Id="rId147" Type="http://schemas.openxmlformats.org/officeDocument/2006/relationships/slide" Target="slides/slide141.xml"/><Relationship Id="rId6" Type="http://schemas.openxmlformats.org/officeDocument/2006/relationships/notesMaster" Target="notesMasters/notesMaster1.xml"/><Relationship Id="rId146" Type="http://schemas.openxmlformats.org/officeDocument/2006/relationships/slide" Target="slides/slide140.xml"/><Relationship Id="rId7" Type="http://schemas.openxmlformats.org/officeDocument/2006/relationships/slide" Target="slides/slide1.xml"/><Relationship Id="rId145" Type="http://schemas.openxmlformats.org/officeDocument/2006/relationships/slide" Target="slides/slide139.xml"/><Relationship Id="rId8" Type="http://schemas.openxmlformats.org/officeDocument/2006/relationships/slide" Target="slides/slide2.xml"/><Relationship Id="rId144" Type="http://schemas.openxmlformats.org/officeDocument/2006/relationships/slide" Target="slides/slide138.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139" Type="http://schemas.openxmlformats.org/officeDocument/2006/relationships/slide" Target="slides/slide133.xml"/><Relationship Id="rId138" Type="http://schemas.openxmlformats.org/officeDocument/2006/relationships/slide" Target="slides/slide132.xml"/><Relationship Id="rId137" Type="http://schemas.openxmlformats.org/officeDocument/2006/relationships/slide" Target="slides/slide131.xml"/><Relationship Id="rId132" Type="http://schemas.openxmlformats.org/officeDocument/2006/relationships/slide" Target="slides/slide126.xml"/><Relationship Id="rId131" Type="http://schemas.openxmlformats.org/officeDocument/2006/relationships/slide" Target="slides/slide125.xml"/><Relationship Id="rId130" Type="http://schemas.openxmlformats.org/officeDocument/2006/relationships/slide" Target="slides/slide124.xml"/><Relationship Id="rId136" Type="http://schemas.openxmlformats.org/officeDocument/2006/relationships/slide" Target="slides/slide130.xml"/><Relationship Id="rId135" Type="http://schemas.openxmlformats.org/officeDocument/2006/relationships/slide" Target="slides/slide129.xml"/><Relationship Id="rId134" Type="http://schemas.openxmlformats.org/officeDocument/2006/relationships/slide" Target="slides/slide128.xml"/><Relationship Id="rId133" Type="http://schemas.openxmlformats.org/officeDocument/2006/relationships/slide" Target="slides/slide127.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172" Type="http://schemas.openxmlformats.org/officeDocument/2006/relationships/slide" Target="slides/slide166.xml"/><Relationship Id="rId65" Type="http://schemas.openxmlformats.org/officeDocument/2006/relationships/slide" Target="slides/slide59.xml"/><Relationship Id="rId171" Type="http://schemas.openxmlformats.org/officeDocument/2006/relationships/slide" Target="slides/slide165.xml"/><Relationship Id="rId68" Type="http://schemas.openxmlformats.org/officeDocument/2006/relationships/slide" Target="slides/slide62.xml"/><Relationship Id="rId170" Type="http://schemas.openxmlformats.org/officeDocument/2006/relationships/slide" Target="slides/slide164.xml"/><Relationship Id="rId67" Type="http://schemas.openxmlformats.org/officeDocument/2006/relationships/slide" Target="slides/slide61.xml"/><Relationship Id="rId60" Type="http://schemas.openxmlformats.org/officeDocument/2006/relationships/slide" Target="slides/slide54.xml"/><Relationship Id="rId165" Type="http://schemas.openxmlformats.org/officeDocument/2006/relationships/slide" Target="slides/slide159.xml"/><Relationship Id="rId69" Type="http://schemas.openxmlformats.org/officeDocument/2006/relationships/slide" Target="slides/slide63.xml"/><Relationship Id="rId164" Type="http://schemas.openxmlformats.org/officeDocument/2006/relationships/slide" Target="slides/slide158.xml"/><Relationship Id="rId163" Type="http://schemas.openxmlformats.org/officeDocument/2006/relationships/slide" Target="slides/slide157.xml"/><Relationship Id="rId162" Type="http://schemas.openxmlformats.org/officeDocument/2006/relationships/slide" Target="slides/slide156.xml"/><Relationship Id="rId169" Type="http://schemas.openxmlformats.org/officeDocument/2006/relationships/slide" Target="slides/slide163.xml"/><Relationship Id="rId168" Type="http://schemas.openxmlformats.org/officeDocument/2006/relationships/slide" Target="slides/slide162.xml"/><Relationship Id="rId167" Type="http://schemas.openxmlformats.org/officeDocument/2006/relationships/slide" Target="slides/slide161.xml"/><Relationship Id="rId166" Type="http://schemas.openxmlformats.org/officeDocument/2006/relationships/slide" Target="slides/slide160.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161" Type="http://schemas.openxmlformats.org/officeDocument/2006/relationships/slide" Target="slides/slide155.xml"/><Relationship Id="rId54" Type="http://schemas.openxmlformats.org/officeDocument/2006/relationships/slide" Target="slides/slide48.xml"/><Relationship Id="rId160" Type="http://schemas.openxmlformats.org/officeDocument/2006/relationships/slide" Target="slides/slide154.xml"/><Relationship Id="rId57" Type="http://schemas.openxmlformats.org/officeDocument/2006/relationships/slide" Target="slides/slide51.xml"/><Relationship Id="rId56" Type="http://schemas.openxmlformats.org/officeDocument/2006/relationships/slide" Target="slides/slide50.xml"/><Relationship Id="rId159" Type="http://schemas.openxmlformats.org/officeDocument/2006/relationships/slide" Target="slides/slide153.xml"/><Relationship Id="rId59" Type="http://schemas.openxmlformats.org/officeDocument/2006/relationships/slide" Target="slides/slide53.xml"/><Relationship Id="rId154" Type="http://schemas.openxmlformats.org/officeDocument/2006/relationships/slide" Target="slides/slide148.xml"/><Relationship Id="rId58" Type="http://schemas.openxmlformats.org/officeDocument/2006/relationships/slide" Target="slides/slide52.xml"/><Relationship Id="rId153" Type="http://schemas.openxmlformats.org/officeDocument/2006/relationships/slide" Target="slides/slide147.xml"/><Relationship Id="rId152" Type="http://schemas.openxmlformats.org/officeDocument/2006/relationships/slide" Target="slides/slide146.xml"/><Relationship Id="rId151" Type="http://schemas.openxmlformats.org/officeDocument/2006/relationships/slide" Target="slides/slide145.xml"/><Relationship Id="rId158" Type="http://schemas.openxmlformats.org/officeDocument/2006/relationships/slide" Target="slides/slide152.xml"/><Relationship Id="rId157" Type="http://schemas.openxmlformats.org/officeDocument/2006/relationships/slide" Target="slides/slide151.xml"/><Relationship Id="rId156" Type="http://schemas.openxmlformats.org/officeDocument/2006/relationships/slide" Target="slides/slide150.xml"/><Relationship Id="rId155" Type="http://schemas.openxmlformats.org/officeDocument/2006/relationships/slide" Target="slides/slide149.xml"/><Relationship Id="rId107" Type="http://schemas.openxmlformats.org/officeDocument/2006/relationships/slide" Target="slides/slide101.xml"/><Relationship Id="rId106" Type="http://schemas.openxmlformats.org/officeDocument/2006/relationships/slide" Target="slides/slide100.xml"/><Relationship Id="rId105" Type="http://schemas.openxmlformats.org/officeDocument/2006/relationships/slide" Target="slides/slide99.xml"/><Relationship Id="rId104" Type="http://schemas.openxmlformats.org/officeDocument/2006/relationships/slide" Target="slides/slide98.xml"/><Relationship Id="rId109" Type="http://schemas.openxmlformats.org/officeDocument/2006/relationships/slide" Target="slides/slide103.xml"/><Relationship Id="rId108" Type="http://schemas.openxmlformats.org/officeDocument/2006/relationships/slide" Target="slides/slide102.xml"/><Relationship Id="rId103" Type="http://schemas.openxmlformats.org/officeDocument/2006/relationships/slide" Target="slides/slide97.xml"/><Relationship Id="rId102" Type="http://schemas.openxmlformats.org/officeDocument/2006/relationships/slide" Target="slides/slide96.xml"/><Relationship Id="rId101" Type="http://schemas.openxmlformats.org/officeDocument/2006/relationships/slide" Target="slides/slide95.xml"/><Relationship Id="rId100" Type="http://schemas.openxmlformats.org/officeDocument/2006/relationships/slide" Target="slides/slide94.xml"/><Relationship Id="rId129" Type="http://schemas.openxmlformats.org/officeDocument/2006/relationships/slide" Target="slides/slide123.xml"/><Relationship Id="rId128" Type="http://schemas.openxmlformats.org/officeDocument/2006/relationships/slide" Target="slides/slide122.xml"/><Relationship Id="rId127" Type="http://schemas.openxmlformats.org/officeDocument/2006/relationships/slide" Target="slides/slide121.xml"/><Relationship Id="rId126" Type="http://schemas.openxmlformats.org/officeDocument/2006/relationships/slide" Target="slides/slide120.xml"/><Relationship Id="rId121" Type="http://schemas.openxmlformats.org/officeDocument/2006/relationships/slide" Target="slides/slide115.xml"/><Relationship Id="rId120" Type="http://schemas.openxmlformats.org/officeDocument/2006/relationships/slide" Target="slides/slide114.xml"/><Relationship Id="rId125" Type="http://schemas.openxmlformats.org/officeDocument/2006/relationships/slide" Target="slides/slide119.xml"/><Relationship Id="rId124" Type="http://schemas.openxmlformats.org/officeDocument/2006/relationships/slide" Target="slides/slide118.xml"/><Relationship Id="rId123" Type="http://schemas.openxmlformats.org/officeDocument/2006/relationships/slide" Target="slides/slide117.xml"/><Relationship Id="rId122" Type="http://schemas.openxmlformats.org/officeDocument/2006/relationships/slide" Target="slides/slide116.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99" Type="http://schemas.openxmlformats.org/officeDocument/2006/relationships/slide" Target="slides/slide93.xml"/><Relationship Id="rId98" Type="http://schemas.openxmlformats.org/officeDocument/2006/relationships/slide" Target="slides/slide92.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18" Type="http://schemas.openxmlformats.org/officeDocument/2006/relationships/slide" Target="slides/slide112.xml"/><Relationship Id="rId117" Type="http://schemas.openxmlformats.org/officeDocument/2006/relationships/slide" Target="slides/slide111.xml"/><Relationship Id="rId116" Type="http://schemas.openxmlformats.org/officeDocument/2006/relationships/slide" Target="slides/slide110.xml"/><Relationship Id="rId115" Type="http://schemas.openxmlformats.org/officeDocument/2006/relationships/slide" Target="slides/slide109.xml"/><Relationship Id="rId119" Type="http://schemas.openxmlformats.org/officeDocument/2006/relationships/slide" Target="slides/slide113.xml"/><Relationship Id="rId110" Type="http://schemas.openxmlformats.org/officeDocument/2006/relationships/slide" Target="slides/slide104.xml"/><Relationship Id="rId114" Type="http://schemas.openxmlformats.org/officeDocument/2006/relationships/slide" Target="slides/slide108.xml"/><Relationship Id="rId113" Type="http://schemas.openxmlformats.org/officeDocument/2006/relationships/slide" Target="slides/slide107.xml"/><Relationship Id="rId112" Type="http://schemas.openxmlformats.org/officeDocument/2006/relationships/slide" Target="slides/slide106.xml"/><Relationship Id="rId111" Type="http://schemas.openxmlformats.org/officeDocument/2006/relationships/slide" Target="slides/slide105.xml"/><Relationship Id="rId204" Type="http://customschemas.google.com/relationships/presentationmetadata" Target="metadata"/><Relationship Id="rId203" Type="http://schemas.openxmlformats.org/officeDocument/2006/relationships/font" Target="fonts/GoogleSans-boldItalic.fntdata"/><Relationship Id="rId202" Type="http://schemas.openxmlformats.org/officeDocument/2006/relationships/font" Target="fonts/GoogleSans-italic.fntdata"/><Relationship Id="rId201" Type="http://schemas.openxmlformats.org/officeDocument/2006/relationships/font" Target="fonts/GoogleSans-bold.fntdata"/><Relationship Id="rId200" Type="http://schemas.openxmlformats.org/officeDocument/2006/relationships/font" Target="fonts/GoogleSans-regular.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5" name="Google Shape;14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3ccdba5f769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4" name="Google Shape;224;g3ccdba5f769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4" name="Shape 904"/>
        <p:cNvGrpSpPr/>
        <p:nvPr/>
      </p:nvGrpSpPr>
      <p:grpSpPr>
        <a:xfrm>
          <a:off x="0" y="0"/>
          <a:ext cx="0" cy="0"/>
          <a:chOff x="0" y="0"/>
          <a:chExt cx="0" cy="0"/>
        </a:xfrm>
      </p:grpSpPr>
      <p:sp>
        <p:nvSpPr>
          <p:cNvPr id="905" name="Google Shape;905;p1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6" name="Google Shape;906;p1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2" name="Shape 912"/>
        <p:cNvGrpSpPr/>
        <p:nvPr/>
      </p:nvGrpSpPr>
      <p:grpSpPr>
        <a:xfrm>
          <a:off x="0" y="0"/>
          <a:ext cx="0" cy="0"/>
          <a:chOff x="0" y="0"/>
          <a:chExt cx="0" cy="0"/>
        </a:xfrm>
      </p:grpSpPr>
      <p:sp>
        <p:nvSpPr>
          <p:cNvPr id="913" name="Google Shape;913;p1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4" name="Google Shape;914;p1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0" name="Shape 920"/>
        <p:cNvGrpSpPr/>
        <p:nvPr/>
      </p:nvGrpSpPr>
      <p:grpSpPr>
        <a:xfrm>
          <a:off x="0" y="0"/>
          <a:ext cx="0" cy="0"/>
          <a:chOff x="0" y="0"/>
          <a:chExt cx="0" cy="0"/>
        </a:xfrm>
      </p:grpSpPr>
      <p:sp>
        <p:nvSpPr>
          <p:cNvPr id="921" name="Google Shape;921;p1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2" name="Google Shape;922;p1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7" name="Shape 927"/>
        <p:cNvGrpSpPr/>
        <p:nvPr/>
      </p:nvGrpSpPr>
      <p:grpSpPr>
        <a:xfrm>
          <a:off x="0" y="0"/>
          <a:ext cx="0" cy="0"/>
          <a:chOff x="0" y="0"/>
          <a:chExt cx="0" cy="0"/>
        </a:xfrm>
      </p:grpSpPr>
      <p:sp>
        <p:nvSpPr>
          <p:cNvPr id="928" name="Google Shape;928;p1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9" name="Google Shape;929;p1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8" name="Shape 938"/>
        <p:cNvGrpSpPr/>
        <p:nvPr/>
      </p:nvGrpSpPr>
      <p:grpSpPr>
        <a:xfrm>
          <a:off x="0" y="0"/>
          <a:ext cx="0" cy="0"/>
          <a:chOff x="0" y="0"/>
          <a:chExt cx="0" cy="0"/>
        </a:xfrm>
      </p:grpSpPr>
      <p:sp>
        <p:nvSpPr>
          <p:cNvPr id="939" name="Google Shape;939;p1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40" name="Google Shape;940;p1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6" name="Shape 946"/>
        <p:cNvGrpSpPr/>
        <p:nvPr/>
      </p:nvGrpSpPr>
      <p:grpSpPr>
        <a:xfrm>
          <a:off x="0" y="0"/>
          <a:ext cx="0" cy="0"/>
          <a:chOff x="0" y="0"/>
          <a:chExt cx="0" cy="0"/>
        </a:xfrm>
      </p:grpSpPr>
      <p:sp>
        <p:nvSpPr>
          <p:cNvPr id="947" name="Google Shape;947;p1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48" name="Google Shape;948;p1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6" name="Shape 956"/>
        <p:cNvGrpSpPr/>
        <p:nvPr/>
      </p:nvGrpSpPr>
      <p:grpSpPr>
        <a:xfrm>
          <a:off x="0" y="0"/>
          <a:ext cx="0" cy="0"/>
          <a:chOff x="0" y="0"/>
          <a:chExt cx="0" cy="0"/>
        </a:xfrm>
      </p:grpSpPr>
      <p:sp>
        <p:nvSpPr>
          <p:cNvPr id="957" name="Google Shape;957;p1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58" name="Google Shape;958;p1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3" name="Shape 963"/>
        <p:cNvGrpSpPr/>
        <p:nvPr/>
      </p:nvGrpSpPr>
      <p:grpSpPr>
        <a:xfrm>
          <a:off x="0" y="0"/>
          <a:ext cx="0" cy="0"/>
          <a:chOff x="0" y="0"/>
          <a:chExt cx="0" cy="0"/>
        </a:xfrm>
      </p:grpSpPr>
      <p:sp>
        <p:nvSpPr>
          <p:cNvPr id="964" name="Google Shape;964;p1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65" name="Google Shape;965;p1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3" name="Shape 973"/>
        <p:cNvGrpSpPr/>
        <p:nvPr/>
      </p:nvGrpSpPr>
      <p:grpSpPr>
        <a:xfrm>
          <a:off x="0" y="0"/>
          <a:ext cx="0" cy="0"/>
          <a:chOff x="0" y="0"/>
          <a:chExt cx="0" cy="0"/>
        </a:xfrm>
      </p:grpSpPr>
      <p:sp>
        <p:nvSpPr>
          <p:cNvPr id="974" name="Google Shape;974;p1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75" name="Google Shape;975;p1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5" name="Shape 985"/>
        <p:cNvGrpSpPr/>
        <p:nvPr/>
      </p:nvGrpSpPr>
      <p:grpSpPr>
        <a:xfrm>
          <a:off x="0" y="0"/>
          <a:ext cx="0" cy="0"/>
          <a:chOff x="0" y="0"/>
          <a:chExt cx="0" cy="0"/>
        </a:xfrm>
      </p:grpSpPr>
      <p:sp>
        <p:nvSpPr>
          <p:cNvPr id="986" name="Google Shape;986;p1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7" name="Google Shape;987;p1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3" name="Google Shape;233;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2" name="Shape 992"/>
        <p:cNvGrpSpPr/>
        <p:nvPr/>
      </p:nvGrpSpPr>
      <p:grpSpPr>
        <a:xfrm>
          <a:off x="0" y="0"/>
          <a:ext cx="0" cy="0"/>
          <a:chOff x="0" y="0"/>
          <a:chExt cx="0" cy="0"/>
        </a:xfrm>
      </p:grpSpPr>
      <p:sp>
        <p:nvSpPr>
          <p:cNvPr id="993" name="Google Shape;993;p1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94" name="Google Shape;994;p1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0" name="Shape 1000"/>
        <p:cNvGrpSpPr/>
        <p:nvPr/>
      </p:nvGrpSpPr>
      <p:grpSpPr>
        <a:xfrm>
          <a:off x="0" y="0"/>
          <a:ext cx="0" cy="0"/>
          <a:chOff x="0" y="0"/>
          <a:chExt cx="0" cy="0"/>
        </a:xfrm>
      </p:grpSpPr>
      <p:sp>
        <p:nvSpPr>
          <p:cNvPr id="1001" name="Google Shape;1001;p1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02" name="Google Shape;1002;p1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7" name="Shape 1007"/>
        <p:cNvGrpSpPr/>
        <p:nvPr/>
      </p:nvGrpSpPr>
      <p:grpSpPr>
        <a:xfrm>
          <a:off x="0" y="0"/>
          <a:ext cx="0" cy="0"/>
          <a:chOff x="0" y="0"/>
          <a:chExt cx="0" cy="0"/>
        </a:xfrm>
      </p:grpSpPr>
      <p:sp>
        <p:nvSpPr>
          <p:cNvPr id="1008" name="Google Shape;1008;p1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09" name="Google Shape;1009;p1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5" name="Shape 1015"/>
        <p:cNvGrpSpPr/>
        <p:nvPr/>
      </p:nvGrpSpPr>
      <p:grpSpPr>
        <a:xfrm>
          <a:off x="0" y="0"/>
          <a:ext cx="0" cy="0"/>
          <a:chOff x="0" y="0"/>
          <a:chExt cx="0" cy="0"/>
        </a:xfrm>
      </p:grpSpPr>
      <p:sp>
        <p:nvSpPr>
          <p:cNvPr id="1016" name="Google Shape;1016;p1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17" name="Google Shape;1017;p1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5" name="Shape 1025"/>
        <p:cNvGrpSpPr/>
        <p:nvPr/>
      </p:nvGrpSpPr>
      <p:grpSpPr>
        <a:xfrm>
          <a:off x="0" y="0"/>
          <a:ext cx="0" cy="0"/>
          <a:chOff x="0" y="0"/>
          <a:chExt cx="0" cy="0"/>
        </a:xfrm>
      </p:grpSpPr>
      <p:sp>
        <p:nvSpPr>
          <p:cNvPr id="1026" name="Google Shape;1026;p1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27" name="Google Shape;1027;p1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8" name="Shape 1038"/>
        <p:cNvGrpSpPr/>
        <p:nvPr/>
      </p:nvGrpSpPr>
      <p:grpSpPr>
        <a:xfrm>
          <a:off x="0" y="0"/>
          <a:ext cx="0" cy="0"/>
          <a:chOff x="0" y="0"/>
          <a:chExt cx="0" cy="0"/>
        </a:xfrm>
      </p:grpSpPr>
      <p:sp>
        <p:nvSpPr>
          <p:cNvPr id="1039" name="Google Shape;1039;p1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40" name="Google Shape;1040;p1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0" name="Shape 1050"/>
        <p:cNvGrpSpPr/>
        <p:nvPr/>
      </p:nvGrpSpPr>
      <p:grpSpPr>
        <a:xfrm>
          <a:off x="0" y="0"/>
          <a:ext cx="0" cy="0"/>
          <a:chOff x="0" y="0"/>
          <a:chExt cx="0" cy="0"/>
        </a:xfrm>
      </p:grpSpPr>
      <p:sp>
        <p:nvSpPr>
          <p:cNvPr id="1051" name="Google Shape;1051;p1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52" name="Google Shape;1052;p1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5" name="Shape 1065"/>
        <p:cNvGrpSpPr/>
        <p:nvPr/>
      </p:nvGrpSpPr>
      <p:grpSpPr>
        <a:xfrm>
          <a:off x="0" y="0"/>
          <a:ext cx="0" cy="0"/>
          <a:chOff x="0" y="0"/>
          <a:chExt cx="0" cy="0"/>
        </a:xfrm>
      </p:grpSpPr>
      <p:sp>
        <p:nvSpPr>
          <p:cNvPr id="1066" name="Google Shape;1066;p1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67" name="Google Shape;1067;p1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2" name="Shape 1092"/>
        <p:cNvGrpSpPr/>
        <p:nvPr/>
      </p:nvGrpSpPr>
      <p:grpSpPr>
        <a:xfrm>
          <a:off x="0" y="0"/>
          <a:ext cx="0" cy="0"/>
          <a:chOff x="0" y="0"/>
          <a:chExt cx="0" cy="0"/>
        </a:xfrm>
      </p:grpSpPr>
      <p:sp>
        <p:nvSpPr>
          <p:cNvPr id="1093" name="Google Shape;1093;p1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94" name="Google Shape;1094;p1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9" name="Shape 1099"/>
        <p:cNvGrpSpPr/>
        <p:nvPr/>
      </p:nvGrpSpPr>
      <p:grpSpPr>
        <a:xfrm>
          <a:off x="0" y="0"/>
          <a:ext cx="0" cy="0"/>
          <a:chOff x="0" y="0"/>
          <a:chExt cx="0" cy="0"/>
        </a:xfrm>
      </p:grpSpPr>
      <p:sp>
        <p:nvSpPr>
          <p:cNvPr id="1100" name="Google Shape;1100;p1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01" name="Google Shape;1101;p1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2" name="Google Shape;242;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6" name="Shape 1106"/>
        <p:cNvGrpSpPr/>
        <p:nvPr/>
      </p:nvGrpSpPr>
      <p:grpSpPr>
        <a:xfrm>
          <a:off x="0" y="0"/>
          <a:ext cx="0" cy="0"/>
          <a:chOff x="0" y="0"/>
          <a:chExt cx="0" cy="0"/>
        </a:xfrm>
      </p:grpSpPr>
      <p:sp>
        <p:nvSpPr>
          <p:cNvPr id="1107" name="Google Shape;1107;p1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08" name="Google Shape;1108;p1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3" name="Shape 1113"/>
        <p:cNvGrpSpPr/>
        <p:nvPr/>
      </p:nvGrpSpPr>
      <p:grpSpPr>
        <a:xfrm>
          <a:off x="0" y="0"/>
          <a:ext cx="0" cy="0"/>
          <a:chOff x="0" y="0"/>
          <a:chExt cx="0" cy="0"/>
        </a:xfrm>
      </p:grpSpPr>
      <p:sp>
        <p:nvSpPr>
          <p:cNvPr id="1114" name="Google Shape;1114;p1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15" name="Google Shape;1115;p1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0" name="Shape 1120"/>
        <p:cNvGrpSpPr/>
        <p:nvPr/>
      </p:nvGrpSpPr>
      <p:grpSpPr>
        <a:xfrm>
          <a:off x="0" y="0"/>
          <a:ext cx="0" cy="0"/>
          <a:chOff x="0" y="0"/>
          <a:chExt cx="0" cy="0"/>
        </a:xfrm>
      </p:grpSpPr>
      <p:sp>
        <p:nvSpPr>
          <p:cNvPr id="1121" name="Google Shape;1121;p1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22" name="Google Shape;1122;p1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7" name="Shape 1127"/>
        <p:cNvGrpSpPr/>
        <p:nvPr/>
      </p:nvGrpSpPr>
      <p:grpSpPr>
        <a:xfrm>
          <a:off x="0" y="0"/>
          <a:ext cx="0" cy="0"/>
          <a:chOff x="0" y="0"/>
          <a:chExt cx="0" cy="0"/>
        </a:xfrm>
      </p:grpSpPr>
      <p:sp>
        <p:nvSpPr>
          <p:cNvPr id="1128" name="Google Shape;1128;p1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29" name="Google Shape;1129;p1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4" name="Shape 1134"/>
        <p:cNvGrpSpPr/>
        <p:nvPr/>
      </p:nvGrpSpPr>
      <p:grpSpPr>
        <a:xfrm>
          <a:off x="0" y="0"/>
          <a:ext cx="0" cy="0"/>
          <a:chOff x="0" y="0"/>
          <a:chExt cx="0" cy="0"/>
        </a:xfrm>
      </p:grpSpPr>
      <p:sp>
        <p:nvSpPr>
          <p:cNvPr id="1135" name="Google Shape;1135;p1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36" name="Google Shape;1136;p1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4" name="Shape 1144"/>
        <p:cNvGrpSpPr/>
        <p:nvPr/>
      </p:nvGrpSpPr>
      <p:grpSpPr>
        <a:xfrm>
          <a:off x="0" y="0"/>
          <a:ext cx="0" cy="0"/>
          <a:chOff x="0" y="0"/>
          <a:chExt cx="0" cy="0"/>
        </a:xfrm>
      </p:grpSpPr>
      <p:sp>
        <p:nvSpPr>
          <p:cNvPr id="1145" name="Google Shape;1145;p1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46" name="Google Shape;1146;p1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1" name="Shape 1151"/>
        <p:cNvGrpSpPr/>
        <p:nvPr/>
      </p:nvGrpSpPr>
      <p:grpSpPr>
        <a:xfrm>
          <a:off x="0" y="0"/>
          <a:ext cx="0" cy="0"/>
          <a:chOff x="0" y="0"/>
          <a:chExt cx="0" cy="0"/>
        </a:xfrm>
      </p:grpSpPr>
      <p:sp>
        <p:nvSpPr>
          <p:cNvPr id="1152" name="Google Shape;1152;p1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53" name="Google Shape;1153;p1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8" name="Shape 1158"/>
        <p:cNvGrpSpPr/>
        <p:nvPr/>
      </p:nvGrpSpPr>
      <p:grpSpPr>
        <a:xfrm>
          <a:off x="0" y="0"/>
          <a:ext cx="0" cy="0"/>
          <a:chOff x="0" y="0"/>
          <a:chExt cx="0" cy="0"/>
        </a:xfrm>
      </p:grpSpPr>
      <p:sp>
        <p:nvSpPr>
          <p:cNvPr id="1159" name="Google Shape;1159;p1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60" name="Google Shape;1160;p1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5" name="Shape 1165"/>
        <p:cNvGrpSpPr/>
        <p:nvPr/>
      </p:nvGrpSpPr>
      <p:grpSpPr>
        <a:xfrm>
          <a:off x="0" y="0"/>
          <a:ext cx="0" cy="0"/>
          <a:chOff x="0" y="0"/>
          <a:chExt cx="0" cy="0"/>
        </a:xfrm>
      </p:grpSpPr>
      <p:sp>
        <p:nvSpPr>
          <p:cNvPr id="1166" name="Google Shape;1166;p1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67" name="Google Shape;1167;p1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2" name="Shape 1172"/>
        <p:cNvGrpSpPr/>
        <p:nvPr/>
      </p:nvGrpSpPr>
      <p:grpSpPr>
        <a:xfrm>
          <a:off x="0" y="0"/>
          <a:ext cx="0" cy="0"/>
          <a:chOff x="0" y="0"/>
          <a:chExt cx="0" cy="0"/>
        </a:xfrm>
      </p:grpSpPr>
      <p:sp>
        <p:nvSpPr>
          <p:cNvPr id="1173" name="Google Shape;1173;p1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74" name="Google Shape;1174;p1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9" name="Google Shape;249;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9" name="Shape 1179"/>
        <p:cNvGrpSpPr/>
        <p:nvPr/>
      </p:nvGrpSpPr>
      <p:grpSpPr>
        <a:xfrm>
          <a:off x="0" y="0"/>
          <a:ext cx="0" cy="0"/>
          <a:chOff x="0" y="0"/>
          <a:chExt cx="0" cy="0"/>
        </a:xfrm>
      </p:grpSpPr>
      <p:sp>
        <p:nvSpPr>
          <p:cNvPr id="1180" name="Google Shape;1180;p1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81" name="Google Shape;1181;p1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6" name="Shape 1186"/>
        <p:cNvGrpSpPr/>
        <p:nvPr/>
      </p:nvGrpSpPr>
      <p:grpSpPr>
        <a:xfrm>
          <a:off x="0" y="0"/>
          <a:ext cx="0" cy="0"/>
          <a:chOff x="0" y="0"/>
          <a:chExt cx="0" cy="0"/>
        </a:xfrm>
      </p:grpSpPr>
      <p:sp>
        <p:nvSpPr>
          <p:cNvPr id="1187" name="Google Shape;1187;p1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88" name="Google Shape;1188;p1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3" name="Shape 1193"/>
        <p:cNvGrpSpPr/>
        <p:nvPr/>
      </p:nvGrpSpPr>
      <p:grpSpPr>
        <a:xfrm>
          <a:off x="0" y="0"/>
          <a:ext cx="0" cy="0"/>
          <a:chOff x="0" y="0"/>
          <a:chExt cx="0" cy="0"/>
        </a:xfrm>
      </p:grpSpPr>
      <p:sp>
        <p:nvSpPr>
          <p:cNvPr id="1194" name="Google Shape;1194;p1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95" name="Google Shape;1195;p1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3" name="Shape 1203"/>
        <p:cNvGrpSpPr/>
        <p:nvPr/>
      </p:nvGrpSpPr>
      <p:grpSpPr>
        <a:xfrm>
          <a:off x="0" y="0"/>
          <a:ext cx="0" cy="0"/>
          <a:chOff x="0" y="0"/>
          <a:chExt cx="0" cy="0"/>
        </a:xfrm>
      </p:grpSpPr>
      <p:sp>
        <p:nvSpPr>
          <p:cNvPr id="1204" name="Google Shape;1204;p1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05" name="Google Shape;1205;p1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0" name="Shape 1210"/>
        <p:cNvGrpSpPr/>
        <p:nvPr/>
      </p:nvGrpSpPr>
      <p:grpSpPr>
        <a:xfrm>
          <a:off x="0" y="0"/>
          <a:ext cx="0" cy="0"/>
          <a:chOff x="0" y="0"/>
          <a:chExt cx="0" cy="0"/>
        </a:xfrm>
      </p:grpSpPr>
      <p:sp>
        <p:nvSpPr>
          <p:cNvPr id="1211" name="Google Shape;1211;p1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12" name="Google Shape;1212;p1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7" name="Shape 1217"/>
        <p:cNvGrpSpPr/>
        <p:nvPr/>
      </p:nvGrpSpPr>
      <p:grpSpPr>
        <a:xfrm>
          <a:off x="0" y="0"/>
          <a:ext cx="0" cy="0"/>
          <a:chOff x="0" y="0"/>
          <a:chExt cx="0" cy="0"/>
        </a:xfrm>
      </p:grpSpPr>
      <p:sp>
        <p:nvSpPr>
          <p:cNvPr id="1218" name="Google Shape;1218;p1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19" name="Google Shape;1219;p1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4" name="Shape 1224"/>
        <p:cNvGrpSpPr/>
        <p:nvPr/>
      </p:nvGrpSpPr>
      <p:grpSpPr>
        <a:xfrm>
          <a:off x="0" y="0"/>
          <a:ext cx="0" cy="0"/>
          <a:chOff x="0" y="0"/>
          <a:chExt cx="0" cy="0"/>
        </a:xfrm>
      </p:grpSpPr>
      <p:sp>
        <p:nvSpPr>
          <p:cNvPr id="1225" name="Google Shape;1225;p1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26" name="Google Shape;1226;p1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1" name="Shape 1231"/>
        <p:cNvGrpSpPr/>
        <p:nvPr/>
      </p:nvGrpSpPr>
      <p:grpSpPr>
        <a:xfrm>
          <a:off x="0" y="0"/>
          <a:ext cx="0" cy="0"/>
          <a:chOff x="0" y="0"/>
          <a:chExt cx="0" cy="0"/>
        </a:xfrm>
      </p:grpSpPr>
      <p:sp>
        <p:nvSpPr>
          <p:cNvPr id="1232" name="Google Shape;1232;p1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33" name="Google Shape;1233;p1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0" name="Shape 1240"/>
        <p:cNvGrpSpPr/>
        <p:nvPr/>
      </p:nvGrpSpPr>
      <p:grpSpPr>
        <a:xfrm>
          <a:off x="0" y="0"/>
          <a:ext cx="0" cy="0"/>
          <a:chOff x="0" y="0"/>
          <a:chExt cx="0" cy="0"/>
        </a:xfrm>
      </p:grpSpPr>
      <p:sp>
        <p:nvSpPr>
          <p:cNvPr id="1241" name="Google Shape;1241;p1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42" name="Google Shape;1242;p1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6" name="Shape 1246"/>
        <p:cNvGrpSpPr/>
        <p:nvPr/>
      </p:nvGrpSpPr>
      <p:grpSpPr>
        <a:xfrm>
          <a:off x="0" y="0"/>
          <a:ext cx="0" cy="0"/>
          <a:chOff x="0" y="0"/>
          <a:chExt cx="0" cy="0"/>
        </a:xfrm>
      </p:grpSpPr>
      <p:sp>
        <p:nvSpPr>
          <p:cNvPr id="1247" name="Google Shape;1247;p1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48" name="Google Shape;1248;p1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6" name="Google Shape;256;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2" name="Shape 1252"/>
        <p:cNvGrpSpPr/>
        <p:nvPr/>
      </p:nvGrpSpPr>
      <p:grpSpPr>
        <a:xfrm>
          <a:off x="0" y="0"/>
          <a:ext cx="0" cy="0"/>
          <a:chOff x="0" y="0"/>
          <a:chExt cx="0" cy="0"/>
        </a:xfrm>
      </p:grpSpPr>
      <p:sp>
        <p:nvSpPr>
          <p:cNvPr id="1253" name="Google Shape;1253;p1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54" name="Google Shape;1254;p1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8" name="Shape 1258"/>
        <p:cNvGrpSpPr/>
        <p:nvPr/>
      </p:nvGrpSpPr>
      <p:grpSpPr>
        <a:xfrm>
          <a:off x="0" y="0"/>
          <a:ext cx="0" cy="0"/>
          <a:chOff x="0" y="0"/>
          <a:chExt cx="0" cy="0"/>
        </a:xfrm>
      </p:grpSpPr>
      <p:sp>
        <p:nvSpPr>
          <p:cNvPr id="1259" name="Google Shape;1259;p1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60" name="Google Shape;1260;p1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5" name="Shape 1265"/>
        <p:cNvGrpSpPr/>
        <p:nvPr/>
      </p:nvGrpSpPr>
      <p:grpSpPr>
        <a:xfrm>
          <a:off x="0" y="0"/>
          <a:ext cx="0" cy="0"/>
          <a:chOff x="0" y="0"/>
          <a:chExt cx="0" cy="0"/>
        </a:xfrm>
      </p:grpSpPr>
      <p:sp>
        <p:nvSpPr>
          <p:cNvPr id="1266" name="Google Shape;1266;p1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67" name="Google Shape;1267;p1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2" name="Shape 1272"/>
        <p:cNvGrpSpPr/>
        <p:nvPr/>
      </p:nvGrpSpPr>
      <p:grpSpPr>
        <a:xfrm>
          <a:off x="0" y="0"/>
          <a:ext cx="0" cy="0"/>
          <a:chOff x="0" y="0"/>
          <a:chExt cx="0" cy="0"/>
        </a:xfrm>
      </p:grpSpPr>
      <p:sp>
        <p:nvSpPr>
          <p:cNvPr id="1273" name="Google Shape;1273;p1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74" name="Google Shape;1274;p1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9" name="Shape 1279"/>
        <p:cNvGrpSpPr/>
        <p:nvPr/>
      </p:nvGrpSpPr>
      <p:grpSpPr>
        <a:xfrm>
          <a:off x="0" y="0"/>
          <a:ext cx="0" cy="0"/>
          <a:chOff x="0" y="0"/>
          <a:chExt cx="0" cy="0"/>
        </a:xfrm>
      </p:grpSpPr>
      <p:sp>
        <p:nvSpPr>
          <p:cNvPr id="1280" name="Google Shape;1280;p1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81" name="Google Shape;1281;p1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6" name="Shape 1286"/>
        <p:cNvGrpSpPr/>
        <p:nvPr/>
      </p:nvGrpSpPr>
      <p:grpSpPr>
        <a:xfrm>
          <a:off x="0" y="0"/>
          <a:ext cx="0" cy="0"/>
          <a:chOff x="0" y="0"/>
          <a:chExt cx="0" cy="0"/>
        </a:xfrm>
      </p:grpSpPr>
      <p:sp>
        <p:nvSpPr>
          <p:cNvPr id="1287" name="Google Shape;1287;p1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88" name="Google Shape;1288;p1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3" name="Shape 1293"/>
        <p:cNvGrpSpPr/>
        <p:nvPr/>
      </p:nvGrpSpPr>
      <p:grpSpPr>
        <a:xfrm>
          <a:off x="0" y="0"/>
          <a:ext cx="0" cy="0"/>
          <a:chOff x="0" y="0"/>
          <a:chExt cx="0" cy="0"/>
        </a:xfrm>
      </p:grpSpPr>
      <p:sp>
        <p:nvSpPr>
          <p:cNvPr id="1294" name="Google Shape;1294;p1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95" name="Google Shape;1295;p1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0" name="Shape 1300"/>
        <p:cNvGrpSpPr/>
        <p:nvPr/>
      </p:nvGrpSpPr>
      <p:grpSpPr>
        <a:xfrm>
          <a:off x="0" y="0"/>
          <a:ext cx="0" cy="0"/>
          <a:chOff x="0" y="0"/>
          <a:chExt cx="0" cy="0"/>
        </a:xfrm>
      </p:grpSpPr>
      <p:sp>
        <p:nvSpPr>
          <p:cNvPr id="1301" name="Google Shape;1301;p1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02" name="Google Shape;1302;p1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7" name="Shape 1307"/>
        <p:cNvGrpSpPr/>
        <p:nvPr/>
      </p:nvGrpSpPr>
      <p:grpSpPr>
        <a:xfrm>
          <a:off x="0" y="0"/>
          <a:ext cx="0" cy="0"/>
          <a:chOff x="0" y="0"/>
          <a:chExt cx="0" cy="0"/>
        </a:xfrm>
      </p:grpSpPr>
      <p:sp>
        <p:nvSpPr>
          <p:cNvPr id="1308" name="Google Shape;1308;p1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09" name="Google Shape;1309;p1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4" name="Shape 1314"/>
        <p:cNvGrpSpPr/>
        <p:nvPr/>
      </p:nvGrpSpPr>
      <p:grpSpPr>
        <a:xfrm>
          <a:off x="0" y="0"/>
          <a:ext cx="0" cy="0"/>
          <a:chOff x="0" y="0"/>
          <a:chExt cx="0" cy="0"/>
        </a:xfrm>
      </p:grpSpPr>
      <p:sp>
        <p:nvSpPr>
          <p:cNvPr id="1315" name="Google Shape;1315;p1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16" name="Google Shape;1316;p1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3" name="Google Shape;263;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1" name="Shape 1321"/>
        <p:cNvGrpSpPr/>
        <p:nvPr/>
      </p:nvGrpSpPr>
      <p:grpSpPr>
        <a:xfrm>
          <a:off x="0" y="0"/>
          <a:ext cx="0" cy="0"/>
          <a:chOff x="0" y="0"/>
          <a:chExt cx="0" cy="0"/>
        </a:xfrm>
      </p:grpSpPr>
      <p:sp>
        <p:nvSpPr>
          <p:cNvPr id="1322" name="Google Shape;1322;p1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23" name="Google Shape;1323;p1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8" name="Shape 1328"/>
        <p:cNvGrpSpPr/>
        <p:nvPr/>
      </p:nvGrpSpPr>
      <p:grpSpPr>
        <a:xfrm>
          <a:off x="0" y="0"/>
          <a:ext cx="0" cy="0"/>
          <a:chOff x="0" y="0"/>
          <a:chExt cx="0" cy="0"/>
        </a:xfrm>
      </p:grpSpPr>
      <p:sp>
        <p:nvSpPr>
          <p:cNvPr id="1329" name="Google Shape;1329;p1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30" name="Google Shape;1330;p1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5" name="Shape 1335"/>
        <p:cNvGrpSpPr/>
        <p:nvPr/>
      </p:nvGrpSpPr>
      <p:grpSpPr>
        <a:xfrm>
          <a:off x="0" y="0"/>
          <a:ext cx="0" cy="0"/>
          <a:chOff x="0" y="0"/>
          <a:chExt cx="0" cy="0"/>
        </a:xfrm>
      </p:grpSpPr>
      <p:sp>
        <p:nvSpPr>
          <p:cNvPr id="1336" name="Google Shape;1336;p1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37" name="Google Shape;1337;p1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2" name="Shape 1342"/>
        <p:cNvGrpSpPr/>
        <p:nvPr/>
      </p:nvGrpSpPr>
      <p:grpSpPr>
        <a:xfrm>
          <a:off x="0" y="0"/>
          <a:ext cx="0" cy="0"/>
          <a:chOff x="0" y="0"/>
          <a:chExt cx="0" cy="0"/>
        </a:xfrm>
      </p:grpSpPr>
      <p:sp>
        <p:nvSpPr>
          <p:cNvPr id="1343" name="Google Shape;1343;p1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44" name="Google Shape;1344;p1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9" name="Shape 1349"/>
        <p:cNvGrpSpPr/>
        <p:nvPr/>
      </p:nvGrpSpPr>
      <p:grpSpPr>
        <a:xfrm>
          <a:off x="0" y="0"/>
          <a:ext cx="0" cy="0"/>
          <a:chOff x="0" y="0"/>
          <a:chExt cx="0" cy="0"/>
        </a:xfrm>
      </p:grpSpPr>
      <p:sp>
        <p:nvSpPr>
          <p:cNvPr id="1350" name="Google Shape;1350;p1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51" name="Google Shape;1351;p1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6" name="Shape 1356"/>
        <p:cNvGrpSpPr/>
        <p:nvPr/>
      </p:nvGrpSpPr>
      <p:grpSpPr>
        <a:xfrm>
          <a:off x="0" y="0"/>
          <a:ext cx="0" cy="0"/>
          <a:chOff x="0" y="0"/>
          <a:chExt cx="0" cy="0"/>
        </a:xfrm>
      </p:grpSpPr>
      <p:sp>
        <p:nvSpPr>
          <p:cNvPr id="1357" name="Google Shape;1357;p1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58" name="Google Shape;1358;p1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3" name="Shape 1363"/>
        <p:cNvGrpSpPr/>
        <p:nvPr/>
      </p:nvGrpSpPr>
      <p:grpSpPr>
        <a:xfrm>
          <a:off x="0" y="0"/>
          <a:ext cx="0" cy="0"/>
          <a:chOff x="0" y="0"/>
          <a:chExt cx="0" cy="0"/>
        </a:xfrm>
      </p:grpSpPr>
      <p:sp>
        <p:nvSpPr>
          <p:cNvPr id="1364" name="Google Shape;1364;g3cc2f21a562_1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65" name="Google Shape;1365;g3cc2f21a562_1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1" name="Shape 1371"/>
        <p:cNvGrpSpPr/>
        <p:nvPr/>
      </p:nvGrpSpPr>
      <p:grpSpPr>
        <a:xfrm>
          <a:off x="0" y="0"/>
          <a:ext cx="0" cy="0"/>
          <a:chOff x="0" y="0"/>
          <a:chExt cx="0" cy="0"/>
        </a:xfrm>
      </p:grpSpPr>
      <p:sp>
        <p:nvSpPr>
          <p:cNvPr id="1372" name="Google Shape;1372;p1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73" name="Google Shape;1373;p1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9" name="Shape 1379"/>
        <p:cNvGrpSpPr/>
        <p:nvPr/>
      </p:nvGrpSpPr>
      <p:grpSpPr>
        <a:xfrm>
          <a:off x="0" y="0"/>
          <a:ext cx="0" cy="0"/>
          <a:chOff x="0" y="0"/>
          <a:chExt cx="0" cy="0"/>
        </a:xfrm>
      </p:grpSpPr>
      <p:sp>
        <p:nvSpPr>
          <p:cNvPr id="1380" name="Google Shape;1380;p1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81" name="Google Shape;1381;p1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7" name="Shape 1387"/>
        <p:cNvGrpSpPr/>
        <p:nvPr/>
      </p:nvGrpSpPr>
      <p:grpSpPr>
        <a:xfrm>
          <a:off x="0" y="0"/>
          <a:ext cx="0" cy="0"/>
          <a:chOff x="0" y="0"/>
          <a:chExt cx="0" cy="0"/>
        </a:xfrm>
      </p:grpSpPr>
      <p:sp>
        <p:nvSpPr>
          <p:cNvPr id="1388" name="Google Shape;1388;p1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89" name="Google Shape;1389;p1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0" name="Google Shape;270;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5" name="Shape 1395"/>
        <p:cNvGrpSpPr/>
        <p:nvPr/>
      </p:nvGrpSpPr>
      <p:grpSpPr>
        <a:xfrm>
          <a:off x="0" y="0"/>
          <a:ext cx="0" cy="0"/>
          <a:chOff x="0" y="0"/>
          <a:chExt cx="0" cy="0"/>
        </a:xfrm>
      </p:grpSpPr>
      <p:sp>
        <p:nvSpPr>
          <p:cNvPr id="1396" name="Google Shape;1396;p1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97" name="Google Shape;1397;p1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3" name="Shape 1403"/>
        <p:cNvGrpSpPr/>
        <p:nvPr/>
      </p:nvGrpSpPr>
      <p:grpSpPr>
        <a:xfrm>
          <a:off x="0" y="0"/>
          <a:ext cx="0" cy="0"/>
          <a:chOff x="0" y="0"/>
          <a:chExt cx="0" cy="0"/>
        </a:xfrm>
      </p:grpSpPr>
      <p:sp>
        <p:nvSpPr>
          <p:cNvPr id="1404" name="Google Shape;1404;p1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05" name="Google Shape;1405;p1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0" name="Shape 1410"/>
        <p:cNvGrpSpPr/>
        <p:nvPr/>
      </p:nvGrpSpPr>
      <p:grpSpPr>
        <a:xfrm>
          <a:off x="0" y="0"/>
          <a:ext cx="0" cy="0"/>
          <a:chOff x="0" y="0"/>
          <a:chExt cx="0" cy="0"/>
        </a:xfrm>
      </p:grpSpPr>
      <p:sp>
        <p:nvSpPr>
          <p:cNvPr id="1411" name="Google Shape;1411;p1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12" name="Google Shape;1412;p1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7" name="Shape 1417"/>
        <p:cNvGrpSpPr/>
        <p:nvPr/>
      </p:nvGrpSpPr>
      <p:grpSpPr>
        <a:xfrm>
          <a:off x="0" y="0"/>
          <a:ext cx="0" cy="0"/>
          <a:chOff x="0" y="0"/>
          <a:chExt cx="0" cy="0"/>
        </a:xfrm>
      </p:grpSpPr>
      <p:sp>
        <p:nvSpPr>
          <p:cNvPr id="1418" name="Google Shape;1418;p1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19" name="Google Shape;1419;p1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4" name="Shape 1424"/>
        <p:cNvGrpSpPr/>
        <p:nvPr/>
      </p:nvGrpSpPr>
      <p:grpSpPr>
        <a:xfrm>
          <a:off x="0" y="0"/>
          <a:ext cx="0" cy="0"/>
          <a:chOff x="0" y="0"/>
          <a:chExt cx="0" cy="0"/>
        </a:xfrm>
      </p:grpSpPr>
      <p:sp>
        <p:nvSpPr>
          <p:cNvPr id="1425" name="Google Shape;1425;p1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26" name="Google Shape;1426;p1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1" name="Shape 1431"/>
        <p:cNvGrpSpPr/>
        <p:nvPr/>
      </p:nvGrpSpPr>
      <p:grpSpPr>
        <a:xfrm>
          <a:off x="0" y="0"/>
          <a:ext cx="0" cy="0"/>
          <a:chOff x="0" y="0"/>
          <a:chExt cx="0" cy="0"/>
        </a:xfrm>
      </p:grpSpPr>
      <p:sp>
        <p:nvSpPr>
          <p:cNvPr id="1432" name="Google Shape;1432;p1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33" name="Google Shape;1433;p1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8" name="Shape 1438"/>
        <p:cNvGrpSpPr/>
        <p:nvPr/>
      </p:nvGrpSpPr>
      <p:grpSpPr>
        <a:xfrm>
          <a:off x="0" y="0"/>
          <a:ext cx="0" cy="0"/>
          <a:chOff x="0" y="0"/>
          <a:chExt cx="0" cy="0"/>
        </a:xfrm>
      </p:grpSpPr>
      <p:sp>
        <p:nvSpPr>
          <p:cNvPr id="1439" name="Google Shape;1439;p1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40" name="Google Shape;1440;p1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5" name="Shape 1445"/>
        <p:cNvGrpSpPr/>
        <p:nvPr/>
      </p:nvGrpSpPr>
      <p:grpSpPr>
        <a:xfrm>
          <a:off x="0" y="0"/>
          <a:ext cx="0" cy="0"/>
          <a:chOff x="0" y="0"/>
          <a:chExt cx="0" cy="0"/>
        </a:xfrm>
      </p:grpSpPr>
      <p:sp>
        <p:nvSpPr>
          <p:cNvPr id="1446" name="Google Shape;1446;p1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47" name="Google Shape;1447;p1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5" name="Shape 1455"/>
        <p:cNvGrpSpPr/>
        <p:nvPr/>
      </p:nvGrpSpPr>
      <p:grpSpPr>
        <a:xfrm>
          <a:off x="0" y="0"/>
          <a:ext cx="0" cy="0"/>
          <a:chOff x="0" y="0"/>
          <a:chExt cx="0" cy="0"/>
        </a:xfrm>
      </p:grpSpPr>
      <p:sp>
        <p:nvSpPr>
          <p:cNvPr id="1456" name="Google Shape;1456;p1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57" name="Google Shape;1457;p1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5" name="Shape 1485"/>
        <p:cNvGrpSpPr/>
        <p:nvPr/>
      </p:nvGrpSpPr>
      <p:grpSpPr>
        <a:xfrm>
          <a:off x="0" y="0"/>
          <a:ext cx="0" cy="0"/>
          <a:chOff x="0" y="0"/>
          <a:chExt cx="0" cy="0"/>
        </a:xfrm>
      </p:grpSpPr>
      <p:sp>
        <p:nvSpPr>
          <p:cNvPr id="1486" name="Google Shape;1486;p1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87" name="Google Shape;1487;p1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7" name="Google Shape;277;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1" name="Shape 1501"/>
        <p:cNvGrpSpPr/>
        <p:nvPr/>
      </p:nvGrpSpPr>
      <p:grpSpPr>
        <a:xfrm>
          <a:off x="0" y="0"/>
          <a:ext cx="0" cy="0"/>
          <a:chOff x="0" y="0"/>
          <a:chExt cx="0" cy="0"/>
        </a:xfrm>
      </p:grpSpPr>
      <p:sp>
        <p:nvSpPr>
          <p:cNvPr id="1502" name="Google Shape;1502;p1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03" name="Google Shape;1503;p1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7" name="Shape 1527"/>
        <p:cNvGrpSpPr/>
        <p:nvPr/>
      </p:nvGrpSpPr>
      <p:grpSpPr>
        <a:xfrm>
          <a:off x="0" y="0"/>
          <a:ext cx="0" cy="0"/>
          <a:chOff x="0" y="0"/>
          <a:chExt cx="0" cy="0"/>
        </a:xfrm>
      </p:grpSpPr>
      <p:sp>
        <p:nvSpPr>
          <p:cNvPr id="1528" name="Google Shape;1528;p1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29" name="Google Shape;1529;p1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3" name="Shape 1543"/>
        <p:cNvGrpSpPr/>
        <p:nvPr/>
      </p:nvGrpSpPr>
      <p:grpSpPr>
        <a:xfrm>
          <a:off x="0" y="0"/>
          <a:ext cx="0" cy="0"/>
          <a:chOff x="0" y="0"/>
          <a:chExt cx="0" cy="0"/>
        </a:xfrm>
      </p:grpSpPr>
      <p:sp>
        <p:nvSpPr>
          <p:cNvPr id="1544" name="Google Shape;1544;p1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45" name="Google Shape;1545;p19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9" name="Shape 1559"/>
        <p:cNvGrpSpPr/>
        <p:nvPr/>
      </p:nvGrpSpPr>
      <p:grpSpPr>
        <a:xfrm>
          <a:off x="0" y="0"/>
          <a:ext cx="0" cy="0"/>
          <a:chOff x="0" y="0"/>
          <a:chExt cx="0" cy="0"/>
        </a:xfrm>
      </p:grpSpPr>
      <p:sp>
        <p:nvSpPr>
          <p:cNvPr id="1560" name="Google Shape;1560;p1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61" name="Google Shape;1561;p1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6" name="Shape 1566"/>
        <p:cNvGrpSpPr/>
        <p:nvPr/>
      </p:nvGrpSpPr>
      <p:grpSpPr>
        <a:xfrm>
          <a:off x="0" y="0"/>
          <a:ext cx="0" cy="0"/>
          <a:chOff x="0" y="0"/>
          <a:chExt cx="0" cy="0"/>
        </a:xfrm>
      </p:grpSpPr>
      <p:sp>
        <p:nvSpPr>
          <p:cNvPr id="1567" name="Google Shape;1567;p2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68" name="Google Shape;1568;p2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3" name="Shape 1573"/>
        <p:cNvGrpSpPr/>
        <p:nvPr/>
      </p:nvGrpSpPr>
      <p:grpSpPr>
        <a:xfrm>
          <a:off x="0" y="0"/>
          <a:ext cx="0" cy="0"/>
          <a:chOff x="0" y="0"/>
          <a:chExt cx="0" cy="0"/>
        </a:xfrm>
      </p:grpSpPr>
      <p:sp>
        <p:nvSpPr>
          <p:cNvPr id="1574" name="Google Shape;1574;p2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75" name="Google Shape;1575;p2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3" name="Shape 1583"/>
        <p:cNvGrpSpPr/>
        <p:nvPr/>
      </p:nvGrpSpPr>
      <p:grpSpPr>
        <a:xfrm>
          <a:off x="0" y="0"/>
          <a:ext cx="0" cy="0"/>
          <a:chOff x="0" y="0"/>
          <a:chExt cx="0" cy="0"/>
        </a:xfrm>
      </p:grpSpPr>
      <p:sp>
        <p:nvSpPr>
          <p:cNvPr id="1584" name="Google Shape;1584;p2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85" name="Google Shape;1585;p20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2" name="Shape 1592"/>
        <p:cNvGrpSpPr/>
        <p:nvPr/>
      </p:nvGrpSpPr>
      <p:grpSpPr>
        <a:xfrm>
          <a:off x="0" y="0"/>
          <a:ext cx="0" cy="0"/>
          <a:chOff x="0" y="0"/>
          <a:chExt cx="0" cy="0"/>
        </a:xfrm>
      </p:grpSpPr>
      <p:sp>
        <p:nvSpPr>
          <p:cNvPr id="1593" name="Google Shape;1593;p2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94" name="Google Shape;1594;p2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1" name="Shape 1601"/>
        <p:cNvGrpSpPr/>
        <p:nvPr/>
      </p:nvGrpSpPr>
      <p:grpSpPr>
        <a:xfrm>
          <a:off x="0" y="0"/>
          <a:ext cx="0" cy="0"/>
          <a:chOff x="0" y="0"/>
          <a:chExt cx="0" cy="0"/>
        </a:xfrm>
      </p:grpSpPr>
      <p:sp>
        <p:nvSpPr>
          <p:cNvPr id="1602" name="Google Shape;1602;p2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03" name="Google Shape;1603;p20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8" name="Shape 1608"/>
        <p:cNvGrpSpPr/>
        <p:nvPr/>
      </p:nvGrpSpPr>
      <p:grpSpPr>
        <a:xfrm>
          <a:off x="0" y="0"/>
          <a:ext cx="0" cy="0"/>
          <a:chOff x="0" y="0"/>
          <a:chExt cx="0" cy="0"/>
        </a:xfrm>
      </p:grpSpPr>
      <p:sp>
        <p:nvSpPr>
          <p:cNvPr id="1609" name="Google Shape;1609;p2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10" name="Google Shape;1610;p2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4" name="Google Shape;284;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5" name="Shape 1615"/>
        <p:cNvGrpSpPr/>
        <p:nvPr/>
      </p:nvGrpSpPr>
      <p:grpSpPr>
        <a:xfrm>
          <a:off x="0" y="0"/>
          <a:ext cx="0" cy="0"/>
          <a:chOff x="0" y="0"/>
          <a:chExt cx="0" cy="0"/>
        </a:xfrm>
      </p:grpSpPr>
      <p:sp>
        <p:nvSpPr>
          <p:cNvPr id="1616" name="Google Shape;1616;p2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17" name="Google Shape;1617;p2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2" name="Shape 1622"/>
        <p:cNvGrpSpPr/>
        <p:nvPr/>
      </p:nvGrpSpPr>
      <p:grpSpPr>
        <a:xfrm>
          <a:off x="0" y="0"/>
          <a:ext cx="0" cy="0"/>
          <a:chOff x="0" y="0"/>
          <a:chExt cx="0" cy="0"/>
        </a:xfrm>
      </p:grpSpPr>
      <p:sp>
        <p:nvSpPr>
          <p:cNvPr id="1623" name="Google Shape;1623;p2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24" name="Google Shape;1624;p20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9" name="Shape 1629"/>
        <p:cNvGrpSpPr/>
        <p:nvPr/>
      </p:nvGrpSpPr>
      <p:grpSpPr>
        <a:xfrm>
          <a:off x="0" y="0"/>
          <a:ext cx="0" cy="0"/>
          <a:chOff x="0" y="0"/>
          <a:chExt cx="0" cy="0"/>
        </a:xfrm>
      </p:grpSpPr>
      <p:sp>
        <p:nvSpPr>
          <p:cNvPr id="1630" name="Google Shape;1630;p2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31" name="Google Shape;1631;p20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6" name="Shape 1636"/>
        <p:cNvGrpSpPr/>
        <p:nvPr/>
      </p:nvGrpSpPr>
      <p:grpSpPr>
        <a:xfrm>
          <a:off x="0" y="0"/>
          <a:ext cx="0" cy="0"/>
          <a:chOff x="0" y="0"/>
          <a:chExt cx="0" cy="0"/>
        </a:xfrm>
      </p:grpSpPr>
      <p:sp>
        <p:nvSpPr>
          <p:cNvPr id="1637" name="Google Shape;1637;p2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38" name="Google Shape;1638;p20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3" name="Shape 1643"/>
        <p:cNvGrpSpPr/>
        <p:nvPr/>
      </p:nvGrpSpPr>
      <p:grpSpPr>
        <a:xfrm>
          <a:off x="0" y="0"/>
          <a:ext cx="0" cy="0"/>
          <a:chOff x="0" y="0"/>
          <a:chExt cx="0" cy="0"/>
        </a:xfrm>
      </p:grpSpPr>
      <p:sp>
        <p:nvSpPr>
          <p:cNvPr id="1644" name="Google Shape;1644;p2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45" name="Google Shape;1645;p2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0" name="Shape 1650"/>
        <p:cNvGrpSpPr/>
        <p:nvPr/>
      </p:nvGrpSpPr>
      <p:grpSpPr>
        <a:xfrm>
          <a:off x="0" y="0"/>
          <a:ext cx="0" cy="0"/>
          <a:chOff x="0" y="0"/>
          <a:chExt cx="0" cy="0"/>
        </a:xfrm>
      </p:grpSpPr>
      <p:sp>
        <p:nvSpPr>
          <p:cNvPr id="1651" name="Google Shape;1651;p2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52" name="Google Shape;1652;p2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7" name="Shape 1657"/>
        <p:cNvGrpSpPr/>
        <p:nvPr/>
      </p:nvGrpSpPr>
      <p:grpSpPr>
        <a:xfrm>
          <a:off x="0" y="0"/>
          <a:ext cx="0" cy="0"/>
          <a:chOff x="0" y="0"/>
          <a:chExt cx="0" cy="0"/>
        </a:xfrm>
      </p:grpSpPr>
      <p:sp>
        <p:nvSpPr>
          <p:cNvPr id="1658" name="Google Shape;1658;p2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59" name="Google Shape;1659;p2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4" name="Shape 1664"/>
        <p:cNvGrpSpPr/>
        <p:nvPr/>
      </p:nvGrpSpPr>
      <p:grpSpPr>
        <a:xfrm>
          <a:off x="0" y="0"/>
          <a:ext cx="0" cy="0"/>
          <a:chOff x="0" y="0"/>
          <a:chExt cx="0" cy="0"/>
        </a:xfrm>
      </p:grpSpPr>
      <p:sp>
        <p:nvSpPr>
          <p:cNvPr id="1665" name="Google Shape;1665;p2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66" name="Google Shape;1666;p2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1" name="Shape 1671"/>
        <p:cNvGrpSpPr/>
        <p:nvPr/>
      </p:nvGrpSpPr>
      <p:grpSpPr>
        <a:xfrm>
          <a:off x="0" y="0"/>
          <a:ext cx="0" cy="0"/>
          <a:chOff x="0" y="0"/>
          <a:chExt cx="0" cy="0"/>
        </a:xfrm>
      </p:grpSpPr>
      <p:sp>
        <p:nvSpPr>
          <p:cNvPr id="1672" name="Google Shape;1672;p2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73" name="Google Shape;1673;p2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1" name="Shape 1681"/>
        <p:cNvGrpSpPr/>
        <p:nvPr/>
      </p:nvGrpSpPr>
      <p:grpSpPr>
        <a:xfrm>
          <a:off x="0" y="0"/>
          <a:ext cx="0" cy="0"/>
          <a:chOff x="0" y="0"/>
          <a:chExt cx="0" cy="0"/>
        </a:xfrm>
      </p:grpSpPr>
      <p:sp>
        <p:nvSpPr>
          <p:cNvPr id="1682" name="Google Shape;1682;g3ccdba5f769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83" name="Google Shape;1683;g3ccdba5f769_0_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1" name="Google Shape;291;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6" name="Google Shape;15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0" name="Google Shape;300;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7" name="Google Shape;307;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5" name="Google Shape;315;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2" name="Google Shape;322;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9" name="Google Shape;329;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6" name="Google Shape;336;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3" name="Google Shape;343;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0" name="Google Shape;350;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7" name="Google Shape;357;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4" name="Google Shape;364;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3" name="Google Shape;163;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0" name="Google Shape;370;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7" name="Google Shape;377;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4" name="Google Shape;384;p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2" name="Google Shape;392;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9" name="Google Shape;399;p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6" name="Google Shape;406;p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3" name="Google Shape;413;p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0" name="Google Shape;420;p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7" name="Google Shape;427;p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4" name="Google Shape;434;p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2" name="Google Shape;172;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4" name="Google Shape;444;p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1" name="Google Shape;451;p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8" name="Google Shape;458;p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5" name="Google Shape;465;p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2" name="Google Shape;472;p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9" name="Google Shape;479;p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7" name="Google Shape;487;p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4" name="Google Shape;494;p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02" name="Google Shape;502;p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09" name="Google Shape;509;p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1" name="Google Shape;181;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17" name="Google Shape;517;p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5" name="Google Shape;525;p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2" name="Google Shape;532;p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9" name="Google Shape;539;p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p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46" name="Google Shape;546;p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53" name="Google Shape;553;p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p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62" name="Google Shape;562;p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73" name="Google Shape;573;p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p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80" name="Google Shape;580;p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p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87" name="Google Shape;587;p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0" name="Google Shape;190;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p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94" name="Google Shape;594;p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p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1" name="Google Shape;601;p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p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8" name="Google Shape;608;p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15" name="Google Shape;615;p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p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22" name="Google Shape;622;p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p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29" name="Google Shape;629;p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p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36" name="Google Shape;636;p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p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3" name="Google Shape;643;p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p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50" name="Google Shape;650;p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p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57" name="Google Shape;657;p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9" name="Google Shape;199;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p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4" name="Google Shape;664;p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p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71" name="Google Shape;671;p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p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79" name="Google Shape;679;p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p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86" name="Google Shape;686;p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p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93" name="Google Shape;693;p9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p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0" name="Google Shape;700;p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p1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7" name="Google Shape;707;p1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p1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15" name="Google Shape;715;p1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p1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23" name="Google Shape;723;p10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p1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31" name="Google Shape;731;p1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6" name="Google Shape;206;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p1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49" name="Google Shape;749;p10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58" name="Google Shape;75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65" name="Google Shape;76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p1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75" name="Google Shape;775;p1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p1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82" name="Google Shape;782;p10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7" name="Shape 787"/>
        <p:cNvGrpSpPr/>
        <p:nvPr/>
      </p:nvGrpSpPr>
      <p:grpSpPr>
        <a:xfrm>
          <a:off x="0" y="0"/>
          <a:ext cx="0" cy="0"/>
          <a:chOff x="0" y="0"/>
          <a:chExt cx="0" cy="0"/>
        </a:xfrm>
      </p:grpSpPr>
      <p:sp>
        <p:nvSpPr>
          <p:cNvPr id="788" name="Google Shape;788;p1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89" name="Google Shape;789;p10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p1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6" name="Google Shape;796;p10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1" name="Shape 801"/>
        <p:cNvGrpSpPr/>
        <p:nvPr/>
      </p:nvGrpSpPr>
      <p:grpSpPr>
        <a:xfrm>
          <a:off x="0" y="0"/>
          <a:ext cx="0" cy="0"/>
          <a:chOff x="0" y="0"/>
          <a:chExt cx="0" cy="0"/>
        </a:xfrm>
      </p:grpSpPr>
      <p:sp>
        <p:nvSpPr>
          <p:cNvPr id="802" name="Google Shape;802;p1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03" name="Google Shape;803;p1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8" name="Shape 808"/>
        <p:cNvGrpSpPr/>
        <p:nvPr/>
      </p:nvGrpSpPr>
      <p:grpSpPr>
        <a:xfrm>
          <a:off x="0" y="0"/>
          <a:ext cx="0" cy="0"/>
          <a:chOff x="0" y="0"/>
          <a:chExt cx="0" cy="0"/>
        </a:xfrm>
      </p:grpSpPr>
      <p:sp>
        <p:nvSpPr>
          <p:cNvPr id="809" name="Google Shape;809;p1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10" name="Google Shape;810;p1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 name="Shape 816"/>
        <p:cNvGrpSpPr/>
        <p:nvPr/>
      </p:nvGrpSpPr>
      <p:grpSpPr>
        <a:xfrm>
          <a:off x="0" y="0"/>
          <a:ext cx="0" cy="0"/>
          <a:chOff x="0" y="0"/>
          <a:chExt cx="0" cy="0"/>
        </a:xfrm>
      </p:grpSpPr>
      <p:sp>
        <p:nvSpPr>
          <p:cNvPr id="817" name="Google Shape;817;p1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18" name="Google Shape;818;p1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4" name="Google Shape;214;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5" name="Shape 825"/>
        <p:cNvGrpSpPr/>
        <p:nvPr/>
      </p:nvGrpSpPr>
      <p:grpSpPr>
        <a:xfrm>
          <a:off x="0" y="0"/>
          <a:ext cx="0" cy="0"/>
          <a:chOff x="0" y="0"/>
          <a:chExt cx="0" cy="0"/>
        </a:xfrm>
      </p:grpSpPr>
      <p:sp>
        <p:nvSpPr>
          <p:cNvPr id="826" name="Google Shape;826;p1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7" name="Google Shape;827;p1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 name="Shape 833"/>
        <p:cNvGrpSpPr/>
        <p:nvPr/>
      </p:nvGrpSpPr>
      <p:grpSpPr>
        <a:xfrm>
          <a:off x="0" y="0"/>
          <a:ext cx="0" cy="0"/>
          <a:chOff x="0" y="0"/>
          <a:chExt cx="0" cy="0"/>
        </a:xfrm>
      </p:grpSpPr>
      <p:sp>
        <p:nvSpPr>
          <p:cNvPr id="834" name="Google Shape;834;p1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35" name="Google Shape;835;p1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0" name="Shape 840"/>
        <p:cNvGrpSpPr/>
        <p:nvPr/>
      </p:nvGrpSpPr>
      <p:grpSpPr>
        <a:xfrm>
          <a:off x="0" y="0"/>
          <a:ext cx="0" cy="0"/>
          <a:chOff x="0" y="0"/>
          <a:chExt cx="0" cy="0"/>
        </a:xfrm>
      </p:grpSpPr>
      <p:sp>
        <p:nvSpPr>
          <p:cNvPr id="841" name="Google Shape;841;p1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42" name="Google Shape;842;p1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0" name="Shape 850"/>
        <p:cNvGrpSpPr/>
        <p:nvPr/>
      </p:nvGrpSpPr>
      <p:grpSpPr>
        <a:xfrm>
          <a:off x="0" y="0"/>
          <a:ext cx="0" cy="0"/>
          <a:chOff x="0" y="0"/>
          <a:chExt cx="0" cy="0"/>
        </a:xfrm>
      </p:grpSpPr>
      <p:sp>
        <p:nvSpPr>
          <p:cNvPr id="851" name="Google Shape;851;p1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52" name="Google Shape;852;p1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7" name="Shape 857"/>
        <p:cNvGrpSpPr/>
        <p:nvPr/>
      </p:nvGrpSpPr>
      <p:grpSpPr>
        <a:xfrm>
          <a:off x="0" y="0"/>
          <a:ext cx="0" cy="0"/>
          <a:chOff x="0" y="0"/>
          <a:chExt cx="0" cy="0"/>
        </a:xfrm>
      </p:grpSpPr>
      <p:sp>
        <p:nvSpPr>
          <p:cNvPr id="858" name="Google Shape;858;p1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59" name="Google Shape;859;p1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6" name="Shape 866"/>
        <p:cNvGrpSpPr/>
        <p:nvPr/>
      </p:nvGrpSpPr>
      <p:grpSpPr>
        <a:xfrm>
          <a:off x="0" y="0"/>
          <a:ext cx="0" cy="0"/>
          <a:chOff x="0" y="0"/>
          <a:chExt cx="0" cy="0"/>
        </a:xfrm>
      </p:grpSpPr>
      <p:sp>
        <p:nvSpPr>
          <p:cNvPr id="867" name="Google Shape;867;p1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68" name="Google Shape;868;p1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4" name="Shape 874"/>
        <p:cNvGrpSpPr/>
        <p:nvPr/>
      </p:nvGrpSpPr>
      <p:grpSpPr>
        <a:xfrm>
          <a:off x="0" y="0"/>
          <a:ext cx="0" cy="0"/>
          <a:chOff x="0" y="0"/>
          <a:chExt cx="0" cy="0"/>
        </a:xfrm>
      </p:grpSpPr>
      <p:sp>
        <p:nvSpPr>
          <p:cNvPr id="875" name="Google Shape;875;p1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76" name="Google Shape;876;p1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1" name="Shape 881"/>
        <p:cNvGrpSpPr/>
        <p:nvPr/>
      </p:nvGrpSpPr>
      <p:grpSpPr>
        <a:xfrm>
          <a:off x="0" y="0"/>
          <a:ext cx="0" cy="0"/>
          <a:chOff x="0" y="0"/>
          <a:chExt cx="0" cy="0"/>
        </a:xfrm>
      </p:grpSpPr>
      <p:sp>
        <p:nvSpPr>
          <p:cNvPr id="882" name="Google Shape;882;p1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83" name="Google Shape;883;p1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8" name="Shape 888"/>
        <p:cNvGrpSpPr/>
        <p:nvPr/>
      </p:nvGrpSpPr>
      <p:grpSpPr>
        <a:xfrm>
          <a:off x="0" y="0"/>
          <a:ext cx="0" cy="0"/>
          <a:chOff x="0" y="0"/>
          <a:chExt cx="0" cy="0"/>
        </a:xfrm>
      </p:grpSpPr>
      <p:sp>
        <p:nvSpPr>
          <p:cNvPr id="889" name="Google Shape;889;p1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0" name="Google Shape;890;p1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6" name="Shape 896"/>
        <p:cNvGrpSpPr/>
        <p:nvPr/>
      </p:nvGrpSpPr>
      <p:grpSpPr>
        <a:xfrm>
          <a:off x="0" y="0"/>
          <a:ext cx="0" cy="0"/>
          <a:chOff x="0" y="0"/>
          <a:chExt cx="0" cy="0"/>
        </a:xfrm>
      </p:grpSpPr>
      <p:sp>
        <p:nvSpPr>
          <p:cNvPr id="897" name="Google Shape;897;p1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8" name="Google Shape;898;p1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объект" type="obj">
  <p:cSld name="OBJECT">
    <p:spTree>
      <p:nvGrpSpPr>
        <p:cNvPr id="11" name="Shape 11"/>
        <p:cNvGrpSpPr/>
        <p:nvPr/>
      </p:nvGrpSpPr>
      <p:grpSpPr>
        <a:xfrm>
          <a:off x="0" y="0"/>
          <a:ext cx="0" cy="0"/>
          <a:chOff x="0" y="0"/>
          <a:chExt cx="0" cy="0"/>
        </a:xfrm>
      </p:grpSpPr>
      <p:sp>
        <p:nvSpPr>
          <p:cNvPr id="12" name="Google Shape;12;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 name="Google Shape;14;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объект" type="obj">
  <p:cSld name="OBJECT">
    <p:spTree>
      <p:nvGrpSpPr>
        <p:cNvPr id="74" name="Shape 74"/>
        <p:cNvGrpSpPr/>
        <p:nvPr/>
      </p:nvGrpSpPr>
      <p:grpSpPr>
        <a:xfrm>
          <a:off x="0" y="0"/>
          <a:ext cx="0" cy="0"/>
          <a:chOff x="0" y="0"/>
          <a:chExt cx="0" cy="0"/>
        </a:xfrm>
      </p:grpSpPr>
      <p:sp>
        <p:nvSpPr>
          <p:cNvPr id="75" name="Google Shape;75;p2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равнение" type="twoTxTwoObj">
  <p:cSld name="TWO_OBJECTS_WITH_TEXT">
    <p:spTree>
      <p:nvGrpSpPr>
        <p:cNvPr id="80" name="Shape 80"/>
        <p:cNvGrpSpPr/>
        <p:nvPr/>
      </p:nvGrpSpPr>
      <p:grpSpPr>
        <a:xfrm>
          <a:off x="0" y="0"/>
          <a:ext cx="0" cy="0"/>
          <a:chOff x="0" y="0"/>
          <a:chExt cx="0" cy="0"/>
        </a:xfrm>
      </p:grpSpPr>
      <p:sp>
        <p:nvSpPr>
          <p:cNvPr id="81" name="Google Shape;81;p21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1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3" name="Google Shape;83;p21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 name="Google Shape;84;p21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5" name="Google Shape;85;p21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2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2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2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ый слайд" type="title">
  <p:cSld name="TITLE">
    <p:spTree>
      <p:nvGrpSpPr>
        <p:cNvPr id="89" name="Shape 89"/>
        <p:cNvGrpSpPr/>
        <p:nvPr/>
      </p:nvGrpSpPr>
      <p:grpSpPr>
        <a:xfrm>
          <a:off x="0" y="0"/>
          <a:ext cx="0" cy="0"/>
          <a:chOff x="0" y="0"/>
          <a:chExt cx="0" cy="0"/>
        </a:xfrm>
      </p:grpSpPr>
      <p:sp>
        <p:nvSpPr>
          <p:cNvPr id="90" name="Google Shape;90;p21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21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2" name="Google Shape;92;p2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2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2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Два объекта" type="twoObj">
  <p:cSld name="TWO_OBJECTS">
    <p:spTree>
      <p:nvGrpSpPr>
        <p:cNvPr id="95" name="Shape 95"/>
        <p:cNvGrpSpPr/>
        <p:nvPr/>
      </p:nvGrpSpPr>
      <p:grpSpPr>
        <a:xfrm>
          <a:off x="0" y="0"/>
          <a:ext cx="0" cy="0"/>
          <a:chOff x="0" y="0"/>
          <a:chExt cx="0" cy="0"/>
        </a:xfrm>
      </p:grpSpPr>
      <p:sp>
        <p:nvSpPr>
          <p:cNvPr id="96" name="Google Shape;96;p2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22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22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2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2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2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раздела" type="secHead">
  <p:cSld name="SECTION_HEADER">
    <p:spTree>
      <p:nvGrpSpPr>
        <p:cNvPr id="102" name="Shape 102"/>
        <p:cNvGrpSpPr/>
        <p:nvPr/>
      </p:nvGrpSpPr>
      <p:grpSpPr>
        <a:xfrm>
          <a:off x="0" y="0"/>
          <a:ext cx="0" cy="0"/>
          <a:chOff x="0" y="0"/>
          <a:chExt cx="0" cy="0"/>
        </a:xfrm>
      </p:grpSpPr>
      <p:sp>
        <p:nvSpPr>
          <p:cNvPr id="103" name="Google Shape;103;p22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22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05" name="Google Shape;105;p2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2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2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олько заголовок" type="titleOnly">
  <p:cSld name="TITLE_ONLY">
    <p:spTree>
      <p:nvGrpSpPr>
        <p:cNvPr id="108" name="Shape 108"/>
        <p:cNvGrpSpPr/>
        <p:nvPr/>
      </p:nvGrpSpPr>
      <p:grpSpPr>
        <a:xfrm>
          <a:off x="0" y="0"/>
          <a:ext cx="0" cy="0"/>
          <a:chOff x="0" y="0"/>
          <a:chExt cx="0" cy="0"/>
        </a:xfrm>
      </p:grpSpPr>
      <p:sp>
        <p:nvSpPr>
          <p:cNvPr id="109" name="Google Shape;109;p2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2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2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2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устой слайд" type="blank">
  <p:cSld name="BLANK">
    <p:spTree>
      <p:nvGrpSpPr>
        <p:cNvPr id="113" name="Shape 113"/>
        <p:cNvGrpSpPr/>
        <p:nvPr/>
      </p:nvGrpSpPr>
      <p:grpSpPr>
        <a:xfrm>
          <a:off x="0" y="0"/>
          <a:ext cx="0" cy="0"/>
          <a:chOff x="0" y="0"/>
          <a:chExt cx="0" cy="0"/>
        </a:xfrm>
      </p:grpSpPr>
      <p:sp>
        <p:nvSpPr>
          <p:cNvPr id="114" name="Google Shape;114;p2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2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2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ъект с подписью" type="objTx">
  <p:cSld name="OBJECT_WITH_CAPTION_TEXT">
    <p:spTree>
      <p:nvGrpSpPr>
        <p:cNvPr id="117" name="Shape 117"/>
        <p:cNvGrpSpPr/>
        <p:nvPr/>
      </p:nvGrpSpPr>
      <p:grpSpPr>
        <a:xfrm>
          <a:off x="0" y="0"/>
          <a:ext cx="0" cy="0"/>
          <a:chOff x="0" y="0"/>
          <a:chExt cx="0" cy="0"/>
        </a:xfrm>
      </p:grpSpPr>
      <p:sp>
        <p:nvSpPr>
          <p:cNvPr id="118" name="Google Shape;118;p22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22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20" name="Google Shape;120;p22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21" name="Google Shape;121;p2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2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2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Рисунок с подписью" type="picTx">
  <p:cSld name="PICTURE_WITH_CAPTION_TEXT">
    <p:spTree>
      <p:nvGrpSpPr>
        <p:cNvPr id="124" name="Shape 124"/>
        <p:cNvGrpSpPr/>
        <p:nvPr/>
      </p:nvGrpSpPr>
      <p:grpSpPr>
        <a:xfrm>
          <a:off x="0" y="0"/>
          <a:ext cx="0" cy="0"/>
          <a:chOff x="0" y="0"/>
          <a:chExt cx="0" cy="0"/>
        </a:xfrm>
      </p:grpSpPr>
      <p:sp>
        <p:nvSpPr>
          <p:cNvPr id="125" name="Google Shape;125;p22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225"/>
          <p:cNvSpPr/>
          <p:nvPr>
            <p:ph idx="2" type="pic"/>
          </p:nvPr>
        </p:nvSpPr>
        <p:spPr>
          <a:xfrm>
            <a:off x="5183188" y="987425"/>
            <a:ext cx="6172200" cy="4873625"/>
          </a:xfrm>
          <a:prstGeom prst="rect">
            <a:avLst/>
          </a:prstGeom>
          <a:noFill/>
          <a:ln>
            <a:noFill/>
          </a:ln>
        </p:spPr>
      </p:sp>
      <p:sp>
        <p:nvSpPr>
          <p:cNvPr id="127" name="Google Shape;127;p22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28" name="Google Shape;128;p2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2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2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вертикальный текст" type="vertTx">
  <p:cSld name="VERTICAL_TEXT">
    <p:spTree>
      <p:nvGrpSpPr>
        <p:cNvPr id="131" name="Shape 131"/>
        <p:cNvGrpSpPr/>
        <p:nvPr/>
      </p:nvGrpSpPr>
      <p:grpSpPr>
        <a:xfrm>
          <a:off x="0" y="0"/>
          <a:ext cx="0" cy="0"/>
          <a:chOff x="0" y="0"/>
          <a:chExt cx="0" cy="0"/>
        </a:xfrm>
      </p:grpSpPr>
      <p:sp>
        <p:nvSpPr>
          <p:cNvPr id="132" name="Google Shape;132;p2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22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4" name="Google Shape;134;p2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2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2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Два объекта" type="twoObj">
  <p:cSld name="TWO_OBJECTS">
    <p:spTree>
      <p:nvGrpSpPr>
        <p:cNvPr id="17" name="Shape 17"/>
        <p:cNvGrpSpPr/>
        <p:nvPr/>
      </p:nvGrpSpPr>
      <p:grpSpPr>
        <a:xfrm>
          <a:off x="0" y="0"/>
          <a:ext cx="0" cy="0"/>
          <a:chOff x="0" y="0"/>
          <a:chExt cx="0" cy="0"/>
        </a:xfrm>
      </p:grpSpPr>
      <p:sp>
        <p:nvSpPr>
          <p:cNvPr id="18" name="Google Shape;18;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Вертикальный заголовок и текст" type="vertTitleAndTx">
  <p:cSld name="VERTICAL_TITLE_AND_VERTICAL_TEXT">
    <p:spTree>
      <p:nvGrpSpPr>
        <p:cNvPr id="137" name="Shape 137"/>
        <p:cNvGrpSpPr/>
        <p:nvPr/>
      </p:nvGrpSpPr>
      <p:grpSpPr>
        <a:xfrm>
          <a:off x="0" y="0"/>
          <a:ext cx="0" cy="0"/>
          <a:chOff x="0" y="0"/>
          <a:chExt cx="0" cy="0"/>
        </a:xfrm>
      </p:grpSpPr>
      <p:sp>
        <p:nvSpPr>
          <p:cNvPr id="138" name="Google Shape;138;p22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22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0" name="Google Shape;140;p2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2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2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равнение" type="twoTxTwoObj">
  <p:cSld name="TWO_OBJECTS_WITH_TEXT">
    <p:spTree>
      <p:nvGrpSpPr>
        <p:cNvPr id="24" name="Shape 24"/>
        <p:cNvGrpSpPr/>
        <p:nvPr/>
      </p:nvGrpSpPr>
      <p:grpSpPr>
        <a:xfrm>
          <a:off x="0" y="0"/>
          <a:ext cx="0" cy="0"/>
          <a:chOff x="0" y="0"/>
          <a:chExt cx="0" cy="0"/>
        </a:xfrm>
      </p:grpSpPr>
      <p:sp>
        <p:nvSpPr>
          <p:cNvPr id="25" name="Google Shape;25;p1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7" name="Google Shape;27;p1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1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9" name="Google Shape;29;p1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олько заголовок" type="titleOnly">
  <p:cSld name="TITLE_ONLY">
    <p:spTree>
      <p:nvGrpSpPr>
        <p:cNvPr id="33" name="Shape 33"/>
        <p:cNvGrpSpPr/>
        <p:nvPr/>
      </p:nvGrpSpPr>
      <p:grpSpPr>
        <a:xfrm>
          <a:off x="0" y="0"/>
          <a:ext cx="0" cy="0"/>
          <a:chOff x="0" y="0"/>
          <a:chExt cx="0" cy="0"/>
        </a:xfrm>
      </p:grpSpPr>
      <p:sp>
        <p:nvSpPr>
          <p:cNvPr id="34" name="Google Shape;34;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устой слайд" type="blank">
  <p:cSld name="BLANK">
    <p:spTree>
      <p:nvGrpSpPr>
        <p:cNvPr id="38" name="Shape 38"/>
        <p:cNvGrpSpPr/>
        <p:nvPr/>
      </p:nvGrpSpPr>
      <p:grpSpPr>
        <a:xfrm>
          <a:off x="0" y="0"/>
          <a:ext cx="0" cy="0"/>
          <a:chOff x="0" y="0"/>
          <a:chExt cx="0" cy="0"/>
        </a:xfrm>
      </p:grpSpPr>
      <p:sp>
        <p:nvSpPr>
          <p:cNvPr id="39" name="Google Shape;39;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ъект с подписью" type="objTx">
  <p:cSld name="OBJECT_WITH_CAPTION_TEXT">
    <p:spTree>
      <p:nvGrpSpPr>
        <p:cNvPr id="42" name="Shape 42"/>
        <p:cNvGrpSpPr/>
        <p:nvPr/>
      </p:nvGrpSpPr>
      <p:grpSpPr>
        <a:xfrm>
          <a:off x="0" y="0"/>
          <a:ext cx="0" cy="0"/>
          <a:chOff x="0" y="0"/>
          <a:chExt cx="0" cy="0"/>
        </a:xfrm>
      </p:grpSpPr>
      <p:sp>
        <p:nvSpPr>
          <p:cNvPr id="43" name="Google Shape;43;p1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5" name="Google Shape;45;p1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6" name="Google Shape;46;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Рисунок с подписью" type="picTx">
  <p:cSld name="PICTURE_WITH_CAPTION_TEXT">
    <p:spTree>
      <p:nvGrpSpPr>
        <p:cNvPr id="49" name="Shape 49"/>
        <p:cNvGrpSpPr/>
        <p:nvPr/>
      </p:nvGrpSpPr>
      <p:grpSpPr>
        <a:xfrm>
          <a:off x="0" y="0"/>
          <a:ext cx="0" cy="0"/>
          <a:chOff x="0" y="0"/>
          <a:chExt cx="0" cy="0"/>
        </a:xfrm>
      </p:grpSpPr>
      <p:sp>
        <p:nvSpPr>
          <p:cNvPr id="50" name="Google Shape;50;p1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8"/>
          <p:cNvSpPr/>
          <p:nvPr>
            <p:ph idx="2" type="pic"/>
          </p:nvPr>
        </p:nvSpPr>
        <p:spPr>
          <a:xfrm>
            <a:off x="5183188" y="987425"/>
            <a:ext cx="6172200" cy="4873625"/>
          </a:xfrm>
          <a:prstGeom prst="rect">
            <a:avLst/>
          </a:prstGeom>
          <a:noFill/>
          <a:ln>
            <a:noFill/>
          </a:ln>
        </p:spPr>
      </p:sp>
      <p:sp>
        <p:nvSpPr>
          <p:cNvPr id="52" name="Google Shape;52;p1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3" name="Google Shape;53;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вертикальный текст" type="vertTx">
  <p:cSld name="VERTICAL_TEXT">
    <p:spTree>
      <p:nvGrpSpPr>
        <p:cNvPr id="56" name="Shape 56"/>
        <p:cNvGrpSpPr/>
        <p:nvPr/>
      </p:nvGrpSpPr>
      <p:grpSpPr>
        <a:xfrm>
          <a:off x="0" y="0"/>
          <a:ext cx="0" cy="0"/>
          <a:chOff x="0" y="0"/>
          <a:chExt cx="0" cy="0"/>
        </a:xfrm>
      </p:grpSpPr>
      <p:sp>
        <p:nvSpPr>
          <p:cNvPr id="57" name="Google Shape;57;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1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Вертикальный заголовок и текст" type="vertTitleAndTx">
  <p:cSld name="VERTICAL_TITLE_AND_VERTICAL_TEXT">
    <p:spTree>
      <p:nvGrpSpPr>
        <p:cNvPr id="62" name="Shape 62"/>
        <p:cNvGrpSpPr/>
        <p:nvPr/>
      </p:nvGrpSpPr>
      <p:grpSpPr>
        <a:xfrm>
          <a:off x="0" y="0"/>
          <a:ext cx="0" cy="0"/>
          <a:chOff x="0" y="0"/>
          <a:chExt cx="0" cy="0"/>
        </a:xfrm>
      </p:grpSpPr>
      <p:sp>
        <p:nvSpPr>
          <p:cNvPr id="63" name="Google Shape;63;p2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11" Type="http://schemas.openxmlformats.org/officeDocument/2006/relationships/slideLayout" Target="../slideLayouts/slideLayout20.xml"/><Relationship Id="rId10" Type="http://schemas.openxmlformats.org/officeDocument/2006/relationships/slideLayout" Target="../slideLayouts/slideLayout19.xml"/><Relationship Id="rId12" Type="http://schemas.openxmlformats.org/officeDocument/2006/relationships/theme" Target="../theme/theme3.xml"/><Relationship Id="rId9" Type="http://schemas.openxmlformats.org/officeDocument/2006/relationships/slideLayout" Target="../slideLayouts/slideLayout18.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uk-UA"/>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8" name="Shape 68"/>
        <p:cNvGrpSpPr/>
        <p:nvPr/>
      </p:nvGrpSpPr>
      <p:grpSpPr>
        <a:xfrm>
          <a:off x="0" y="0"/>
          <a:ext cx="0" cy="0"/>
          <a:chOff x="0" y="0"/>
          <a:chExt cx="0" cy="0"/>
        </a:xfrm>
      </p:grpSpPr>
      <p:sp>
        <p:nvSpPr>
          <p:cNvPr id="69" name="Google Shape;69;p2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0" name="Google Shape;70;p2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 name="Google Shape;71;p2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2" name="Google Shape;72;p2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3" name="Google Shape;73;p2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uk-UA"/>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1.png"/><Relationship Id="rId7"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0.xml"/><Relationship Id="rId3" Type="http://schemas.openxmlformats.org/officeDocument/2006/relationships/image" Target="../media/image4.jpg"/><Relationship Id="rId4" Type="http://schemas.openxmlformats.org/officeDocument/2006/relationships/hyperlink" Target="https://zakon.rada.gov.ua/laws/show/z1214-25" TargetMode="External"/><Relationship Id="rId5" Type="http://schemas.openxmlformats.org/officeDocument/2006/relationships/hyperlink" Target="https://nssu.gov.ua/storage/app/sites/22/uploaded-files/genderna-socializaciia-pamiatka.pdf" TargetMode="Externa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1.xml"/><Relationship Id="rId3" Type="http://schemas.openxmlformats.org/officeDocument/2006/relationships/image" Target="../media/image4.jp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2.xml"/><Relationship Id="rId3" Type="http://schemas.openxmlformats.org/officeDocument/2006/relationships/image" Target="../media/image4.jp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3.xml"/><Relationship Id="rId3" Type="http://schemas.openxmlformats.org/officeDocument/2006/relationships/image" Target="../media/image4.jpg"/><Relationship Id="rId4" Type="http://schemas.openxmlformats.org/officeDocument/2006/relationships/hyperlink" Target="https://ips.ligazakon.net/document/FN070142" TargetMode="Externa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 Id="rId3" Type="http://schemas.openxmlformats.org/officeDocument/2006/relationships/image" Target="../media/image4.jp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5.xml"/><Relationship Id="rId3" Type="http://schemas.openxmlformats.org/officeDocument/2006/relationships/image" Target="../media/image4.jp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6.xml"/><Relationship Id="rId3" Type="http://schemas.openxmlformats.org/officeDocument/2006/relationships/image" Target="../media/image4.jp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7.xml"/><Relationship Id="rId3" Type="http://schemas.openxmlformats.org/officeDocument/2006/relationships/image" Target="../media/image4.jp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8.xml"/><Relationship Id="rId3" Type="http://schemas.openxmlformats.org/officeDocument/2006/relationships/image" Target="../media/image4.jp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9.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jpg"/><Relationship Id="rId4" Type="http://schemas.openxmlformats.org/officeDocument/2006/relationships/hyperlink" Target="https://uwf.org.ua/wp-content/uploads/2025/05/gender_index_05_2025_eng_web.pdf" TargetMode="External"/><Relationship Id="rId9" Type="http://schemas.openxmlformats.org/officeDocument/2006/relationships/hyperlink" Target="https://www.kmu.gov.ua/storage/app/sites/1/ind-57-gender-policy/a4-navcalni-materiali-ta-onlain-kursi-1.pdf" TargetMode="External"/><Relationship Id="rId5" Type="http://schemas.openxmlformats.org/officeDocument/2006/relationships/hyperlink" Target="https://jurfem.com.ua/en/analytical-brief-womens-participation-in-the-process-of-achieving-a-sustainable-and-just-peace-challenges-and-recommendations/" TargetMode="External"/><Relationship Id="rId6" Type="http://schemas.openxmlformats.org/officeDocument/2006/relationships/hyperlink" Target="https://www.healthright.org.ua/wp-content/uploads/2025/09/praktychnyj-posibnyk-z-provedennya-audytu-angl.pdf" TargetMode="External"/><Relationship Id="rId7" Type="http://schemas.openxmlformats.org/officeDocument/2006/relationships/hyperlink" Target="https://la-strada.org.ua/download/analitychnyj-zvit-shhodo-torgivli-lyudmy-z-metoyu-seksualnoyi-ekspluatatsiyi-v-ukrayini" TargetMode="External"/><Relationship Id="rId8" Type="http://schemas.openxmlformats.org/officeDocument/2006/relationships/hyperlink" Target="https://www.kmu.gov.ua/storage/app/sites/1/ind-57-gender-policy/gender-index-ukr-web-1.pdf" TargetMode="External"/><Relationship Id="rId11" Type="http://schemas.openxmlformats.org/officeDocument/2006/relationships/hyperlink" Target="https://www.kmu.gov.ua/storage/app/sites/1/ind-57-gender-policy/glosarii.pdf" TargetMode="External"/><Relationship Id="rId10" Type="http://schemas.openxmlformats.org/officeDocument/2006/relationships/hyperlink" Target="about:blank" TargetMode="External"/><Relationship Id="rId13" Type="http://schemas.openxmlformats.org/officeDocument/2006/relationships/hyperlink" Target="https://www.kmu.gov.ua/storage/app/sites/1/ind-57-gender-policy/snpk-vojennij-zlochin-bez-terminu-davnosti-5.pdf" TargetMode="External"/><Relationship Id="rId12" Type="http://schemas.openxmlformats.org/officeDocument/2006/relationships/hyperlink" Target="https://jurfem.com.ua/wp-content/uploads/2025/09/%D0%A3%D0%9A%D0%A0-%D0%B6%D0%BC%D0%B8%D1%80-%D0%B5%D0%BB%D0%B5%D0%BA%D1%82%D1%80-2.pdf" TargetMode="External"/><Relationship Id="rId15" Type="http://schemas.openxmlformats.org/officeDocument/2006/relationships/hyperlink" Target="https://www.kmu.gov.ua/storage/app/sites/1/ind-57-gender-policy/genderna-polityka-part-2-4.pdf" TargetMode="External"/><Relationship Id="rId14" Type="http://schemas.openxmlformats.org/officeDocument/2006/relationships/hyperlink" Target="https://la-strada.org.ua/wp-content/uploads/2025/08/lastrada_analituchnui-zvit_ukr.pdf" TargetMode="External"/><Relationship Id="rId17" Type="http://schemas.openxmlformats.org/officeDocument/2006/relationships/hyperlink" Target="https://www.healthright.org.ua/news-by-hr/healthright-600_pr-posib_prov-aydyt/" TargetMode="External"/><Relationship Id="rId16" Type="http://schemas.openxmlformats.org/officeDocument/2006/relationships/hyperlink" Target="https://eu-ua.kmu.gov.ua/wp-content/uploads/Ukrainian_Compendium.pdf?fbclid=IwY2xjawQU0K1leHRuA2FlbQIxMABicmlkETFERVo3SW9nVGpLd3VCcWxuc3J0YwZhcHBfaWQQMjIyMDM5MTc4ODIwMDg5MgABHqqA7eA5lVHoq2SMnxYMolXGs6hDSQAOZGJyC0zWw9uf1tj_9XRPAQShR-TM_aem_TENpAjn3I-qtwMBYeggU-A" TargetMode="External"/><Relationship Id="rId19" Type="http://schemas.openxmlformats.org/officeDocument/2006/relationships/hyperlink" Target="https://la-strada.org.ua/download/doslidzhennya-gendernogo-vymiru" TargetMode="External"/><Relationship Id="rId18" Type="http://schemas.openxmlformats.org/officeDocument/2006/relationships/hyperlink" Target="https://wicc.net.ua/media/IAM_for%20approval.pdf" TargetMode="Externa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0.xml"/><Relationship Id="rId3" Type="http://schemas.openxmlformats.org/officeDocument/2006/relationships/image" Target="../media/image4.jp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1.xml"/><Relationship Id="rId3" Type="http://schemas.openxmlformats.org/officeDocument/2006/relationships/image" Target="../media/image4.jp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2.xml"/><Relationship Id="rId3" Type="http://schemas.openxmlformats.org/officeDocument/2006/relationships/image" Target="../media/image4.jpg"/><Relationship Id="rId4" Type="http://schemas.openxmlformats.org/officeDocument/2006/relationships/hyperlink" Target="https://zakon.rada.gov.ua/laws/show/1234-2024-%D0%BF#Text" TargetMode="External"/><Relationship Id="rId9" Type="http://schemas.openxmlformats.org/officeDocument/2006/relationships/hyperlink" Target="https://zakon.rada.gov.ua/laws/show/548-14" TargetMode="External"/><Relationship Id="rId5" Type="http://schemas.openxmlformats.org/officeDocument/2006/relationships/hyperlink" Target="https://zakon.rada.gov.ua/rada/show/v0236322-24#Text" TargetMode="External"/><Relationship Id="rId6" Type="http://schemas.openxmlformats.org/officeDocument/2006/relationships/hyperlink" Target="https://zakon.rada.gov.ua/laws/show/2232-12#Text" TargetMode="External"/><Relationship Id="rId7" Type="http://schemas.openxmlformats.org/officeDocument/2006/relationships/hyperlink" Target="https://zakon.rada.gov.ua/laws/show/2232-12#Text" TargetMode="External"/><Relationship Id="rId8" Type="http://schemas.openxmlformats.org/officeDocument/2006/relationships/hyperlink" Target="https://zakon.rada.gov.ua/laws/show/2232-12#Text" TargetMode="External"/><Relationship Id="rId11" Type="http://schemas.openxmlformats.org/officeDocument/2006/relationships/hyperlink" Target="https://zakon.rada.gov.ua/laws/show/z0213-25#Text" TargetMode="External"/><Relationship Id="rId10" Type="http://schemas.openxmlformats.org/officeDocument/2006/relationships/hyperlink" Target="https://zakon.rada.gov.ua/laws/show/551-14" TargetMode="External"/><Relationship Id="rId13" Type="http://schemas.openxmlformats.org/officeDocument/2006/relationships/hyperlink" Target="https://zakon.rada.gov.ua/laws/show/948-2024-%D0%BF" TargetMode="External"/><Relationship Id="rId12" Type="http://schemas.openxmlformats.org/officeDocument/2006/relationships/hyperlink" Target="https://mod.gov.ua/diyalnist/normativno-pravova-baza/politika-zaluchennya-rozvitku-ta-utrimannya-lyudskogo-kapitalu-v-silah-oboroni" TargetMode="Externa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3.xml"/><Relationship Id="rId3" Type="http://schemas.openxmlformats.org/officeDocument/2006/relationships/image" Target="../media/image4.jpg"/><Relationship Id="rId4" Type="http://schemas.openxmlformats.org/officeDocument/2006/relationships/image" Target="../media/image11.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4.xml"/><Relationship Id="rId3" Type="http://schemas.openxmlformats.org/officeDocument/2006/relationships/image" Target="../media/image4.jp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5.xml"/><Relationship Id="rId3" Type="http://schemas.openxmlformats.org/officeDocument/2006/relationships/image" Target="../media/image4.jp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6.xml"/><Relationship Id="rId3" Type="http://schemas.openxmlformats.org/officeDocument/2006/relationships/image" Target="../media/image4.jpg"/><Relationship Id="rId4" Type="http://schemas.openxmlformats.org/officeDocument/2006/relationships/image" Target="../media/image16.png"/><Relationship Id="rId5" Type="http://schemas.openxmlformats.org/officeDocument/2006/relationships/image" Target="../media/image12.png"/><Relationship Id="rId6" Type="http://schemas.openxmlformats.org/officeDocument/2006/relationships/image" Target="../media/image13.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7.xml"/><Relationship Id="rId3" Type="http://schemas.openxmlformats.org/officeDocument/2006/relationships/image" Target="../media/image4.jpg"/><Relationship Id="rId4" Type="http://schemas.openxmlformats.org/officeDocument/2006/relationships/image" Target="../media/image15.png"/><Relationship Id="rId5" Type="http://schemas.openxmlformats.org/officeDocument/2006/relationships/hyperlink" Target="https://eu-ua.kmu.gov.ua/wp-content/uploads/UA_Dorozhnya_karta_z_pytan_verhovenstva_prava_2.pdf" TargetMode="External"/><Relationship Id="rId6" Type="http://schemas.openxmlformats.org/officeDocument/2006/relationships/hyperlink" Target="https://eu-ua.kmu.gov.ua/wp-content/uploads/UA_Dorozhnya_karta_z_pytan_verhovenstva_prava_2.pdf" TargetMode="Externa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8.xml"/><Relationship Id="rId3" Type="http://schemas.openxmlformats.org/officeDocument/2006/relationships/image" Target="../media/image4.jpg"/><Relationship Id="rId4" Type="http://schemas.openxmlformats.org/officeDocument/2006/relationships/hyperlink" Target="https://zakon.rada.gov.ua/laws/show/260-2025-%D1%80#Text" TargetMode="Externa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9.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0.xml"/><Relationship Id="rId3" Type="http://schemas.openxmlformats.org/officeDocument/2006/relationships/image" Target="../media/image4.jpg"/><Relationship Id="rId4" Type="http://schemas.openxmlformats.org/officeDocument/2006/relationships/hyperlink" Target="https://archives.gov.ua/ua/rivni-prava-ta-mozhlyvosti/" TargetMode="External"/><Relationship Id="rId5" Type="http://schemas.openxmlformats.org/officeDocument/2006/relationships/hyperlink" Target="https://archives.gov.ua/wp-content/uploads/zvit_genderna_rivnist_2025.pdf" TargetMode="Externa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1.xml"/><Relationship Id="rId3" Type="http://schemas.openxmlformats.org/officeDocument/2006/relationships/image" Target="../media/image4.jp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2.xml"/><Relationship Id="rId3" Type="http://schemas.openxmlformats.org/officeDocument/2006/relationships/image" Target="../media/image4.jpg"/><Relationship Id="rId4" Type="http://schemas.openxmlformats.org/officeDocument/2006/relationships/hyperlink" Target="https://zakon.rada.gov.ua/laws/show/815-2023-%D1%80#Text" TargetMode="Externa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3.xml"/><Relationship Id="rId3" Type="http://schemas.openxmlformats.org/officeDocument/2006/relationships/image" Target="../media/image4.jp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4.xml"/><Relationship Id="rId3" Type="http://schemas.openxmlformats.org/officeDocument/2006/relationships/image" Target="../media/image4.jp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5.xml"/><Relationship Id="rId3" Type="http://schemas.openxmlformats.org/officeDocument/2006/relationships/image" Target="../media/image4.jpg"/><Relationship Id="rId4" Type="http://schemas.openxmlformats.org/officeDocument/2006/relationships/hyperlink" Target="https://zakon.rada.gov.ua/laws/show/z0010-25#Text" TargetMode="Externa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6.xml"/><Relationship Id="rId3" Type="http://schemas.openxmlformats.org/officeDocument/2006/relationships/image" Target="../media/image4.jpg"/><Relationship Id="rId4" Type="http://schemas.openxmlformats.org/officeDocument/2006/relationships/hyperlink" Target="https://zakon.rada.gov.ua/laws/show/752-2022-%D1%80" TargetMode="External"/><Relationship Id="rId5" Type="http://schemas.openxmlformats.org/officeDocument/2006/relationships/hyperlink" Target="https://zakon.rada.gov.ua/laws/show/2866-15#Text" TargetMode="External"/><Relationship Id="rId6" Type="http://schemas.openxmlformats.org/officeDocument/2006/relationships/hyperlink" Target="https://zakon.rada.gov.ua/laws/show/366-2021-%D1%80#n10" TargetMode="Externa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7.xml"/><Relationship Id="rId3" Type="http://schemas.openxmlformats.org/officeDocument/2006/relationships/image" Target="../media/image4.jp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8.xml"/><Relationship Id="rId3" Type="http://schemas.openxmlformats.org/officeDocument/2006/relationships/image" Target="../media/image4.jp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9.xml"/><Relationship Id="rId3" Type="http://schemas.openxmlformats.org/officeDocument/2006/relationships/image" Target="../media/image4.jpg"/><Relationship Id="rId4" Type="http://schemas.openxmlformats.org/officeDocument/2006/relationships/hyperlink" Target="https://zakon.rada.gov.ua/laws/show/303-2022-%D0%BF#Text" TargetMode="External"/><Relationship Id="rId5" Type="http://schemas.openxmlformats.org/officeDocument/2006/relationships/hyperlink" Target="https://zakon.rada.gov.ua/laws/show/2136-20#Tex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jp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0.xml"/><Relationship Id="rId3" Type="http://schemas.openxmlformats.org/officeDocument/2006/relationships/image" Target="../media/image4.jp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1.xml"/><Relationship Id="rId3" Type="http://schemas.openxmlformats.org/officeDocument/2006/relationships/image" Target="../media/image4.jp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2.xml"/><Relationship Id="rId3" Type="http://schemas.openxmlformats.org/officeDocument/2006/relationships/image" Target="../media/image4.jp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3.xml"/><Relationship Id="rId3" Type="http://schemas.openxmlformats.org/officeDocument/2006/relationships/image" Target="../media/image4.jp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4.xml"/><Relationship Id="rId3" Type="http://schemas.openxmlformats.org/officeDocument/2006/relationships/image" Target="../media/image4.jp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5.xml"/><Relationship Id="rId3" Type="http://schemas.openxmlformats.org/officeDocument/2006/relationships/image" Target="../media/image4.jp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6.xml"/><Relationship Id="rId3" Type="http://schemas.openxmlformats.org/officeDocument/2006/relationships/image" Target="../media/image4.jpg"/><Relationship Id="rId4" Type="http://schemas.openxmlformats.org/officeDocument/2006/relationships/hyperlink" Target="https://zakon.rada.gov.ua/laws/show/4225-20#Text" TargetMode="External"/><Relationship Id="rId5" Type="http://schemas.openxmlformats.org/officeDocument/2006/relationships/hyperlink" Target="https://zakon.rada.gov.ua/laws/show/z1872-25" TargetMode="Externa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7.xml"/><Relationship Id="rId3" Type="http://schemas.openxmlformats.org/officeDocument/2006/relationships/image" Target="../media/image4.jpg"/><Relationship Id="rId4" Type="http://schemas.openxmlformats.org/officeDocument/2006/relationships/hyperlink" Target="https://zakon.rada.gov.ua/laws/show/z1842-23" TargetMode="External"/><Relationship Id="rId5" Type="http://schemas.openxmlformats.org/officeDocument/2006/relationships/hyperlink" Target="https://zakon.rada.gov.ua/laws/show/z0879-21" TargetMode="External"/><Relationship Id="rId6" Type="http://schemas.openxmlformats.org/officeDocument/2006/relationships/hyperlink" Target="https://zakon.rada.gov.ua/laws/show/z1883-24" TargetMode="Externa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8.xml"/><Relationship Id="rId3" Type="http://schemas.openxmlformats.org/officeDocument/2006/relationships/image" Target="../media/image4.jpg"/></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9.xml"/><Relationship Id="rId3"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jp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0.xml"/><Relationship Id="rId3" Type="http://schemas.openxmlformats.org/officeDocument/2006/relationships/image" Target="../media/image4.jp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1.xml"/><Relationship Id="rId3" Type="http://schemas.openxmlformats.org/officeDocument/2006/relationships/image" Target="../media/image4.jp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2.xml"/><Relationship Id="rId3" Type="http://schemas.openxmlformats.org/officeDocument/2006/relationships/image" Target="../media/image4.jp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3.xml"/><Relationship Id="rId3" Type="http://schemas.openxmlformats.org/officeDocument/2006/relationships/image" Target="../media/image4.jp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4.xml"/><Relationship Id="rId3" Type="http://schemas.openxmlformats.org/officeDocument/2006/relationships/image" Target="../media/image4.jpg"/></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5.xml"/><Relationship Id="rId3" Type="http://schemas.openxmlformats.org/officeDocument/2006/relationships/image" Target="../media/image4.jpg"/></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6.xml"/><Relationship Id="rId3" Type="http://schemas.openxmlformats.org/officeDocument/2006/relationships/image" Target="../media/image4.jpg"/><Relationship Id="rId4" Type="http://schemas.openxmlformats.org/officeDocument/2006/relationships/hyperlink" Target="https://zakon.rada.gov.ua/laws/show/2866-15#Text" TargetMode="External"/><Relationship Id="rId5" Type="http://schemas.openxmlformats.org/officeDocument/2006/relationships/hyperlink" Target="https://tax.gov.ua/diyalnist-/zakonodavstvo-pro-diyalnis/nakazi-pro-diyalnist/79818.html" TargetMode="Externa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7.xml"/><Relationship Id="rId3" Type="http://schemas.openxmlformats.org/officeDocument/2006/relationships/image" Target="../media/image4.jpg"/><Relationship Id="rId4" Type="http://schemas.openxmlformats.org/officeDocument/2006/relationships/hyperlink" Target="https://zakon.rada.gov.ua/laws/show/2866-15#Text" TargetMode="Externa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8.xml"/><Relationship Id="rId3" Type="http://schemas.openxmlformats.org/officeDocument/2006/relationships/image" Target="../media/image4.jpg"/></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9.xml"/><Relationship Id="rId3" Type="http://schemas.openxmlformats.org/officeDocument/2006/relationships/image" Target="../media/image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jp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0.xml"/><Relationship Id="rId3" Type="http://schemas.openxmlformats.org/officeDocument/2006/relationships/image" Target="../media/image4.jpg"/></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1.xml"/><Relationship Id="rId3" Type="http://schemas.openxmlformats.org/officeDocument/2006/relationships/image" Target="../media/image4.jpg"/><Relationship Id="rId4" Type="http://schemas.openxmlformats.org/officeDocument/2006/relationships/hyperlink" Target="https://zakon.rada.gov.ua/laws/show/930-2020-%D0%BF#Text" TargetMode="Externa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2.xml"/><Relationship Id="rId3" Type="http://schemas.openxmlformats.org/officeDocument/2006/relationships/image" Target="../media/image4.jpg"/></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3.xml"/><Relationship Id="rId3" Type="http://schemas.openxmlformats.org/officeDocument/2006/relationships/image" Target="../media/image4.jpg"/><Relationship Id="rId4" Type="http://schemas.openxmlformats.org/officeDocument/2006/relationships/hyperlink" Target="https://zakon.rada.gov.ua/rada/show/v0001201-19#Text" TargetMode="External"/><Relationship Id="rId5" Type="http://schemas.openxmlformats.org/officeDocument/2006/relationships/hyperlink" Target="https://zakon.rada.gov.ua/rada/show/v0001201-19#Text" TargetMode="External"/><Relationship Id="rId6" Type="http://schemas.openxmlformats.org/officeDocument/2006/relationships/hyperlink" Target="https://zakon.rada.gov.ua/rada/show/v0001201-19#Text" TargetMode="Externa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4.xml"/><Relationship Id="rId3" Type="http://schemas.openxmlformats.org/officeDocument/2006/relationships/image" Target="../media/image4.jpg"/></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5.xml"/><Relationship Id="rId3" Type="http://schemas.openxmlformats.org/officeDocument/2006/relationships/image" Target="../media/image4.jpg"/></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6.xml"/><Relationship Id="rId3" Type="http://schemas.openxmlformats.org/officeDocument/2006/relationships/image" Target="../media/image4.jpg"/></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7.xml"/><Relationship Id="rId3" Type="http://schemas.openxmlformats.org/officeDocument/2006/relationships/image" Target="../media/image4.jpg"/><Relationship Id="rId4" Type="http://schemas.openxmlformats.org/officeDocument/2006/relationships/image" Target="../media/image32.png"/></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8.xml"/><Relationship Id="rId3" Type="http://schemas.openxmlformats.org/officeDocument/2006/relationships/image" Target="../media/image4.jpg"/><Relationship Id="rId4" Type="http://schemas.openxmlformats.org/officeDocument/2006/relationships/image" Target="../media/image18.png"/></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9.xml"/><Relationship Id="rId3" Type="http://schemas.openxmlformats.org/officeDocument/2006/relationships/image" Target="../media/image4.jp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jp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0.xml"/><Relationship Id="rId3" Type="http://schemas.openxmlformats.org/officeDocument/2006/relationships/image" Target="../media/image4.jpg"/><Relationship Id="rId4" Type="http://schemas.openxmlformats.org/officeDocument/2006/relationships/image" Target="../media/image19.png"/></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1.xml"/><Relationship Id="rId3" Type="http://schemas.openxmlformats.org/officeDocument/2006/relationships/image" Target="../media/image4.jpg"/><Relationship Id="rId4" Type="http://schemas.openxmlformats.org/officeDocument/2006/relationships/image" Target="../media/image17.png"/></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2.xml"/><Relationship Id="rId3" Type="http://schemas.openxmlformats.org/officeDocument/2006/relationships/image" Target="../media/image4.jpg"/></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3.xml"/><Relationship Id="rId3" Type="http://schemas.openxmlformats.org/officeDocument/2006/relationships/image" Target="../media/image4.jpg"/></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4.xml"/><Relationship Id="rId3" Type="http://schemas.openxmlformats.org/officeDocument/2006/relationships/image" Target="../media/image4.jpg"/></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5.xml"/><Relationship Id="rId3" Type="http://schemas.openxmlformats.org/officeDocument/2006/relationships/image" Target="../media/image4.jpg"/></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6.xml"/><Relationship Id="rId3" Type="http://schemas.openxmlformats.org/officeDocument/2006/relationships/image" Target="../media/image4.jpg"/></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7.xml"/><Relationship Id="rId3" Type="http://schemas.openxmlformats.org/officeDocument/2006/relationships/image" Target="../media/image4.jpg"/></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8.xml"/><Relationship Id="rId3" Type="http://schemas.openxmlformats.org/officeDocument/2006/relationships/image" Target="../media/image4.jpg"/><Relationship Id="rId4" Type="http://schemas.openxmlformats.org/officeDocument/2006/relationships/image" Target="../media/image24.png"/><Relationship Id="rId9" Type="http://schemas.openxmlformats.org/officeDocument/2006/relationships/image" Target="../media/image36.png"/><Relationship Id="rId5" Type="http://schemas.openxmlformats.org/officeDocument/2006/relationships/image" Target="../media/image35.png"/><Relationship Id="rId6" Type="http://schemas.openxmlformats.org/officeDocument/2006/relationships/image" Target="../media/image28.png"/><Relationship Id="rId7" Type="http://schemas.openxmlformats.org/officeDocument/2006/relationships/image" Target="../media/image34.png"/><Relationship Id="rId8" Type="http://schemas.openxmlformats.org/officeDocument/2006/relationships/image" Target="../media/image25.png"/><Relationship Id="rId11" Type="http://schemas.openxmlformats.org/officeDocument/2006/relationships/image" Target="../media/image31.png"/><Relationship Id="rId10" Type="http://schemas.openxmlformats.org/officeDocument/2006/relationships/image" Target="../media/image33.png"/><Relationship Id="rId13" Type="http://schemas.openxmlformats.org/officeDocument/2006/relationships/image" Target="../media/image27.png"/><Relationship Id="rId12" Type="http://schemas.openxmlformats.org/officeDocument/2006/relationships/image" Target="../media/image22.png"/><Relationship Id="rId14" Type="http://schemas.openxmlformats.org/officeDocument/2006/relationships/image" Target="../media/image29.png"/></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9.xml"/><Relationship Id="rId3" Type="http://schemas.openxmlformats.org/officeDocument/2006/relationships/image" Target="../media/image4.jpg"/><Relationship Id="rId4" Type="http://schemas.openxmlformats.org/officeDocument/2006/relationships/image" Target="../media/image21.png"/><Relationship Id="rId5" Type="http://schemas.openxmlformats.org/officeDocument/2006/relationships/image" Target="../media/image30.png"/><Relationship Id="rId6" Type="http://schemas.openxmlformats.org/officeDocument/2006/relationships/image" Target="../media/image23.png"/><Relationship Id="rId7"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jpg"/></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0.xml"/><Relationship Id="rId3" Type="http://schemas.openxmlformats.org/officeDocument/2006/relationships/image" Target="../media/image4.jpg"/><Relationship Id="rId4" Type="http://schemas.openxmlformats.org/officeDocument/2006/relationships/image" Target="../media/image37.png"/><Relationship Id="rId9" Type="http://schemas.openxmlformats.org/officeDocument/2006/relationships/image" Target="../media/image40.png"/><Relationship Id="rId5" Type="http://schemas.openxmlformats.org/officeDocument/2006/relationships/image" Target="../media/image38.png"/><Relationship Id="rId6" Type="http://schemas.openxmlformats.org/officeDocument/2006/relationships/image" Target="../media/image42.png"/><Relationship Id="rId7" Type="http://schemas.openxmlformats.org/officeDocument/2006/relationships/image" Target="../media/image39.png"/><Relationship Id="rId8" Type="http://schemas.openxmlformats.org/officeDocument/2006/relationships/image" Target="../media/image44.png"/><Relationship Id="rId11" Type="http://schemas.openxmlformats.org/officeDocument/2006/relationships/image" Target="../media/image41.png"/><Relationship Id="rId10" Type="http://schemas.openxmlformats.org/officeDocument/2006/relationships/image" Target="../media/image46.png"/><Relationship Id="rId12" Type="http://schemas.openxmlformats.org/officeDocument/2006/relationships/image" Target="../media/image50.png"/></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1.xml"/><Relationship Id="rId3" Type="http://schemas.openxmlformats.org/officeDocument/2006/relationships/image" Target="../media/image4.jpg"/><Relationship Id="rId4" Type="http://schemas.openxmlformats.org/officeDocument/2006/relationships/image" Target="../media/image47.png"/><Relationship Id="rId5" Type="http://schemas.openxmlformats.org/officeDocument/2006/relationships/image" Target="../media/image52.png"/><Relationship Id="rId6" Type="http://schemas.openxmlformats.org/officeDocument/2006/relationships/image" Target="../media/image43.png"/></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2.xml"/><Relationship Id="rId3" Type="http://schemas.openxmlformats.org/officeDocument/2006/relationships/image" Target="../media/image4.jpg"/><Relationship Id="rId4" Type="http://schemas.openxmlformats.org/officeDocument/2006/relationships/image" Target="../media/image49.png"/><Relationship Id="rId5" Type="http://schemas.openxmlformats.org/officeDocument/2006/relationships/image" Target="../media/image45.png"/><Relationship Id="rId6" Type="http://schemas.openxmlformats.org/officeDocument/2006/relationships/image" Target="../media/image51.png"/></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3.xml"/><Relationship Id="rId3" Type="http://schemas.openxmlformats.org/officeDocument/2006/relationships/image" Target="../media/image4.jpg"/></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4.xml"/><Relationship Id="rId3" Type="http://schemas.openxmlformats.org/officeDocument/2006/relationships/image" Target="../media/image4.jpg"/></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5.xml"/><Relationship Id="rId3" Type="http://schemas.openxmlformats.org/officeDocument/2006/relationships/image" Target="../media/image4.jpg"/></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6.xml"/><Relationship Id="rId3" Type="http://schemas.openxmlformats.org/officeDocument/2006/relationships/image" Target="../media/image4.jpg"/></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7.xml"/><Relationship Id="rId3" Type="http://schemas.openxmlformats.org/officeDocument/2006/relationships/image" Target="../media/image4.jpg"/></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8.xml"/><Relationship Id="rId3" Type="http://schemas.openxmlformats.org/officeDocument/2006/relationships/image" Target="../media/image4.jpg"/></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9.xml"/><Relationship Id="rId3" Type="http://schemas.openxmlformats.org/officeDocument/2006/relationships/image" Target="../media/image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jpg"/></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0.xml"/><Relationship Id="rId3" Type="http://schemas.openxmlformats.org/officeDocument/2006/relationships/image" Target="../media/image4.jpg"/></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1.xml"/><Relationship Id="rId3" Type="http://schemas.openxmlformats.org/officeDocument/2006/relationships/image" Target="../media/image4.jpg"/></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2.xml"/><Relationship Id="rId3" Type="http://schemas.openxmlformats.org/officeDocument/2006/relationships/image" Target="../media/image4.jpg"/></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3.xml"/><Relationship Id="rId3" Type="http://schemas.openxmlformats.org/officeDocument/2006/relationships/image" Target="../media/image4.jpg"/></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4.xml"/><Relationship Id="rId3" Type="http://schemas.openxmlformats.org/officeDocument/2006/relationships/image" Target="../media/image4.jpg"/></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5.xml"/><Relationship Id="rId3" Type="http://schemas.openxmlformats.org/officeDocument/2006/relationships/image" Target="../media/image4.jpg"/></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6.xml"/><Relationship Id="rId3" Type="http://schemas.openxmlformats.org/officeDocument/2006/relationships/image" Target="../media/image4.jpg"/></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7.xml"/><Relationship Id="rId3" Type="http://schemas.openxmlformats.org/officeDocument/2006/relationships/image" Target="../media/image4.jpg"/></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8.xml"/><Relationship Id="rId3" Type="http://schemas.openxmlformats.org/officeDocument/2006/relationships/image" Target="../media/image4.jpg"/></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9.xml"/><Relationship Id="rId3" Type="http://schemas.openxmlformats.org/officeDocument/2006/relationships/image" Target="../media/image4.jpg"/><Relationship Id="rId4" Type="http://schemas.openxmlformats.org/officeDocument/2006/relationships/image" Target="../media/image2.png"/><Relationship Id="rId9" Type="http://schemas.openxmlformats.org/officeDocument/2006/relationships/image" Target="../media/image48.png"/><Relationship Id="rId5" Type="http://schemas.openxmlformats.org/officeDocument/2006/relationships/image" Target="../media/image5.png"/><Relationship Id="rId6" Type="http://schemas.openxmlformats.org/officeDocument/2006/relationships/image" Target="../media/image1.png"/><Relationship Id="rId7" Type="http://schemas.openxmlformats.org/officeDocument/2006/relationships/image" Target="../media/image6.png"/><Relationship Id="rId8" Type="http://schemas.openxmlformats.org/officeDocument/2006/relationships/hyperlink" Target="https://www.kmu.gov.ua/diyalnist/henderna-rivnist"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40" Type="http://schemas.openxmlformats.org/officeDocument/2006/relationships/slide" Target="/ppt/slides/slide40.xml"/><Relationship Id="rId42" Type="http://schemas.openxmlformats.org/officeDocument/2006/relationships/slide" Target="/ppt/slides/slide168.xml"/><Relationship Id="rId41" Type="http://schemas.openxmlformats.org/officeDocument/2006/relationships/slide" Target="/ppt/slides/slide109.xml"/><Relationship Id="rId44" Type="http://schemas.openxmlformats.org/officeDocument/2006/relationships/slide" Target="/ppt/slides/slide111.xml"/><Relationship Id="rId43" Type="http://schemas.openxmlformats.org/officeDocument/2006/relationships/slide" Target="/ppt/slides/slide44.xml"/><Relationship Id="rId46" Type="http://schemas.openxmlformats.org/officeDocument/2006/relationships/slide" Target="/ppt/slides/slide46.xml"/><Relationship Id="rId45" Type="http://schemas.openxmlformats.org/officeDocument/2006/relationships/slide" Target="/ppt/slides/slide173.xml"/><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vmlDrawing" Target="../drawings/vmlDrawing1.vml"/><Relationship Id="rId4" Type="http://schemas.openxmlformats.org/officeDocument/2006/relationships/image" Target="../media/image4.jpg"/><Relationship Id="rId9" Type="http://schemas.openxmlformats.org/officeDocument/2006/relationships/slide" Target="/ppt/slides/slide131.xml"/><Relationship Id="rId48" Type="http://schemas.openxmlformats.org/officeDocument/2006/relationships/slide" Target="/ppt/slides/slide176.xml"/><Relationship Id="rId47" Type="http://schemas.openxmlformats.org/officeDocument/2006/relationships/slide" Target="/ppt/slides/slide114.xml"/><Relationship Id="rId49" Type="http://schemas.openxmlformats.org/officeDocument/2006/relationships/slide" Target="/ppt/slides/slide48.xml"/><Relationship Id="rId5" Type="http://schemas.openxmlformats.org/officeDocument/2006/relationships/package" Target="../embeddings/Microsoft_Excel_Sheet1.xlsx"/><Relationship Id="rId6" Type="http://schemas.openxmlformats.org/officeDocument/2006/relationships/package" Target="../embeddings/Microsoft_Excel_Sheet1.xlsx"/><Relationship Id="rId7" Type="http://schemas.openxmlformats.org/officeDocument/2006/relationships/image" Target="../media/image3.png"/><Relationship Id="rId8" Type="http://schemas.openxmlformats.org/officeDocument/2006/relationships/slide" Target="/ppt/slides/slide70.xml"/><Relationship Id="rId31" Type="http://schemas.openxmlformats.org/officeDocument/2006/relationships/slide" Target="/ppt/slides/slide29.xml"/><Relationship Id="rId30" Type="http://schemas.openxmlformats.org/officeDocument/2006/relationships/slide" Target="/ppt/slides/slide151.xml"/><Relationship Id="rId33" Type="http://schemas.openxmlformats.org/officeDocument/2006/relationships/slide" Target="/ppt/slides/slide157.xml"/><Relationship Id="rId32" Type="http://schemas.openxmlformats.org/officeDocument/2006/relationships/slide" Target="/ppt/slides/slide102.xml"/><Relationship Id="rId35" Type="http://schemas.openxmlformats.org/officeDocument/2006/relationships/slide" Target="/ppt/slides/slide104.xml"/><Relationship Id="rId34" Type="http://schemas.openxmlformats.org/officeDocument/2006/relationships/slide" Target="/ppt/slides/slide33.xml"/><Relationship Id="rId37" Type="http://schemas.openxmlformats.org/officeDocument/2006/relationships/slide" Target="/ppt/slides/slide37.xml"/><Relationship Id="rId36" Type="http://schemas.openxmlformats.org/officeDocument/2006/relationships/slide" Target="/ppt/slides/slide162.xml"/><Relationship Id="rId39" Type="http://schemas.openxmlformats.org/officeDocument/2006/relationships/slide" Target="/ppt/slides/slide166.xml"/><Relationship Id="rId38" Type="http://schemas.openxmlformats.org/officeDocument/2006/relationships/slide" Target="/ppt/slides/slide106.xml"/><Relationship Id="rId20" Type="http://schemas.openxmlformats.org/officeDocument/2006/relationships/slide" Target="/ppt/slides/slide83.xml"/><Relationship Id="rId22" Type="http://schemas.openxmlformats.org/officeDocument/2006/relationships/slide" Target="/ppt/slides/slide18.xml"/><Relationship Id="rId21" Type="http://schemas.openxmlformats.org/officeDocument/2006/relationships/slide" Target="/ppt/slides/slide141.xml"/><Relationship Id="rId24" Type="http://schemas.openxmlformats.org/officeDocument/2006/relationships/slide" Target="/ppt/slides/slide146.xml"/><Relationship Id="rId23" Type="http://schemas.openxmlformats.org/officeDocument/2006/relationships/slide" Target="/ppt/slides/slide88.xml"/><Relationship Id="rId60" Type="http://schemas.openxmlformats.org/officeDocument/2006/relationships/slide" Target="/ppt/slides/slide66.xml"/><Relationship Id="rId26" Type="http://schemas.openxmlformats.org/officeDocument/2006/relationships/slide" Target="/ppt/slides/slide93.xml"/><Relationship Id="rId25" Type="http://schemas.openxmlformats.org/officeDocument/2006/relationships/slide" Target="/ppt/slides/slide24.xml"/><Relationship Id="rId28" Type="http://schemas.openxmlformats.org/officeDocument/2006/relationships/slide" Target="/ppt/slides/slide26.xml"/><Relationship Id="rId27" Type="http://schemas.openxmlformats.org/officeDocument/2006/relationships/slide" Target="/ppt/slides/slide148.xml"/><Relationship Id="rId29" Type="http://schemas.openxmlformats.org/officeDocument/2006/relationships/slide" Target="/ppt/slides/slide100.xml"/><Relationship Id="rId51" Type="http://schemas.openxmlformats.org/officeDocument/2006/relationships/slide" Target="/ppt/slides/slide180.xml"/><Relationship Id="rId50" Type="http://schemas.openxmlformats.org/officeDocument/2006/relationships/slide" Target="/ppt/slides/slide118.xml"/><Relationship Id="rId53" Type="http://schemas.openxmlformats.org/officeDocument/2006/relationships/slide" Target="/ppt/slides/slide122.xml"/><Relationship Id="rId52" Type="http://schemas.openxmlformats.org/officeDocument/2006/relationships/slide" Target="/ppt/slides/slide51.xml"/><Relationship Id="rId11" Type="http://schemas.openxmlformats.org/officeDocument/2006/relationships/slide" Target="/ppt/slides/slide72.xml"/><Relationship Id="rId55" Type="http://schemas.openxmlformats.org/officeDocument/2006/relationships/slide" Target="/ppt/slides/slide58.xml"/><Relationship Id="rId10" Type="http://schemas.openxmlformats.org/officeDocument/2006/relationships/slide" Target="/ppt/slides/slide7.xml"/><Relationship Id="rId54" Type="http://schemas.openxmlformats.org/officeDocument/2006/relationships/slide" Target="/ppt/slides/slide184.xml"/><Relationship Id="rId13" Type="http://schemas.openxmlformats.org/officeDocument/2006/relationships/slide" Target="/ppt/slides/slide8.xml"/><Relationship Id="rId57" Type="http://schemas.openxmlformats.org/officeDocument/2006/relationships/slide" Target="/ppt/slides/slide187.xml"/><Relationship Id="rId12" Type="http://schemas.openxmlformats.org/officeDocument/2006/relationships/slide" Target="/ppt/slides/slide133.xml"/><Relationship Id="rId56" Type="http://schemas.openxmlformats.org/officeDocument/2006/relationships/slide" Target="/ppt/slides/slide125.xml"/><Relationship Id="rId15" Type="http://schemas.openxmlformats.org/officeDocument/2006/relationships/slide" Target="/ppt/slides/slide136.xml"/><Relationship Id="rId59" Type="http://schemas.openxmlformats.org/officeDocument/2006/relationships/slide" Target="/ppt/slides/slide127.xml"/><Relationship Id="rId14" Type="http://schemas.openxmlformats.org/officeDocument/2006/relationships/slide" Target="/ppt/slides/slide77.xml"/><Relationship Id="rId58" Type="http://schemas.openxmlformats.org/officeDocument/2006/relationships/slide" Target="/ppt/slides/slide62.xml"/><Relationship Id="rId17" Type="http://schemas.openxmlformats.org/officeDocument/2006/relationships/slide" Target="/ppt/slides/slide81.xml"/><Relationship Id="rId16" Type="http://schemas.openxmlformats.org/officeDocument/2006/relationships/slide" Target="/ppt/slides/slide9.xml"/><Relationship Id="rId19" Type="http://schemas.openxmlformats.org/officeDocument/2006/relationships/slide" Target="/ppt/slides/slide12.xml"/><Relationship Id="rId18" Type="http://schemas.openxmlformats.org/officeDocument/2006/relationships/slide" Target="/ppt/slides/slide13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jpg"/><Relationship Id="rId4" Type="http://schemas.openxmlformats.org/officeDocument/2006/relationships/hyperlink" Target="https://zakon.rada.gov.ua/rada/show/v0448739-21#Tex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4.jpg"/><Relationship Id="rId4" Type="http://schemas.openxmlformats.org/officeDocument/2006/relationships/hyperlink" Target="https://zakon.rada.gov.ua/laws/show/889-19#Text" TargetMode="External"/><Relationship Id="rId5" Type="http://schemas.openxmlformats.org/officeDocument/2006/relationships/hyperlink" Target="http://surl.li/blfbs" TargetMode="External"/><Relationship Id="rId6" Type="http://schemas.openxmlformats.org/officeDocument/2006/relationships/hyperlink" Target="https://zakon.rada.gov.ua/laws/show/1190-2024-%D1%80"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4.jpg"/><Relationship Id="rId4" Type="http://schemas.openxmlformats.org/officeDocument/2006/relationships/hyperlink" Target="https://www.kmu.gov.ua/npas/pro-zatverdzhennia-planu-zakhodiv-na-20242025-roky-z-realizatsii-stratehii-spryiannia-realizatsii-prav-i-mozhlyvostei-osib-iaki-nalezhat-do-romskoi-natsionalnoi-menshyny-v-ukrainskomu-suspils" TargetMode="External"/><Relationship Id="rId5" Type="http://schemas.openxmlformats.org/officeDocument/2006/relationships/hyperlink" Target="https://zakon.rada.gov.ua/laws/show/260-2025-%D1%80#Text"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4.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4.jpg"/><Relationship Id="rId4" Type="http://schemas.openxmlformats.org/officeDocument/2006/relationships/hyperlink" Target="https://zakon.rada.gov.ua/laws/show/z0211-20#Text"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4.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4.jpg"/><Relationship Id="rId4" Type="http://schemas.openxmlformats.org/officeDocument/2006/relationships/hyperlink" Target="https://zakon.rada.gov.ua/laws/show/1517-2020-%D1%80#Text" TargetMode="External"/><Relationship Id="rId5" Type="http://schemas.openxmlformats.org/officeDocument/2006/relationships/hyperlink" Target="https://stat.gov.ua/uk/publications/zhinky-i-choloviky-v-ukrayini-2024" TargetMode="External"/><Relationship Id="rId6" Type="http://schemas.openxmlformats.org/officeDocument/2006/relationships/hyperlink" Target="https://uwf.org.ua/wp-content/uploads/2025/03/gender_index_ukr_web.pdf"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4.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4.jpg"/><Relationship Id="rId4" Type="http://schemas.openxmlformats.org/officeDocument/2006/relationships/hyperlink" Target="https://zakon.rada.gov.ua/laws/show/2115-20#Text"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4.jpg"/><Relationship Id="rId4" Type="http://schemas.openxmlformats.org/officeDocument/2006/relationships/hyperlink" Target="https://zakon.rada.gov.ua/laws/show/1517-2020-%D1%80#Text"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4.jpg"/><Relationship Id="rId4" Type="http://schemas.openxmlformats.org/officeDocument/2006/relationships/hyperlink" Target="https://zakon.rada.gov.ua/laws/show/270/96-%D0%B2%D1%80#Text"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4.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4.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4.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4.jpg"/><Relationship Id="rId4" Type="http://schemas.openxmlformats.org/officeDocument/2006/relationships/hyperlink" Target="https://zakon.rada.gov.ua/laws/show/439-2025-%D1%80#Text" TargetMode="External"/><Relationship Id="rId9" Type="http://schemas.openxmlformats.org/officeDocument/2006/relationships/hyperlink" Target="https://zakon.rada.gov.ua/laws/show/80731-10" TargetMode="External"/><Relationship Id="rId5" Type="http://schemas.openxmlformats.org/officeDocument/2006/relationships/hyperlink" Target="https://zakon.rada.gov.ua/laws/show/439-2025-%D1%80#Text" TargetMode="External"/><Relationship Id="rId6" Type="http://schemas.openxmlformats.org/officeDocument/2006/relationships/hyperlink" Target="https://zakon.rada.gov.ua/laws/show/994_001-11" TargetMode="External"/><Relationship Id="rId7" Type="http://schemas.openxmlformats.org/officeDocument/2006/relationships/hyperlink" Target="https://itd.rada.gov.ua/billinfo/Bills/Card/57378" TargetMode="External"/><Relationship Id="rId8" Type="http://schemas.openxmlformats.org/officeDocument/2006/relationships/hyperlink" Target="https://itd.rada.gov.ua/billinfo/Bills/Card/57378" TargetMode="External"/><Relationship Id="rId11" Type="http://schemas.openxmlformats.org/officeDocument/2006/relationships/hyperlink" Target="https://zakon.rada.gov.ua/laws/show/475-2025-%D1%80#Text" TargetMode="External"/><Relationship Id="rId10" Type="http://schemas.openxmlformats.org/officeDocument/2006/relationships/hyperlink" Target="https://www.msp.gov.ua/legislation/draft-legal-acts/pro-zatverdzhennya-natsionalnoho-planu-diy"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4.jpg"/><Relationship Id="rId4" Type="http://schemas.openxmlformats.org/officeDocument/2006/relationships/hyperlink" Target="https://zakon.rada.gov.ua/laws/show/4681-20#Text" TargetMode="External"/><Relationship Id="rId9" Type="http://schemas.openxmlformats.org/officeDocument/2006/relationships/hyperlink" Target="https://zakon.rada.gov.ua/laws/show/184-2026-%D1%80#Text" TargetMode="External"/><Relationship Id="rId5" Type="http://schemas.openxmlformats.org/officeDocument/2006/relationships/hyperlink" Target="https://zakon.rada.gov.ua/laws/show/2811-12#Text" TargetMode="External"/><Relationship Id="rId6" Type="http://schemas.openxmlformats.org/officeDocument/2006/relationships/hyperlink" Target="https://zakon.rada.gov.ua/laws/show/226-2026-%D0%BF#Text" TargetMode="External"/><Relationship Id="rId7" Type="http://schemas.openxmlformats.org/officeDocument/2006/relationships/hyperlink" Target="https://zakon.rada.gov.ua/laws/show/393/96-%D0%B2%D1%80#Text" TargetMode="External"/><Relationship Id="rId8" Type="http://schemas.openxmlformats.org/officeDocument/2006/relationships/hyperlink" Target="https://zakon.rada.gov.ua/laws/show/5207-17"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4.jpg"/><Relationship Id="rId4" Type="http://schemas.openxmlformats.org/officeDocument/2006/relationships/hyperlink" Target="https://www.msp.gov.ua/legislation/draft-legal-acts/pro-zatverdzhennya-poryadku-zdiysnennya-monitorynhu-stanu-vykonannya-zakonodavstva-pro-zapobihannya-ta-protydiyu-domashnomu-nasylstvu-praktyky-yoho-zastosuvannya-zakhodiv-u-sferi-zapobihannya-ta-protydiyi-domashnomu-nasylstvu" TargetMode="External"/><Relationship Id="rId9" Type="http://schemas.openxmlformats.org/officeDocument/2006/relationships/hyperlink" Target="https://www.msp.gov.ua/legislation/draft-legal-acts/pro-zatverdzhennya-poryadku-zdiysnennya-monitorynhu-stanu-vykonannya-zakonodavstva-pro-zapobihannya-ta-protydiyu-domashnomu-nasylstvu-praktyky-yoho-zastosuvannya-zakhodiv-u-sferi-zapobihannya-ta-protydiyi-domashnomu-nasylstvu" TargetMode="External"/><Relationship Id="rId5" Type="http://schemas.openxmlformats.org/officeDocument/2006/relationships/hyperlink" Target="https://www.msp.gov.ua/legislation/draft-legal-acts/pro-zatverdzhennya-poryadku-zdiysnennya-monitorynhu-stanu-vykonannya-zakonodavstva-pro-zapobihannya-ta-protydiyu-domashnomu-nasylstvu-praktyky-yoho-zastosuvannya-zakhodiv-u-sferi-zapobihannya-ta-protydiyi-domashnomu-nasylstvu" TargetMode="External"/><Relationship Id="rId6" Type="http://schemas.openxmlformats.org/officeDocument/2006/relationships/hyperlink" Target="https://www.msp.gov.ua/legislation/draft-legal-acts/pro-zatverdzhennya-poryadku-zdiysnennya-monitorynhu-stanu-vykonannya-zakonodavstva-pro-zapobihannya-ta-protydiyu-domashnomu-nasylstvu-praktyky-yoho-zastosuvannya-zakhodiv-u-sferi-zapobihannya-ta-protydiyi-domashnomu-nasylstvu" TargetMode="External"/><Relationship Id="rId7" Type="http://schemas.openxmlformats.org/officeDocument/2006/relationships/hyperlink" Target="https://www.msp.gov.ua/legislation/draft-legal-acts/pro-zatverdzhennya-poryadku-zdiysnennya-monitorynhu-stanu-vykonannya-zakonodavstva-pro-zapobihannya-ta-protydiyu-domashnomu-nasylstvu-praktyky-yoho-zastosuvannya-zakhodiv-u-sferi-zapobihannya-ta-protydiyi-domashnomu-nasylstvu" TargetMode="External"/><Relationship Id="rId8" Type="http://schemas.openxmlformats.org/officeDocument/2006/relationships/hyperlink" Target="https://www.msp.gov.ua/legislation/draft-legal-acts/pro-zatverdzhennya-poryadku-zdiysnennya-monitorynhu-stanu-vykonannya-zakonodavstva-pro-zapobihannya-ta-protydiyu-domashnomu-nasylstvu-praktyky-yoho-zastosuvannya-zakhodiv-u-sferi-zapobihannya-ta-protydiyi-domashnomu-nasylstvu"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4.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4.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4.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4.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4.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4.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4.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4.jpg"/><Relationship Id="rId4" Type="http://schemas.openxmlformats.org/officeDocument/2006/relationships/hyperlink" Target="https://children.gov.ua/henderna-rivnist-0" TargetMode="External"/><Relationship Id="rId5" Type="http://schemas.openxmlformats.org/officeDocument/2006/relationships/hyperlink" Target="https://www.msp.gov.ua/legislation/draft-legal-acts/pro-zatverdzhennya-natsionalnoho-planu-diy"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4.jpg"/><Relationship Id="rId4" Type="http://schemas.openxmlformats.org/officeDocument/2006/relationships/hyperlink" Target="https://itd.rada.gov.ua/billinfo/Bills/Card/57302" TargetMode="External"/><Relationship Id="rId5" Type="http://schemas.openxmlformats.org/officeDocument/2006/relationships/hyperlink" Target="https://zakon.rada.gov.ua/laws/show/1513-2025-%D0%BF#Text" TargetMode="External"/><Relationship Id="rId6" Type="http://schemas.openxmlformats.org/officeDocument/2006/relationships/hyperlink" Target="https://itd.rada.gov.ua/billinfo/Bills/Card/56894" TargetMode="External"/><Relationship Id="rId7" Type="http://schemas.openxmlformats.org/officeDocument/2006/relationships/hyperlink" Target="about:blank"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4.jpg"/><Relationship Id="rId4" Type="http://schemas.openxmlformats.org/officeDocument/2006/relationships/hyperlink" Target="https://zakon.rada.gov.ua/laws/show/179-2005-%D0%BF#Text"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4.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4.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4.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 Id="rId3" Type="http://schemas.openxmlformats.org/officeDocument/2006/relationships/image" Target="../media/image4.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 Id="rId3" Type="http://schemas.openxmlformats.org/officeDocument/2006/relationships/image" Target="../media/image4.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 Id="rId3" Type="http://schemas.openxmlformats.org/officeDocument/2006/relationships/image" Target="../media/image4.jpg"/><Relationship Id="rId4" Type="http://schemas.openxmlformats.org/officeDocument/2006/relationships/hyperlink" Target="https://zakon.rada.gov.ua/laws/show/1163-2022-%D1%80#Text" TargetMode="External"/><Relationship Id="rId5" Type="http://schemas.openxmlformats.org/officeDocument/2006/relationships/hyperlink" Target="https://zakon.rada.gov.ua/laws/show/260-2025-%D1%80#Text"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 Id="rId3" Type="http://schemas.openxmlformats.org/officeDocument/2006/relationships/image" Target="../media/image4.jpg"/><Relationship Id="rId4" Type="http://schemas.openxmlformats.org/officeDocument/2006/relationships/hyperlink" Target="https://mon.gov.ua/npa/pro-zatverdzhennia-metodychnykh-rekomendatsii-shchodo-vprovadzhennia-polityky-protydii-dyskryminatsii-seksualnym-domahanniam-ta-pidtrymky-rivnosti-u-zakladakh-vyshchoi-osvity-ukrainy" TargetMode="External"/><Relationship Id="rId5" Type="http://schemas.openxmlformats.org/officeDocument/2006/relationships/hyperlink" Target="https://mon.gov.ua/static-objects/mon/uploads/public/66e/806/fcb/66e806fcb90e2017837434.pdf"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 Id="rId3" Type="http://schemas.openxmlformats.org/officeDocument/2006/relationships/image" Target="../media/image4.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 Id="rId3" Type="http://schemas.openxmlformats.org/officeDocument/2006/relationships/image" Target="../media/image4.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 Id="rId3" Type="http://schemas.openxmlformats.org/officeDocument/2006/relationships/image" Target="../media/image4.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 Id="rId3" Type="http://schemas.openxmlformats.org/officeDocument/2006/relationships/image" Target="../media/image4.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 Id="rId3" Type="http://schemas.openxmlformats.org/officeDocument/2006/relationships/image" Target="../media/image4.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 Id="rId3" Type="http://schemas.openxmlformats.org/officeDocument/2006/relationships/image" Target="../media/image4.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 Id="rId3" Type="http://schemas.openxmlformats.org/officeDocument/2006/relationships/image" Target="../media/image4.jpg"/><Relationship Id="rId4" Type="http://schemas.openxmlformats.org/officeDocument/2006/relationships/hyperlink" Target="https://zakon.rada.gov.ua/laws/show/34-2025-%D1%80#Text"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 Id="rId3" Type="http://schemas.openxmlformats.org/officeDocument/2006/relationships/image" Target="../media/image4.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image" Target="../media/image4.jpg"/><Relationship Id="rId4" Type="http://schemas.openxmlformats.org/officeDocument/2006/relationships/hyperlink" Target="https://zakon.rada.gov.ua/laws/show/752-2022-%D1%80" TargetMode="External"/><Relationship Id="rId5" Type="http://schemas.openxmlformats.org/officeDocument/2006/relationships/hyperlink" Target="https://zakon.rada.gov.ua/laws/show/439-2025-%D1%80#n185"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 Id="rId3" Type="http://schemas.openxmlformats.org/officeDocument/2006/relationships/image" Target="../media/image4.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 Id="rId3" Type="http://schemas.openxmlformats.org/officeDocument/2006/relationships/image" Target="../media/image4.jp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1.xml"/><Relationship Id="rId3" Type="http://schemas.openxmlformats.org/officeDocument/2006/relationships/image" Target="../media/image4.jpg"/><Relationship Id="rId4" Type="http://schemas.openxmlformats.org/officeDocument/2006/relationships/hyperlink" Target="https://www.dls.gov.ua/wp-content/uploads/2024/03/%D0%9F%D0%B0%D0%BC%D1%8F%D1%82%D0%BA%D0%B0.pptx" TargetMode="External"/><Relationship Id="rId5" Type="http://schemas.openxmlformats.org/officeDocument/2006/relationships/hyperlink" Target="https://www.dls.gov.ua/wp-content/uploads/2024/03/%D0%A0%D0%B5%D0%BA%D0%BE%D0%BC%D0%B5%D0%BD%D0%B4%D0%B0%D1%86%D1%96%D1%97-%D0%94%D0%B5%D1%80%D0%B6%D0%BB%D1%96%D0%BA%D1%81%D0%BB%D1%83%D0%B6%D0%B8.docx"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 Id="rId3" Type="http://schemas.openxmlformats.org/officeDocument/2006/relationships/image" Target="../media/image4.jp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3.xml"/><Relationship Id="rId3" Type="http://schemas.openxmlformats.org/officeDocument/2006/relationships/image" Target="../media/image4.jp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4.xml"/><Relationship Id="rId3" Type="http://schemas.openxmlformats.org/officeDocument/2006/relationships/image" Target="../media/image4.jp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5.xml"/><Relationship Id="rId3" Type="http://schemas.openxmlformats.org/officeDocument/2006/relationships/image" Target="../media/image4.jp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6.xml"/><Relationship Id="rId3" Type="http://schemas.openxmlformats.org/officeDocument/2006/relationships/image" Target="../media/image4.jp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7.xml"/><Relationship Id="rId3" Type="http://schemas.openxmlformats.org/officeDocument/2006/relationships/image" Target="../media/image4.jp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8.xml"/><Relationship Id="rId3" Type="http://schemas.openxmlformats.org/officeDocument/2006/relationships/image" Target="../media/image4.jpg"/><Relationship Id="rId4" Type="http://schemas.openxmlformats.org/officeDocument/2006/relationships/hyperlink" Target="https://osvita.diia.gov.ua/" TargetMode="Externa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9.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jpg"/><Relationship Id="rId4" Type="http://schemas.openxmlformats.org/officeDocument/2006/relationships/hyperlink" Target="https://zakon.rada.gov.ua/laws/show/439-2025-%D1%80#Text" TargetMode="External"/><Relationship Id="rId9" Type="http://schemas.openxmlformats.org/officeDocument/2006/relationships/hyperlink" Target="https://itd.rada.gov.ua/billinfo/Bills/Card/57302" TargetMode="External"/><Relationship Id="rId5" Type="http://schemas.openxmlformats.org/officeDocument/2006/relationships/hyperlink" Target="https://zakon.rada.gov.ua/laws/show/439-2025-%D1%80#Text" TargetMode="External"/><Relationship Id="rId6" Type="http://schemas.openxmlformats.org/officeDocument/2006/relationships/hyperlink" Target="https://zakon.rada.gov.ua/laws/show/439-2025-%D1%80#Text" TargetMode="External"/><Relationship Id="rId7" Type="http://schemas.openxmlformats.org/officeDocument/2006/relationships/hyperlink" Target="https://zakon.rada.gov.ua/laws/show/260-2025-%D1%80#Text" TargetMode="External"/><Relationship Id="rId8" Type="http://schemas.openxmlformats.org/officeDocument/2006/relationships/hyperlink" Target="https://www.msp.gov.ua/press-center/news/kabmin-zatverdyv-natsionalnyy-plan-diy-z-vykonannya-rezolyutsiyi-rady-bezpeky-oon-1325-zhinky-myr-bezpeka-do-2030-roku"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0.xml"/><Relationship Id="rId3" Type="http://schemas.openxmlformats.org/officeDocument/2006/relationships/image" Target="../media/image4.jpg"/><Relationship Id="rId4" Type="http://schemas.openxmlformats.org/officeDocument/2006/relationships/hyperlink" Target="https://osvita.diia.gov.ua/courses/gender-equality-and-social-inclusion-in-communication" TargetMode="External"/><Relationship Id="rId5" Type="http://schemas.openxmlformats.org/officeDocument/2006/relationships/hyperlink" Target="https://osvita.diia.gov.ua/courses/genderno-cutlive-ta-nediskriminacijne-spilkuvanna-v-zsu" TargetMode="External"/><Relationship Id="rId6" Type="http://schemas.openxmlformats.org/officeDocument/2006/relationships/hyperlink" Target="https://mate.academy/lpa/offer/it-for-veterans" TargetMode="Externa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1.xml"/><Relationship Id="rId3" Type="http://schemas.openxmlformats.org/officeDocument/2006/relationships/image" Target="../media/image4.jpg"/><Relationship Id="rId4" Type="http://schemas.openxmlformats.org/officeDocument/2006/relationships/hyperlink" Target="https://www.vidvazhna3.com.ua/" TargetMode="External"/><Relationship Id="rId5" Type="http://schemas.openxmlformats.org/officeDocument/2006/relationships/hyperlink" Target="https://www.traiektoriia2.com/" TargetMode="External"/><Relationship Id="rId6" Type="http://schemas.openxmlformats.org/officeDocument/2006/relationships/hyperlink" Target="https://business.diia.gov.ua/news/startuie-druha-khvylia-osvitnoi-prohramy-dlia-pidpryiemyts-mrii-ta-dosiahai" TargetMode="Externa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xml"/><Relationship Id="rId3" Type="http://schemas.openxmlformats.org/officeDocument/2006/relationships/image" Target="../media/image4.jp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3.xml"/><Relationship Id="rId3" Type="http://schemas.openxmlformats.org/officeDocument/2006/relationships/image" Target="../media/image4.jp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4.xml"/><Relationship Id="rId3" Type="http://schemas.openxmlformats.org/officeDocument/2006/relationships/image" Target="../media/image4.jpg"/><Relationship Id="rId4" Type="http://schemas.openxmlformats.org/officeDocument/2006/relationships/image" Target="../media/image8.jpg"/><Relationship Id="rId5" Type="http://schemas.openxmlformats.org/officeDocument/2006/relationships/image" Target="../media/image9.jp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5.xml"/><Relationship Id="rId3" Type="http://schemas.openxmlformats.org/officeDocument/2006/relationships/image" Target="../media/image4.jpg"/><Relationship Id="rId4" Type="http://schemas.openxmlformats.org/officeDocument/2006/relationships/image" Target="../media/image10.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6.xml"/><Relationship Id="rId3" Type="http://schemas.openxmlformats.org/officeDocument/2006/relationships/image" Target="../media/image4.jp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7.xml"/><Relationship Id="rId3" Type="http://schemas.openxmlformats.org/officeDocument/2006/relationships/image" Target="../media/image4.jp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 Id="rId3" Type="http://schemas.openxmlformats.org/officeDocument/2006/relationships/image" Target="../media/image4.jp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6" name="Shape 146"/>
        <p:cNvGrpSpPr/>
        <p:nvPr/>
      </p:nvGrpSpPr>
      <p:grpSpPr>
        <a:xfrm>
          <a:off x="0" y="0"/>
          <a:ext cx="0" cy="0"/>
          <a:chOff x="0" y="0"/>
          <a:chExt cx="0" cy="0"/>
        </a:xfrm>
      </p:grpSpPr>
      <p:sp>
        <p:nvSpPr>
          <p:cNvPr id="147" name="Google Shape;147;p6"/>
          <p:cNvSpPr txBox="1"/>
          <p:nvPr>
            <p:ph idx="1" type="body"/>
          </p:nvPr>
        </p:nvSpPr>
        <p:spPr>
          <a:xfrm>
            <a:off x="271669" y="1050372"/>
            <a:ext cx="11635409" cy="435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None/>
            </a:pPr>
            <a:r>
              <a:rPr lang="uk-UA" sz="2000">
                <a:latin typeface="Times New Roman"/>
                <a:ea typeface="Times New Roman"/>
                <a:cs typeface="Times New Roman"/>
                <a:sym typeface="Times New Roman"/>
              </a:rPr>
              <a:t>	</a:t>
            </a:r>
            <a:endParaRPr sz="2000">
              <a:latin typeface="Times New Roman"/>
              <a:ea typeface="Times New Roman"/>
              <a:cs typeface="Times New Roman"/>
              <a:sym typeface="Times New Roman"/>
            </a:endParaRPr>
          </a:p>
        </p:txBody>
      </p:sp>
      <p:sp>
        <p:nvSpPr>
          <p:cNvPr id="148" name="Google Shape;148;p6"/>
          <p:cNvSpPr txBox="1"/>
          <p:nvPr/>
        </p:nvSpPr>
        <p:spPr>
          <a:xfrm>
            <a:off x="694290" y="2535581"/>
            <a:ext cx="10508044" cy="23876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000000"/>
              </a:buClr>
              <a:buSzPts val="2800"/>
              <a:buFont typeface="Calibri"/>
              <a:buNone/>
            </a:pPr>
            <a:br>
              <a:rPr b="1" i="0" lang="uk-UA" sz="2800" u="none" cap="none" strike="noStrike">
                <a:solidFill>
                  <a:srgbClr val="000000"/>
                </a:solidFill>
                <a:latin typeface="Calibri"/>
                <a:ea typeface="Calibri"/>
                <a:cs typeface="Calibri"/>
                <a:sym typeface="Calibri"/>
              </a:rPr>
            </a:br>
            <a:br>
              <a:rPr b="1" i="0" lang="uk-UA" sz="2800" u="none" cap="none" strike="noStrike">
                <a:solidFill>
                  <a:srgbClr val="000000"/>
                </a:solidFill>
                <a:latin typeface="Calibri"/>
                <a:ea typeface="Calibri"/>
                <a:cs typeface="Calibri"/>
                <a:sym typeface="Calibri"/>
              </a:rPr>
            </a:br>
            <a:r>
              <a:rPr b="1" i="0" lang="uk-UA" sz="3200" u="none" cap="none" strike="noStrike">
                <a:solidFill>
                  <a:srgbClr val="000000"/>
                </a:solidFill>
                <a:latin typeface="Times New Roman"/>
                <a:ea typeface="Times New Roman"/>
                <a:cs typeface="Times New Roman"/>
                <a:sym typeface="Times New Roman"/>
              </a:rPr>
              <a:t>Про стан реалізації державної </a:t>
            </a:r>
            <a:br>
              <a:rPr b="1" i="0" lang="uk-UA" sz="3200" u="none" cap="none" strike="noStrike">
                <a:solidFill>
                  <a:srgbClr val="000000"/>
                </a:solidFill>
                <a:latin typeface="Calibri"/>
                <a:ea typeface="Calibri"/>
                <a:cs typeface="Calibri"/>
                <a:sym typeface="Calibri"/>
              </a:rPr>
            </a:br>
            <a:r>
              <a:rPr b="1" i="0" lang="uk-UA" sz="3200" u="none" cap="none" strike="noStrike">
                <a:solidFill>
                  <a:srgbClr val="000000"/>
                </a:solidFill>
                <a:latin typeface="Times New Roman"/>
                <a:ea typeface="Times New Roman"/>
                <a:cs typeface="Times New Roman"/>
                <a:sym typeface="Times New Roman"/>
              </a:rPr>
              <a:t>гендерної політики: досягнення і виклики 2025 року, плани на 2026 рік</a:t>
            </a:r>
            <a:endParaRPr/>
          </a:p>
          <a:p>
            <a:pPr indent="0" lvl="0" marL="0" marR="0" rtl="0" algn="ctr">
              <a:lnSpc>
                <a:spcPct val="90000"/>
              </a:lnSpc>
              <a:spcBef>
                <a:spcPts val="0"/>
              </a:spcBef>
              <a:spcAft>
                <a:spcPts val="0"/>
              </a:spcAft>
              <a:buClr>
                <a:srgbClr val="000000"/>
              </a:buClr>
              <a:buSzPts val="2800"/>
              <a:buFont typeface="Calibri"/>
              <a:buNone/>
            </a:pPr>
            <a:r>
              <a:t/>
            </a:r>
            <a:endParaRPr b="1" i="0" sz="3200" u="none" cap="none" strike="noStrike">
              <a:solidFill>
                <a:srgbClr val="000000"/>
              </a:solidFill>
              <a:latin typeface="Times New Roman"/>
              <a:ea typeface="Times New Roman"/>
              <a:cs typeface="Times New Roman"/>
              <a:sym typeface="Times New Roman"/>
            </a:endParaRPr>
          </a:p>
          <a:p>
            <a:pPr indent="0" lvl="0" marL="0" marR="0" rtl="0" algn="ctr">
              <a:lnSpc>
                <a:spcPct val="90000"/>
              </a:lnSpc>
              <a:spcBef>
                <a:spcPts val="0"/>
              </a:spcBef>
              <a:spcAft>
                <a:spcPts val="0"/>
              </a:spcAft>
              <a:buClr>
                <a:srgbClr val="000000"/>
              </a:buClr>
              <a:buSzPts val="2800"/>
              <a:buFont typeface="Calibri"/>
              <a:buNone/>
            </a:pPr>
            <a:r>
              <a:rPr b="1" i="0" lang="uk-UA" sz="3200" u="none" cap="none" strike="noStrike">
                <a:solidFill>
                  <a:srgbClr val="000000"/>
                </a:solidFill>
                <a:latin typeface="Times New Roman"/>
                <a:ea typeface="Times New Roman"/>
                <a:cs typeface="Times New Roman"/>
                <a:sym typeface="Times New Roman"/>
              </a:rPr>
              <a:t>(Аналітичний звіт)</a:t>
            </a:r>
            <a:br>
              <a:rPr b="1" i="0" lang="uk-UA" sz="3200" u="none" cap="none" strike="noStrike">
                <a:solidFill>
                  <a:srgbClr val="000000"/>
                </a:solidFill>
                <a:latin typeface="Calibri"/>
                <a:ea typeface="Calibri"/>
                <a:cs typeface="Calibri"/>
                <a:sym typeface="Calibri"/>
              </a:rPr>
            </a:br>
            <a:endParaRPr b="0" i="0" sz="3200" u="none" cap="none" strike="noStrike">
              <a:solidFill>
                <a:schemeClr val="dk1"/>
              </a:solidFill>
              <a:latin typeface="Calibri"/>
              <a:ea typeface="Calibri"/>
              <a:cs typeface="Calibri"/>
              <a:sym typeface="Calibri"/>
            </a:endParaRPr>
          </a:p>
        </p:txBody>
      </p:sp>
      <p:sp>
        <p:nvSpPr>
          <p:cNvPr id="149" name="Google Shape;149;p6"/>
          <p:cNvSpPr txBox="1"/>
          <p:nvPr/>
        </p:nvSpPr>
        <p:spPr>
          <a:xfrm>
            <a:off x="5194169" y="6240544"/>
            <a:ext cx="150828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i="0" lang="uk-UA" sz="1800" u="none" cap="none" strike="noStrike">
                <a:solidFill>
                  <a:srgbClr val="000000"/>
                </a:solidFill>
                <a:latin typeface="Times New Roman"/>
                <a:ea typeface="Times New Roman"/>
                <a:cs typeface="Times New Roman"/>
                <a:sym typeface="Times New Roman"/>
              </a:rPr>
              <a:t>2026 рік</a:t>
            </a:r>
            <a:endParaRPr>
              <a:latin typeface="Times New Roman"/>
              <a:ea typeface="Times New Roman"/>
              <a:cs typeface="Times New Roman"/>
              <a:sym typeface="Times New Roman"/>
            </a:endParaRPr>
          </a:p>
        </p:txBody>
      </p:sp>
      <p:pic>
        <p:nvPicPr>
          <p:cNvPr id="150" name="Google Shape;150;p6"/>
          <p:cNvPicPr preferRelativeResize="0"/>
          <p:nvPr/>
        </p:nvPicPr>
        <p:blipFill rotWithShape="1">
          <a:blip r:embed="rId4">
            <a:alphaModFix/>
          </a:blip>
          <a:srcRect b="0" l="0" r="0" t="0"/>
          <a:stretch/>
        </p:blipFill>
        <p:spPr>
          <a:xfrm>
            <a:off x="872868" y="291694"/>
            <a:ext cx="1702158" cy="435513"/>
          </a:xfrm>
          <a:prstGeom prst="rect">
            <a:avLst/>
          </a:prstGeom>
          <a:noFill/>
          <a:ln>
            <a:noFill/>
          </a:ln>
        </p:spPr>
      </p:pic>
      <p:pic>
        <p:nvPicPr>
          <p:cNvPr descr="Зображення, що містить текст, Шрифт, Графіка, знімок екранаАвтоматично згенерований опис" id="151" name="Google Shape;151;p6"/>
          <p:cNvPicPr preferRelativeResize="0"/>
          <p:nvPr/>
        </p:nvPicPr>
        <p:blipFill rotWithShape="1">
          <a:blip r:embed="rId5">
            <a:alphaModFix/>
          </a:blip>
          <a:srcRect b="0" l="0" r="0" t="0"/>
          <a:stretch/>
        </p:blipFill>
        <p:spPr>
          <a:xfrm>
            <a:off x="3979136" y="232242"/>
            <a:ext cx="1702158" cy="554418"/>
          </a:xfrm>
          <a:prstGeom prst="rect">
            <a:avLst/>
          </a:prstGeom>
          <a:noFill/>
          <a:ln>
            <a:noFill/>
          </a:ln>
        </p:spPr>
      </p:pic>
      <p:pic>
        <p:nvPicPr>
          <p:cNvPr descr="A black background with purple text&#10;&#10;Description automatically generated" id="152" name="Google Shape;152;p6"/>
          <p:cNvPicPr preferRelativeResize="0"/>
          <p:nvPr/>
        </p:nvPicPr>
        <p:blipFill rotWithShape="1">
          <a:blip r:embed="rId6">
            <a:alphaModFix/>
          </a:blip>
          <a:srcRect b="0" l="0" r="0" t="0"/>
          <a:stretch/>
        </p:blipFill>
        <p:spPr>
          <a:xfrm>
            <a:off x="6835806" y="55008"/>
            <a:ext cx="1951463" cy="908885"/>
          </a:xfrm>
          <a:prstGeom prst="rect">
            <a:avLst/>
          </a:prstGeom>
          <a:noFill/>
          <a:ln>
            <a:noFill/>
          </a:ln>
        </p:spPr>
      </p:pic>
      <p:pic>
        <p:nvPicPr>
          <p:cNvPr id="153" name="Google Shape;153;p6"/>
          <p:cNvPicPr preferRelativeResize="0"/>
          <p:nvPr/>
        </p:nvPicPr>
        <p:blipFill rotWithShape="1">
          <a:blip r:embed="rId7">
            <a:alphaModFix/>
          </a:blip>
          <a:srcRect b="0" l="0" r="0" t="0"/>
          <a:stretch/>
        </p:blipFill>
        <p:spPr>
          <a:xfrm>
            <a:off x="9380850" y="276752"/>
            <a:ext cx="2001624" cy="46537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5" name="Shape 225"/>
        <p:cNvGrpSpPr/>
        <p:nvPr/>
      </p:nvGrpSpPr>
      <p:grpSpPr>
        <a:xfrm>
          <a:off x="0" y="0"/>
          <a:ext cx="0" cy="0"/>
          <a:chOff x="0" y="0"/>
          <a:chExt cx="0" cy="0"/>
        </a:xfrm>
      </p:grpSpPr>
      <p:sp>
        <p:nvSpPr>
          <p:cNvPr id="226" name="Google Shape;226;g3ccdba5f769_0_6"/>
          <p:cNvSpPr txBox="1"/>
          <p:nvPr>
            <p:ph type="title"/>
          </p:nvPr>
        </p:nvSpPr>
        <p:spPr>
          <a:xfrm>
            <a:off x="647700" y="0"/>
            <a:ext cx="11051700" cy="7008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72972"/>
              <a:buFont typeface="Arial"/>
              <a:buNone/>
            </a:pPr>
            <a:r>
              <a:rPr b="1" lang="uk-UA" sz="2466">
                <a:latin typeface="Times New Roman"/>
                <a:ea typeface="Times New Roman"/>
                <a:cs typeface="Times New Roman"/>
                <a:sym typeface="Times New Roman"/>
              </a:rPr>
              <a:t> </a:t>
            </a:r>
            <a:r>
              <a:rPr b="1" lang="uk-UA" sz="2244">
                <a:latin typeface="Times New Roman"/>
                <a:ea typeface="Times New Roman"/>
                <a:cs typeface="Times New Roman"/>
                <a:sym typeface="Times New Roman"/>
              </a:rPr>
              <a:t>Досягнення </a:t>
            </a:r>
            <a:r>
              <a:rPr b="1" lang="uk-UA" sz="2244">
                <a:latin typeface="Times New Roman"/>
                <a:ea typeface="Times New Roman"/>
                <a:cs typeface="Times New Roman"/>
                <a:sym typeface="Times New Roman"/>
              </a:rPr>
              <a:t>Апарату Урядової уповноваженої з питань гендерної політики спільно з Офісом Віцепрем'єр- міністра з питань європейської та євроатлантичної інтеграції </a:t>
            </a:r>
            <a:endParaRPr sz="4177"/>
          </a:p>
        </p:txBody>
      </p:sp>
      <p:sp>
        <p:nvSpPr>
          <p:cNvPr id="227" name="Google Shape;227;g3ccdba5f769_0_6"/>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None/>
            </a:pPr>
            <a:r>
              <a:rPr lang="uk-UA" sz="2000">
                <a:latin typeface="Times New Roman"/>
                <a:ea typeface="Times New Roman"/>
                <a:cs typeface="Times New Roman"/>
                <a:sym typeface="Times New Roman"/>
              </a:rPr>
              <a:t>	</a:t>
            </a:r>
            <a:endParaRPr sz="2000">
              <a:latin typeface="Times New Roman"/>
              <a:ea typeface="Times New Roman"/>
              <a:cs typeface="Times New Roman"/>
              <a:sym typeface="Times New Roman"/>
            </a:endParaRPr>
          </a:p>
        </p:txBody>
      </p:sp>
      <p:sp>
        <p:nvSpPr>
          <p:cNvPr id="228" name="Google Shape;228;g3ccdba5f769_0_6"/>
          <p:cNvSpPr txBox="1"/>
          <p:nvPr>
            <p:ph idx="2" type="body"/>
          </p:nvPr>
        </p:nvSpPr>
        <p:spPr>
          <a:xfrm>
            <a:off x="6187850" y="858850"/>
            <a:ext cx="5827200" cy="5704500"/>
          </a:xfrm>
          <a:prstGeom prst="rect">
            <a:avLst/>
          </a:prstGeom>
          <a:noFill/>
          <a:ln>
            <a:noFill/>
          </a:ln>
        </p:spPr>
        <p:txBody>
          <a:bodyPr anchorCtr="0" anchor="t" bIns="45700" lIns="91425" spcFirstLastPara="1" rIns="91425" wrap="square" tIns="45700">
            <a:normAutofit/>
          </a:bodyPr>
          <a:lstStyle/>
          <a:p>
            <a:pPr indent="-342900" lvl="0" marL="457200" rtl="0" algn="just">
              <a:lnSpc>
                <a:spcPct val="100000"/>
              </a:lnSpc>
              <a:spcBef>
                <a:spcPts val="1200"/>
              </a:spcBef>
              <a:spcAft>
                <a:spcPts val="0"/>
              </a:spcAft>
              <a:buClr>
                <a:srgbClr val="131619"/>
              </a:buClr>
              <a:buSzPts val="1800"/>
              <a:buChar char="●"/>
            </a:pPr>
            <a:r>
              <a:rPr lang="uk-UA" sz="1800">
                <a:solidFill>
                  <a:srgbClr val="131619"/>
                </a:solidFill>
                <a:latin typeface="Times New Roman"/>
                <a:ea typeface="Times New Roman"/>
                <a:cs typeface="Times New Roman"/>
                <a:sym typeface="Times New Roman"/>
              </a:rPr>
              <a:t>Діє</a:t>
            </a:r>
            <a:r>
              <a:rPr b="1" lang="uk-UA" sz="1800">
                <a:solidFill>
                  <a:srgbClr val="131619"/>
                </a:solidFill>
                <a:latin typeface="Times New Roman"/>
                <a:ea typeface="Times New Roman"/>
                <a:cs typeface="Times New Roman"/>
                <a:sym typeface="Times New Roman"/>
              </a:rPr>
              <a:t> Платформа допомоги врятованим </a:t>
            </a:r>
            <a:r>
              <a:rPr lang="uk-UA" sz="1800">
                <a:solidFill>
                  <a:srgbClr val="131619"/>
                </a:solidFill>
                <a:latin typeface="Times New Roman"/>
                <a:ea typeface="Times New Roman"/>
                <a:cs typeface="Times New Roman"/>
                <a:sym typeface="Times New Roman"/>
              </a:rPr>
              <a:t>— урядова ініціатива, створена на початку повномасштабного вторгнення для забезпечення українців доступною, перевіреною та зрозумілою інформацією. Це онлайн-ресурс, який об’єднує державні програми та ініціативи, реалізовані у партнерстві з громадськими й міжнародними організаціями й дозволяє отримати швидкий доступ до контактів сервісів підтримки, освітніх та економічних можливостей, рекомендацій щодо допомоги. За понад три роки роботи </a:t>
            </a:r>
            <a:r>
              <a:rPr b="1" lang="uk-UA" sz="1800">
                <a:solidFill>
                  <a:srgbClr val="131619"/>
                </a:solidFill>
                <a:latin typeface="Times New Roman"/>
                <a:ea typeface="Times New Roman"/>
                <a:cs typeface="Times New Roman"/>
                <a:sym typeface="Times New Roman"/>
              </a:rPr>
              <a:t>близько 300 тисяч людей в Україні та за кордоном отримали необхідну інформацію через цей ресурс</a:t>
            </a:r>
            <a:r>
              <a:rPr lang="uk-UA" sz="1800">
                <a:solidFill>
                  <a:srgbClr val="131619"/>
                </a:solidFill>
                <a:latin typeface="Times New Roman"/>
                <a:ea typeface="Times New Roman"/>
                <a:cs typeface="Times New Roman"/>
                <a:sym typeface="Times New Roman"/>
              </a:rPr>
              <a:t>.</a:t>
            </a:r>
            <a:endParaRPr sz="1800">
              <a:solidFill>
                <a:srgbClr val="131619"/>
              </a:solidFill>
              <a:latin typeface="Times New Roman"/>
              <a:ea typeface="Times New Roman"/>
              <a:cs typeface="Times New Roman"/>
              <a:sym typeface="Times New Roman"/>
            </a:endParaRPr>
          </a:p>
          <a:p>
            <a:pPr indent="-342900" lvl="0" marL="457200" rtl="0" algn="just">
              <a:lnSpc>
                <a:spcPct val="100000"/>
              </a:lnSpc>
              <a:spcBef>
                <a:spcPts val="0"/>
              </a:spcBef>
              <a:spcAft>
                <a:spcPts val="0"/>
              </a:spcAft>
              <a:buSzPts val="1800"/>
              <a:buChar char="●"/>
            </a:pPr>
            <a:r>
              <a:rPr lang="uk-UA" sz="1800">
                <a:latin typeface="Times New Roman"/>
                <a:ea typeface="Times New Roman"/>
                <a:cs typeface="Times New Roman"/>
                <a:sym typeface="Times New Roman"/>
              </a:rPr>
              <a:t>Розроблено </a:t>
            </a:r>
            <a:r>
              <a:rPr b="1" lang="uk-UA" sz="1800">
                <a:latin typeface="Times New Roman"/>
                <a:ea typeface="Times New Roman"/>
                <a:cs typeface="Times New Roman"/>
                <a:sym typeface="Times New Roman"/>
              </a:rPr>
              <a:t>Дорожню карту подальших кроків впровадження гендерного мейнстримінгу та інклюзії у відновленні на 2025-2026 рр. </a:t>
            </a:r>
            <a:endParaRPr sz="1800">
              <a:latin typeface="Times New Roman"/>
              <a:ea typeface="Times New Roman"/>
              <a:cs typeface="Times New Roman"/>
              <a:sym typeface="Times New Roman"/>
            </a:endParaRPr>
          </a:p>
        </p:txBody>
      </p:sp>
      <p:sp>
        <p:nvSpPr>
          <p:cNvPr id="229" name="Google Shape;229;g3ccdba5f769_0_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uk-UA"/>
              <a:t>‹#›</a:t>
            </a:fld>
            <a:endParaRPr/>
          </a:p>
        </p:txBody>
      </p:sp>
      <p:sp>
        <p:nvSpPr>
          <p:cNvPr id="230" name="Google Shape;230;g3ccdba5f769_0_6"/>
          <p:cNvSpPr txBox="1"/>
          <p:nvPr/>
        </p:nvSpPr>
        <p:spPr>
          <a:xfrm>
            <a:off x="93950" y="700750"/>
            <a:ext cx="5624100" cy="6020700"/>
          </a:xfrm>
          <a:prstGeom prst="rect">
            <a:avLst/>
          </a:prstGeom>
          <a:noFill/>
          <a:ln>
            <a:noFill/>
          </a:ln>
        </p:spPr>
        <p:txBody>
          <a:bodyPr anchorCtr="0" anchor="t" bIns="45700" lIns="91425" spcFirstLastPara="1" rIns="91425" wrap="square" tIns="45700">
            <a:noAutofit/>
          </a:bodyPr>
          <a:lstStyle/>
          <a:p>
            <a:pPr indent="-342900" lvl="0" marL="457200" rtl="0" algn="just">
              <a:spcBef>
                <a:spcPts val="1200"/>
              </a:spcBef>
              <a:spcAft>
                <a:spcPts val="0"/>
              </a:spcAft>
              <a:buClr>
                <a:srgbClr val="131619"/>
              </a:buClr>
              <a:buSzPts val="1800"/>
              <a:buChar char="●"/>
            </a:pPr>
            <a:r>
              <a:rPr lang="uk-UA" sz="1800">
                <a:solidFill>
                  <a:srgbClr val="131619"/>
                </a:solidFill>
                <a:latin typeface="Times New Roman"/>
                <a:ea typeface="Times New Roman"/>
                <a:cs typeface="Times New Roman"/>
                <a:sym typeface="Times New Roman"/>
              </a:rPr>
              <a:t>Функціонують Центри допомоги врятованим (створені за підтримки партнерів з  ЮНФПА),  як відповідь держави на виклики, спричинені повномасштабною війною. Це безпечні простори комплексної підтримки для людей, які постраждали від війни, насильства, окупації чи вимушеного переміщення. Вони стали точками опори для тисяч українців, які опинилися у кризі та потребують фахової, чутливої та своєчасної допомоги.Загалом із моменту створення мережі у червні 2022 року і до 31 грудня 2025 року </a:t>
            </a:r>
            <a:r>
              <a:rPr b="1" lang="uk-UA" sz="1800">
                <a:solidFill>
                  <a:srgbClr val="131619"/>
                </a:solidFill>
                <a:latin typeface="Times New Roman"/>
                <a:ea typeface="Times New Roman"/>
                <a:cs typeface="Times New Roman"/>
                <a:sym typeface="Times New Roman"/>
              </a:rPr>
              <a:t>підтримку отримали понад 63 000 осіб</a:t>
            </a:r>
            <a:r>
              <a:rPr lang="uk-UA" sz="1800">
                <a:solidFill>
                  <a:srgbClr val="131619"/>
                </a:solidFill>
                <a:latin typeface="Times New Roman"/>
                <a:ea typeface="Times New Roman"/>
                <a:cs typeface="Times New Roman"/>
                <a:sym typeface="Times New Roman"/>
              </a:rPr>
              <a:t>, з яких 79% — жінки та 21% — чоловіки. Ці цифри свідчать не лише про масштаб потреби, а й про високий рівень довіри до сервісу.</a:t>
            </a:r>
            <a:endParaRPr sz="1800">
              <a:solidFill>
                <a:srgbClr val="131619"/>
              </a:solidFill>
              <a:latin typeface="Times New Roman"/>
              <a:ea typeface="Times New Roman"/>
              <a:cs typeface="Times New Roman"/>
              <a:sym typeface="Times New Roman"/>
            </a:endParaRPr>
          </a:p>
          <a:p>
            <a:pPr indent="-342900" lvl="0" marL="457200" rtl="0" algn="just">
              <a:spcBef>
                <a:spcPts val="0"/>
              </a:spcBef>
              <a:spcAft>
                <a:spcPts val="0"/>
              </a:spcAft>
              <a:buClr>
                <a:srgbClr val="131619"/>
              </a:buClr>
              <a:buSzPts val="1800"/>
              <a:buChar char="●"/>
            </a:pPr>
            <a:r>
              <a:rPr b="1" lang="uk-UA" sz="1800">
                <a:solidFill>
                  <a:srgbClr val="131619"/>
                </a:solidFill>
                <a:latin typeface="Times New Roman"/>
                <a:ea typeface="Times New Roman"/>
                <a:cs typeface="Times New Roman"/>
                <a:sym typeface="Times New Roman"/>
              </a:rPr>
              <a:t>Сьогодні Центри функціонують у 13 містах України</a:t>
            </a:r>
            <a:r>
              <a:rPr lang="uk-UA" sz="1800">
                <a:solidFill>
                  <a:srgbClr val="131619"/>
                </a:solidFill>
                <a:latin typeface="Times New Roman"/>
                <a:ea typeface="Times New Roman"/>
                <a:cs typeface="Times New Roman"/>
                <a:sym typeface="Times New Roman"/>
              </a:rPr>
              <a:t> — у Запоріжжі, Львові, Дніпрі, Києві, Бородянці, Чернівцях, Мукачеві, Кропивницькому, Одесі, Полтаві, Харкові та Сумах. Окрім стаціонарних локацій, у Київській, Чернігівській, Сумській, Харківській та Херсонській областях працюють мобільні Центри.</a:t>
            </a:r>
            <a:endParaRPr sz="1800">
              <a:solidFill>
                <a:srgbClr val="131619"/>
              </a:solidFill>
              <a:latin typeface="Times New Roman"/>
              <a:ea typeface="Times New Roman"/>
              <a:cs typeface="Times New Roman"/>
              <a:sym typeface="Times New Roman"/>
            </a:endParaRPr>
          </a:p>
          <a:p>
            <a:pPr indent="0" lvl="0" marL="457200" rtl="0" algn="just">
              <a:spcBef>
                <a:spcPts val="1200"/>
              </a:spcBef>
              <a:spcAft>
                <a:spcPts val="0"/>
              </a:spcAft>
              <a:buNone/>
            </a:pPr>
            <a:r>
              <a:t/>
            </a:r>
            <a:endParaRPr b="0" i="0" sz="1300" u="none" cap="none" strike="noStrike">
              <a:solidFill>
                <a:schemeClr val="dk1"/>
              </a:solidFill>
              <a:latin typeface="Times New Roman"/>
              <a:ea typeface="Times New Roman"/>
              <a:cs typeface="Times New Roman"/>
              <a:sym typeface="Times New Roman"/>
            </a:endParaRPr>
          </a:p>
          <a:p>
            <a:pPr indent="-107950" lvl="0" marL="285750" marR="0" rtl="0" algn="l">
              <a:lnSpc>
                <a:spcPct val="100000"/>
              </a:lnSpc>
              <a:spcBef>
                <a:spcPts val="1200"/>
              </a:spcBef>
              <a:spcAft>
                <a:spcPts val="0"/>
              </a:spcAft>
              <a:buClr>
                <a:srgbClr val="000000"/>
              </a:buClr>
              <a:buSzPts val="2800"/>
              <a:buFont typeface="Calibri"/>
              <a:buNone/>
            </a:pPr>
            <a:r>
              <a:t/>
            </a:r>
            <a:endParaRPr b="0" i="0" sz="1400" u="none" cap="none" strike="noStrike">
              <a:solidFill>
                <a:schemeClr val="dk1"/>
              </a:solidFill>
              <a:latin typeface="Times New Roman"/>
              <a:ea typeface="Times New Roman"/>
              <a:cs typeface="Times New Roman"/>
              <a:sym typeface="Times New Roman"/>
            </a:endParaRPr>
          </a:p>
          <a:p>
            <a:pPr indent="-107950" lvl="0" marL="285750" marR="0" rtl="0" algn="l">
              <a:lnSpc>
                <a:spcPct val="90000"/>
              </a:lnSpc>
              <a:spcBef>
                <a:spcPts val="0"/>
              </a:spcBef>
              <a:spcAft>
                <a:spcPts val="0"/>
              </a:spcAft>
              <a:buClr>
                <a:srgbClr val="000000"/>
              </a:buClr>
              <a:buSzPts val="2800"/>
              <a:buFont typeface="Calibri"/>
              <a:buNone/>
            </a:pPr>
            <a:r>
              <a:t/>
            </a:r>
            <a:endParaRPr b="0" i="0" sz="1400" u="none" cap="none" strike="noStrike">
              <a:solidFill>
                <a:schemeClr val="dk1"/>
              </a:solidFill>
              <a:latin typeface="Times New Roman"/>
              <a:ea typeface="Times New Roman"/>
              <a:cs typeface="Times New Roman"/>
              <a:sym typeface="Times New Roman"/>
            </a:endParaRPr>
          </a:p>
          <a:p>
            <a:pPr indent="-107950" lvl="0" marL="285750" marR="0" rtl="0" algn="l">
              <a:lnSpc>
                <a:spcPct val="90000"/>
              </a:lnSpc>
              <a:spcBef>
                <a:spcPts val="0"/>
              </a:spcBef>
              <a:spcAft>
                <a:spcPts val="0"/>
              </a:spcAft>
              <a:buClr>
                <a:srgbClr val="000000"/>
              </a:buClr>
              <a:buSzPts val="2800"/>
              <a:buFont typeface="Calibri"/>
              <a:buNone/>
            </a:pPr>
            <a:r>
              <a:t/>
            </a:r>
            <a:endParaRPr b="0" i="0" sz="1400" u="none" cap="none" strike="noStrike">
              <a:solidFill>
                <a:schemeClr val="dk1"/>
              </a:solidFill>
              <a:latin typeface="Times New Roman"/>
              <a:ea typeface="Times New Roman"/>
              <a:cs typeface="Times New Roman"/>
              <a:sym typeface="Times New Roman"/>
            </a:endParaRPr>
          </a:p>
          <a:p>
            <a:pPr indent="-107950" lvl="0" marL="285750" marR="0" rtl="0" algn="l">
              <a:lnSpc>
                <a:spcPct val="90000"/>
              </a:lnSpc>
              <a:spcBef>
                <a:spcPts val="0"/>
              </a:spcBef>
              <a:spcAft>
                <a:spcPts val="0"/>
              </a:spcAft>
              <a:buClr>
                <a:srgbClr val="000000"/>
              </a:buClr>
              <a:buSzPts val="2800"/>
              <a:buFont typeface="Calibri"/>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90000"/>
              </a:lnSpc>
              <a:spcBef>
                <a:spcPts val="0"/>
              </a:spcBef>
              <a:spcAft>
                <a:spcPts val="0"/>
              </a:spcAft>
              <a:buClr>
                <a:srgbClr val="000000"/>
              </a:buClr>
              <a:buSzPts val="2800"/>
              <a:buFont typeface="Calibri"/>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90000"/>
              </a:lnSpc>
              <a:spcBef>
                <a:spcPts val="0"/>
              </a:spcBef>
              <a:spcAft>
                <a:spcPts val="0"/>
              </a:spcAft>
              <a:buClr>
                <a:srgbClr val="000000"/>
              </a:buClr>
              <a:buSzPts val="2800"/>
              <a:buFont typeface="Calibri"/>
              <a:buNone/>
            </a:pPr>
            <a:r>
              <a:t/>
            </a:r>
            <a:endParaRPr b="1" i="0" sz="18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07" name="Shape 907"/>
        <p:cNvGrpSpPr/>
        <p:nvPr/>
      </p:nvGrpSpPr>
      <p:grpSpPr>
        <a:xfrm>
          <a:off x="0" y="0"/>
          <a:ext cx="0" cy="0"/>
          <a:chOff x="0" y="0"/>
          <a:chExt cx="0" cy="0"/>
        </a:xfrm>
      </p:grpSpPr>
      <p:sp>
        <p:nvSpPr>
          <p:cNvPr id="908" name="Google Shape;908;p123"/>
          <p:cNvSpPr txBox="1"/>
          <p:nvPr>
            <p:ph type="title"/>
          </p:nvPr>
        </p:nvSpPr>
        <p:spPr>
          <a:xfrm>
            <a:off x="689112" y="114300"/>
            <a:ext cx="11635409" cy="88458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Міністерство культури України.</a:t>
            </a:r>
            <a:br>
              <a:rPr b="1" lang="uk-UA" sz="2400">
                <a:solidFill>
                  <a:srgbClr val="000000"/>
                </a:solidFill>
                <a:latin typeface="Times New Roman"/>
                <a:ea typeface="Times New Roman"/>
                <a:cs typeface="Times New Roman"/>
                <a:sym typeface="Times New Roman"/>
              </a:rPr>
            </a:br>
            <a:r>
              <a:rPr b="1" lang="uk-UA" sz="2400">
                <a:solidFill>
                  <a:srgbClr val="000000"/>
                </a:solidFill>
                <a:latin typeface="Times New Roman"/>
                <a:ea typeface="Times New Roman"/>
                <a:cs typeface="Times New Roman"/>
                <a:sym typeface="Times New Roman"/>
              </a:rPr>
              <a:t>Досягнення</a:t>
            </a:r>
            <a:endParaRPr b="1" sz="2400"/>
          </a:p>
        </p:txBody>
      </p:sp>
      <p:sp>
        <p:nvSpPr>
          <p:cNvPr id="909" name="Google Shape;909;p123"/>
          <p:cNvSpPr txBox="1"/>
          <p:nvPr>
            <p:ph idx="1" type="body"/>
          </p:nvPr>
        </p:nvSpPr>
        <p:spPr>
          <a:xfrm>
            <a:off x="848412" y="998883"/>
            <a:ext cx="10926144" cy="5398053"/>
          </a:xfrm>
          <a:prstGeom prst="rect">
            <a:avLst/>
          </a:prstGeom>
          <a:noFill/>
          <a:ln>
            <a:noFill/>
          </a:ln>
        </p:spPr>
        <p:txBody>
          <a:bodyPr anchorCtr="0" anchor="t" bIns="45700" lIns="91425" spcFirstLastPara="1" rIns="91425" wrap="square" tIns="45700">
            <a:noAutofit/>
          </a:bodyPr>
          <a:lstStyle/>
          <a:p>
            <a:pPr indent="-285750" lvl="0" marL="285750" rtl="0" algn="just">
              <a:lnSpc>
                <a:spcPct val="100000"/>
              </a:lnSpc>
              <a:spcBef>
                <a:spcPts val="600"/>
              </a:spcBef>
              <a:spcAft>
                <a:spcPts val="0"/>
              </a:spcAft>
              <a:buClr>
                <a:srgbClr val="000000"/>
              </a:buClr>
              <a:buSzPts val="2800"/>
              <a:buFont typeface="Noto Sans Symbols"/>
              <a:buChar char="✔"/>
            </a:pPr>
            <a:r>
              <a:rPr lang="uk-UA" sz="1800" u="sng">
                <a:solidFill>
                  <a:srgbClr val="000000"/>
                </a:solidFill>
                <a:latin typeface="Times New Roman"/>
                <a:ea typeface="Times New Roman"/>
                <a:cs typeface="Times New Roman"/>
                <a:sym typeface="Times New Roman"/>
                <a:hlinkClick r:id="rId4">
                  <a:extLst>
                    <a:ext uri="{A12FA001-AC4F-418D-AE19-62706E023703}">
                      <ahyp:hlinkClr val="tx"/>
                    </a:ext>
                  </a:extLst>
                </a:hlinkClick>
              </a:rPr>
              <a:t>Наказом Мінкульту (МКСК) від 01.08.2025 № 612 </a:t>
            </a:r>
            <a:r>
              <a:rPr lang="uk-UA" sz="1800">
                <a:solidFill>
                  <a:srgbClr val="000000"/>
                </a:solidFill>
                <a:latin typeface="Times New Roman"/>
                <a:ea typeface="Times New Roman"/>
                <a:cs typeface="Times New Roman"/>
                <a:sym typeface="Times New Roman"/>
              </a:rPr>
              <a:t>затверджено нові форми звітності мистецьких шкіл, мистецьких ліцеїв та інструкцій щодо їх заповнення. У зазначених формах передбачено збір і відображення показників з урахуванням гендерного розподілу (дівчата, хлопці, жінки, чоловіки), що сприяє підвищенню якості аналізу кадрового складу та складу здобувачів мистецьких шкіл та мистецьких ліцеїв.</a:t>
            </a:r>
            <a:endParaRPr/>
          </a:p>
          <a:p>
            <a:pPr indent="-285750" lvl="0" marL="285750" rtl="0" algn="just">
              <a:lnSpc>
                <a:spcPct val="100000"/>
              </a:lnSpc>
              <a:spcBef>
                <a:spcPts val="1200"/>
              </a:spcBef>
              <a:spcAft>
                <a:spcPts val="0"/>
              </a:spcAft>
              <a:buClr>
                <a:srgbClr val="000000"/>
              </a:buClr>
              <a:buSzPts val="2800"/>
              <a:buFont typeface="Noto Sans Symbols"/>
              <a:buChar char="✔"/>
            </a:pPr>
            <a:r>
              <a:rPr lang="uk-UA" sz="1800">
                <a:solidFill>
                  <a:srgbClr val="000000"/>
                </a:solidFill>
                <a:latin typeface="Times New Roman"/>
                <a:ea typeface="Times New Roman"/>
                <a:cs typeface="Times New Roman"/>
                <a:sym typeface="Times New Roman"/>
              </a:rPr>
              <a:t>Інформування ОВА про ризики торгівлі людьми, шляхи їх уникнення, телефони гарячих ліній для отримання допомоги та інформації щодо урядової «гарячої» лінії з протидії торгівлі людьми, запобігання та протидії домашньому насильству, насильству за ознакою статі та насильству стосовно дітей.</a:t>
            </a:r>
            <a:endParaRPr/>
          </a:p>
          <a:p>
            <a:pPr indent="-285750" lvl="0" marL="285750" rtl="0" algn="l">
              <a:lnSpc>
                <a:spcPct val="100000"/>
              </a:lnSpc>
              <a:spcBef>
                <a:spcPts val="1200"/>
              </a:spcBef>
              <a:spcAft>
                <a:spcPts val="0"/>
              </a:spcAft>
              <a:buClr>
                <a:srgbClr val="000000"/>
              </a:buClr>
              <a:buSzPts val="2800"/>
              <a:buFont typeface="Noto Sans Symbols"/>
              <a:buChar char="✔"/>
            </a:pPr>
            <a:r>
              <a:rPr lang="uk-UA" sz="1800">
                <a:solidFill>
                  <a:srgbClr val="000000"/>
                </a:solidFill>
                <a:latin typeface="Times New Roman"/>
                <a:ea typeface="Times New Roman"/>
                <a:cs typeface="Times New Roman"/>
                <a:sym typeface="Times New Roman"/>
              </a:rPr>
              <a:t>Проведення онлайн-тренінгу «Вивчення потреб різних груп жінок і чоловіків та налагодження гендерно чутливої комунікації» для працівників закладів культури, організований Міністерством  спільно з європейськими партнерами в межах проєкту «ЄС за гендерну рівність: Служба допомоги реформам (Фаза ІІ)».</a:t>
            </a:r>
            <a:endParaRPr/>
          </a:p>
          <a:p>
            <a:pPr indent="-285750" lvl="0" marL="285750" rtl="0" algn="l">
              <a:lnSpc>
                <a:spcPct val="100000"/>
              </a:lnSpc>
              <a:spcBef>
                <a:spcPts val="1200"/>
              </a:spcBef>
              <a:spcAft>
                <a:spcPts val="600"/>
              </a:spcAft>
              <a:buClr>
                <a:srgbClr val="000000"/>
              </a:buClr>
              <a:buSzPts val="2800"/>
              <a:buFont typeface="Noto Sans Symbols"/>
              <a:buChar char="✔"/>
            </a:pPr>
            <a:r>
              <a:rPr lang="uk-UA" sz="1800">
                <a:solidFill>
                  <a:srgbClr val="000000"/>
                </a:solidFill>
                <a:latin typeface="Times New Roman"/>
                <a:ea typeface="Times New Roman"/>
                <a:cs typeface="Times New Roman"/>
                <a:sym typeface="Times New Roman"/>
              </a:rPr>
              <a:t>Спільно з Національною соціальною сервісною службою України розроблено пам’ятку «</a:t>
            </a:r>
            <a:r>
              <a:rPr lang="uk-UA" sz="1800" u="sng">
                <a:solidFill>
                  <a:srgbClr val="000000"/>
                </a:solidFill>
                <a:latin typeface="Times New Roman"/>
                <a:ea typeface="Times New Roman"/>
                <a:cs typeface="Times New Roman"/>
                <a:sym typeface="Times New Roman"/>
                <a:hlinkClick r:id="rId5">
                  <a:extLst>
                    <a:ext uri="{A12FA001-AC4F-418D-AE19-62706E023703}">
                      <ahyp:hlinkClr val="tx"/>
                    </a:ext>
                  </a:extLst>
                </a:hlinkClick>
              </a:rPr>
              <a:t>Гендерна соціалізація</a:t>
            </a:r>
            <a:r>
              <a:rPr lang="uk-UA" sz="1800">
                <a:solidFill>
                  <a:srgbClr val="000000"/>
                </a:solidFill>
                <a:latin typeface="Times New Roman"/>
                <a:ea typeface="Times New Roman"/>
                <a:cs typeface="Times New Roman"/>
                <a:sym typeface="Times New Roman"/>
              </a:rPr>
              <a:t>».</a:t>
            </a:r>
            <a:endParaRPr sz="1800">
              <a:solidFill>
                <a:srgbClr val="000000"/>
              </a:solidFill>
              <a:latin typeface="Times New Roman"/>
              <a:ea typeface="Times New Roman"/>
              <a:cs typeface="Times New Roman"/>
              <a:sym typeface="Times New Roman"/>
            </a:endParaRPr>
          </a:p>
        </p:txBody>
      </p:sp>
      <p:sp>
        <p:nvSpPr>
          <p:cNvPr id="910" name="Google Shape;910;p123"/>
          <p:cNvSpPr txBox="1"/>
          <p:nvPr/>
        </p:nvSpPr>
        <p:spPr>
          <a:xfrm>
            <a:off x="8415543" y="5747021"/>
            <a:ext cx="363731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sng" cap="none" strike="noStrike">
              <a:solidFill>
                <a:srgbClr val="000000"/>
              </a:solidFill>
              <a:latin typeface="Arial"/>
              <a:ea typeface="Arial"/>
              <a:cs typeface="Arial"/>
              <a:sym typeface="Arial"/>
            </a:endParaRPr>
          </a:p>
        </p:txBody>
      </p:sp>
      <p:sp>
        <p:nvSpPr>
          <p:cNvPr id="911" name="Google Shape;911;p1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15" name="Shape 915"/>
        <p:cNvGrpSpPr/>
        <p:nvPr/>
      </p:nvGrpSpPr>
      <p:grpSpPr>
        <a:xfrm>
          <a:off x="0" y="0"/>
          <a:ext cx="0" cy="0"/>
          <a:chOff x="0" y="0"/>
          <a:chExt cx="0" cy="0"/>
        </a:xfrm>
      </p:grpSpPr>
      <p:sp>
        <p:nvSpPr>
          <p:cNvPr id="916" name="Google Shape;916;p124"/>
          <p:cNvSpPr txBox="1"/>
          <p:nvPr>
            <p:ph type="title"/>
          </p:nvPr>
        </p:nvSpPr>
        <p:spPr>
          <a:xfrm>
            <a:off x="683100" y="-81724"/>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Мінкульт </a:t>
            </a:r>
            <a:endParaRPr b="1" sz="2400"/>
          </a:p>
        </p:txBody>
      </p:sp>
      <p:sp>
        <p:nvSpPr>
          <p:cNvPr id="917" name="Google Shape;917;p124"/>
          <p:cNvSpPr txBox="1"/>
          <p:nvPr>
            <p:ph idx="2" type="body"/>
          </p:nvPr>
        </p:nvSpPr>
        <p:spPr>
          <a:xfrm>
            <a:off x="131975" y="1169024"/>
            <a:ext cx="5865600" cy="5542800"/>
          </a:xfrm>
          <a:prstGeom prst="rect">
            <a:avLst/>
          </a:prstGeom>
          <a:noFill/>
          <a:ln>
            <a:noFill/>
          </a:ln>
        </p:spPr>
        <p:txBody>
          <a:bodyPr anchorCtr="0" anchor="t" bIns="45700" lIns="91425" spcFirstLastPara="1" rIns="91425" wrap="square" tIns="45700">
            <a:normAutofit fontScale="55000" lnSpcReduction="20000"/>
          </a:bodyPr>
          <a:lstStyle/>
          <a:p>
            <a:pPr indent="-228600" lvl="0" marL="457200" rtl="0" algn="ctr">
              <a:spcBef>
                <a:spcPts val="1000"/>
              </a:spcBef>
              <a:spcAft>
                <a:spcPts val="0"/>
              </a:spcAft>
              <a:buNone/>
            </a:pPr>
            <a:r>
              <a:rPr b="1" lang="uk-UA" sz="4350">
                <a:latin typeface="Times New Roman"/>
                <a:ea typeface="Times New Roman"/>
                <a:cs typeface="Times New Roman"/>
                <a:sym typeface="Times New Roman"/>
              </a:rPr>
              <a:t>Виклики</a:t>
            </a:r>
            <a:endParaRPr i="0" sz="4350" u="none" cap="none" strike="noStrike">
              <a:solidFill>
                <a:srgbClr val="000000"/>
              </a:solidFill>
              <a:latin typeface="Times New Roman"/>
              <a:ea typeface="Times New Roman"/>
              <a:cs typeface="Times New Roman"/>
              <a:sym typeface="Times New Roman"/>
            </a:endParaRPr>
          </a:p>
          <a:p>
            <a:pPr indent="-228600" lvl="0" marL="342900" marR="0" rtl="0" algn="just">
              <a:lnSpc>
                <a:spcPct val="100000"/>
              </a:lnSpc>
              <a:spcBef>
                <a:spcPts val="1200"/>
              </a:spcBef>
              <a:spcAft>
                <a:spcPts val="0"/>
              </a:spcAft>
              <a:buClr>
                <a:srgbClr val="000000"/>
              </a:buClr>
              <a:buSzPct val="159090"/>
              <a:buFont typeface="Noto Sans Symbols"/>
              <a:buChar char="⮚"/>
            </a:pPr>
            <a:r>
              <a:rPr i="0" lang="uk-UA" sz="3200" u="none" cap="none" strike="noStrike">
                <a:solidFill>
                  <a:srgbClr val="000000"/>
                </a:solidFill>
                <a:latin typeface="Times New Roman"/>
                <a:ea typeface="Times New Roman"/>
                <a:cs typeface="Times New Roman"/>
                <a:sym typeface="Times New Roman"/>
              </a:rPr>
              <a:t>Різний рівень готовності закладів культури до практичного впровадження гендерного підходу, що пов’язано з потребою у подальшому підвищенні компетентності працівників у сфері гендерно чутливої та інклюзивної комунікації.</a:t>
            </a:r>
            <a:endParaRPr/>
          </a:p>
          <a:p>
            <a:pPr indent="-228600" lvl="0" marL="342900" marR="0" rtl="0" algn="just">
              <a:lnSpc>
                <a:spcPct val="100000"/>
              </a:lnSpc>
              <a:spcBef>
                <a:spcPts val="1200"/>
              </a:spcBef>
              <a:spcAft>
                <a:spcPts val="0"/>
              </a:spcAft>
              <a:buClr>
                <a:srgbClr val="000000"/>
              </a:buClr>
              <a:buSzPct val="159090"/>
              <a:buFont typeface="Noto Sans Symbols"/>
              <a:buChar char="⮚"/>
            </a:pPr>
            <a:r>
              <a:rPr i="0" lang="uk-UA" sz="3200" u="none" cap="none" strike="noStrike">
                <a:solidFill>
                  <a:srgbClr val="000000"/>
                </a:solidFill>
                <a:latin typeface="Times New Roman"/>
                <a:ea typeface="Times New Roman"/>
                <a:cs typeface="Times New Roman"/>
                <a:sym typeface="Times New Roman"/>
              </a:rPr>
              <a:t>Подолання стереотипних уявлень і упереджень, які впливають на організацію роботи, внутрішні комунікації та взаємодію з аудиторіями закладів культури.</a:t>
            </a:r>
            <a:endParaRPr/>
          </a:p>
          <a:p>
            <a:pPr indent="-228600" lvl="0" marL="342900" marR="0" rtl="0" algn="just">
              <a:lnSpc>
                <a:spcPct val="100000"/>
              </a:lnSpc>
              <a:spcBef>
                <a:spcPts val="1200"/>
              </a:spcBef>
              <a:spcAft>
                <a:spcPts val="0"/>
              </a:spcAft>
              <a:buClr>
                <a:srgbClr val="000000"/>
              </a:buClr>
              <a:buSzPct val="159090"/>
              <a:buFont typeface="Noto Sans Symbols"/>
              <a:buChar char="⮚"/>
            </a:pPr>
            <a:r>
              <a:rPr i="0" lang="uk-UA" sz="3200" u="none" cap="none" strike="noStrike">
                <a:solidFill>
                  <a:srgbClr val="000000"/>
                </a:solidFill>
                <a:latin typeface="Times New Roman"/>
                <a:ea typeface="Times New Roman"/>
                <a:cs typeface="Times New Roman"/>
                <a:sym typeface="Times New Roman"/>
              </a:rPr>
              <a:t>Потреба у забезпеченні системного поінформування щодо забезпечення рівного доступу до професійного розвитку та удосконаленні кадрової політики з урахуванням гендерного аспекту. </a:t>
            </a:r>
            <a:endParaRPr/>
          </a:p>
          <a:p>
            <a:pPr indent="-228600" lvl="0" marL="342900" marR="0" rtl="0" algn="just">
              <a:lnSpc>
                <a:spcPct val="100000"/>
              </a:lnSpc>
              <a:spcBef>
                <a:spcPts val="1200"/>
              </a:spcBef>
              <a:spcAft>
                <a:spcPts val="0"/>
              </a:spcAft>
              <a:buClr>
                <a:srgbClr val="000000"/>
              </a:buClr>
              <a:buSzPct val="159090"/>
              <a:buFont typeface="Noto Sans Symbols"/>
              <a:buChar char="⮚"/>
            </a:pPr>
            <a:r>
              <a:rPr i="0" lang="uk-UA" sz="3200" u="none" cap="none" strike="noStrike">
                <a:solidFill>
                  <a:srgbClr val="000000"/>
                </a:solidFill>
                <a:latin typeface="Times New Roman"/>
                <a:ea typeface="Times New Roman"/>
                <a:cs typeface="Times New Roman"/>
                <a:sym typeface="Times New Roman"/>
              </a:rPr>
              <a:t> Недостатнє представлення чоловіків у сфері культури, що зумовлено впливом усталених гендерних стереотипів щодо вибору професійної реалізації. </a:t>
            </a:r>
            <a:endParaRPr i="0" sz="3200" u="none" cap="none" strike="noStrike">
              <a:solidFill>
                <a:srgbClr val="000000"/>
              </a:solidFill>
              <a:latin typeface="Times New Roman"/>
              <a:ea typeface="Times New Roman"/>
              <a:cs typeface="Times New Roman"/>
              <a:sym typeface="Times New Roman"/>
            </a:endParaRPr>
          </a:p>
          <a:p>
            <a:pPr indent="-228600" lvl="0" marL="457200" rtl="0" algn="l">
              <a:lnSpc>
                <a:spcPct val="90000"/>
              </a:lnSpc>
              <a:spcBef>
                <a:spcPts val="1600"/>
              </a:spcBef>
              <a:spcAft>
                <a:spcPts val="0"/>
              </a:spcAft>
              <a:buClr>
                <a:schemeClr val="dk1"/>
              </a:buClr>
              <a:buSzPct val="116883"/>
              <a:buNone/>
            </a:pPr>
            <a:r>
              <a:t/>
            </a:r>
            <a:endParaRPr/>
          </a:p>
        </p:txBody>
      </p:sp>
      <p:sp>
        <p:nvSpPr>
          <p:cNvPr id="918" name="Google Shape;918;p124"/>
          <p:cNvSpPr txBox="1"/>
          <p:nvPr>
            <p:ph idx="4" type="body"/>
          </p:nvPr>
        </p:nvSpPr>
        <p:spPr>
          <a:xfrm>
            <a:off x="6775525" y="1055450"/>
            <a:ext cx="5183100" cy="5580900"/>
          </a:xfrm>
          <a:prstGeom prst="rect">
            <a:avLst/>
          </a:prstGeom>
          <a:noFill/>
          <a:ln>
            <a:noFill/>
          </a:ln>
        </p:spPr>
        <p:txBody>
          <a:bodyPr anchorCtr="0" anchor="t" bIns="45700" lIns="91425" spcFirstLastPara="1" rIns="91425" wrap="square" tIns="45700">
            <a:normAutofit/>
          </a:bodyPr>
          <a:lstStyle/>
          <a:p>
            <a:pPr indent="0" lvl="0" marL="457200" marR="0" rtl="0" algn="just">
              <a:lnSpc>
                <a:spcPct val="100000"/>
              </a:lnSpc>
              <a:spcBef>
                <a:spcPts val="600"/>
              </a:spcBef>
              <a:spcAft>
                <a:spcPts val="0"/>
              </a:spcAft>
              <a:buNone/>
            </a:pPr>
            <a:r>
              <a:rPr lang="uk-UA" sz="1800">
                <a:solidFill>
                  <a:srgbClr val="000000"/>
                </a:solidFill>
                <a:latin typeface="Times New Roman"/>
                <a:ea typeface="Times New Roman"/>
                <a:cs typeface="Times New Roman"/>
                <a:sym typeface="Times New Roman"/>
              </a:rPr>
              <a:t>			</a:t>
            </a:r>
            <a:r>
              <a:rPr b="1" lang="uk-UA" sz="2400">
                <a:latin typeface="Times New Roman"/>
                <a:ea typeface="Times New Roman"/>
                <a:cs typeface="Times New Roman"/>
                <a:sym typeface="Times New Roman"/>
              </a:rPr>
              <a:t>Плани</a:t>
            </a:r>
            <a:endParaRPr sz="1800">
              <a:solidFill>
                <a:srgbClr val="000000"/>
              </a:solidFill>
              <a:latin typeface="Times New Roman"/>
              <a:ea typeface="Times New Roman"/>
              <a:cs typeface="Times New Roman"/>
              <a:sym typeface="Times New Roman"/>
            </a:endParaRPr>
          </a:p>
          <a:p>
            <a:pPr indent="-285750" lvl="0" marL="285750" marR="0" rtl="0" algn="just">
              <a:lnSpc>
                <a:spcPct val="100000"/>
              </a:lnSpc>
              <a:spcBef>
                <a:spcPts val="600"/>
              </a:spcBef>
              <a:spcAft>
                <a:spcPts val="0"/>
              </a:spcAft>
              <a:buClr>
                <a:srgbClr val="000000"/>
              </a:buClr>
              <a:buSzPts val="2800"/>
              <a:buFont typeface="Noto Sans Symbols"/>
              <a:buChar char="✔"/>
            </a:pPr>
            <a:r>
              <a:rPr b="0" i="0" lang="uk-UA" sz="1800" u="none" cap="none" strike="noStrike">
                <a:solidFill>
                  <a:srgbClr val="000000"/>
                </a:solidFill>
                <a:latin typeface="Times New Roman"/>
                <a:ea typeface="Times New Roman"/>
                <a:cs typeface="Times New Roman"/>
                <a:sym typeface="Times New Roman"/>
              </a:rPr>
              <a:t>Навчання із гендерно чутливої та інклюзивної комунікації для працівників сфери культури.</a:t>
            </a:r>
            <a:endParaRPr/>
          </a:p>
          <a:p>
            <a:pPr indent="-285750" lvl="0" marL="285750" marR="0" rtl="0" algn="just">
              <a:lnSpc>
                <a:spcPct val="100000"/>
              </a:lnSpc>
              <a:spcBef>
                <a:spcPts val="1200"/>
              </a:spcBef>
              <a:spcAft>
                <a:spcPts val="0"/>
              </a:spcAft>
              <a:buClr>
                <a:srgbClr val="000000"/>
              </a:buClr>
              <a:buSzPts val="2800"/>
              <a:buFont typeface="Noto Sans Symbols"/>
              <a:buChar char="✔"/>
            </a:pPr>
            <a:r>
              <a:rPr b="0" i="0" lang="uk-UA" sz="1800" u="none" cap="none" strike="noStrike">
                <a:solidFill>
                  <a:srgbClr val="000000"/>
                </a:solidFill>
                <a:latin typeface="Times New Roman"/>
                <a:ea typeface="Times New Roman"/>
                <a:cs typeface="Times New Roman"/>
                <a:sym typeface="Times New Roman"/>
              </a:rPr>
              <a:t> Проведення аудиту серед працівників Мінкульту з метою виявлення потреб у підвищенні кваліфікації, удосконаленні умов праці, забезпеченні рівного доступу до професійного розвитку та створенні безбар’єрного робочого середовища.</a:t>
            </a:r>
            <a:endParaRPr/>
          </a:p>
          <a:p>
            <a:pPr indent="-285750" lvl="0" marL="285750" marR="0" rtl="0" algn="just">
              <a:lnSpc>
                <a:spcPct val="100000"/>
              </a:lnSpc>
              <a:spcBef>
                <a:spcPts val="1200"/>
              </a:spcBef>
              <a:spcAft>
                <a:spcPts val="0"/>
              </a:spcAft>
              <a:buClr>
                <a:srgbClr val="000000"/>
              </a:buClr>
              <a:buSzPts val="2800"/>
              <a:buFont typeface="Noto Sans Symbols"/>
              <a:buChar char="✔"/>
            </a:pPr>
            <a:r>
              <a:rPr b="0" i="0" lang="uk-UA" sz="1800" u="none" cap="none" strike="noStrike">
                <a:solidFill>
                  <a:srgbClr val="000000"/>
                </a:solidFill>
                <a:latin typeface="Times New Roman"/>
                <a:ea typeface="Times New Roman"/>
                <a:cs typeface="Times New Roman"/>
                <a:sym typeface="Times New Roman"/>
              </a:rPr>
              <a:t>Навчання з проведення гендерного аудиту у закладах сфери культури.</a:t>
            </a:r>
            <a:endParaRPr/>
          </a:p>
          <a:p>
            <a:pPr indent="-228600" lvl="0" marL="457200" rtl="0" algn="l">
              <a:lnSpc>
                <a:spcPct val="90000"/>
              </a:lnSpc>
              <a:spcBef>
                <a:spcPts val="1600"/>
              </a:spcBef>
              <a:spcAft>
                <a:spcPts val="0"/>
              </a:spcAft>
              <a:buClr>
                <a:schemeClr val="dk1"/>
              </a:buClr>
              <a:buSzPts val="1800"/>
              <a:buNone/>
            </a:pPr>
            <a:r>
              <a:t/>
            </a:r>
            <a:endParaRPr/>
          </a:p>
        </p:txBody>
      </p:sp>
      <p:sp>
        <p:nvSpPr>
          <p:cNvPr id="919" name="Google Shape;919;p1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23" name="Shape 923"/>
        <p:cNvGrpSpPr/>
        <p:nvPr/>
      </p:nvGrpSpPr>
      <p:grpSpPr>
        <a:xfrm>
          <a:off x="0" y="0"/>
          <a:ext cx="0" cy="0"/>
          <a:chOff x="0" y="0"/>
          <a:chExt cx="0" cy="0"/>
        </a:xfrm>
      </p:grpSpPr>
      <p:sp>
        <p:nvSpPr>
          <p:cNvPr id="924" name="Google Shape;924;p125"/>
          <p:cNvSpPr txBox="1"/>
          <p:nvPr>
            <p:ph type="title"/>
          </p:nvPr>
        </p:nvSpPr>
        <p:spPr>
          <a:xfrm>
            <a:off x="449981" y="-355259"/>
            <a:ext cx="121920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Державне агентство України з питань мистецтв та мистецької освіти. Досягнення</a:t>
            </a:r>
            <a:endParaRPr b="1" sz="2400"/>
          </a:p>
        </p:txBody>
      </p:sp>
      <p:sp>
        <p:nvSpPr>
          <p:cNvPr id="925" name="Google Shape;925;p125"/>
          <p:cNvSpPr txBox="1"/>
          <p:nvPr>
            <p:ph idx="1" type="body"/>
          </p:nvPr>
        </p:nvSpPr>
        <p:spPr>
          <a:xfrm>
            <a:off x="78275" y="970298"/>
            <a:ext cx="11891400" cy="5607600"/>
          </a:xfrm>
          <a:prstGeom prst="rect">
            <a:avLst/>
          </a:prstGeom>
          <a:noFill/>
          <a:ln>
            <a:noFill/>
          </a:ln>
        </p:spPr>
        <p:txBody>
          <a:bodyPr anchorCtr="0" anchor="t" bIns="45700" lIns="91425" spcFirstLastPara="1" rIns="91425" wrap="square" tIns="45700">
            <a:noAutofit/>
          </a:bodyPr>
          <a:lstStyle/>
          <a:p>
            <a:pPr indent="-317500" lvl="0" marL="457200" rtl="0" algn="just">
              <a:lnSpc>
                <a:spcPct val="100000"/>
              </a:lnSpc>
              <a:spcBef>
                <a:spcPts val="0"/>
              </a:spcBef>
              <a:spcAft>
                <a:spcPts val="0"/>
              </a:spcAft>
              <a:buSzPts val="1400"/>
              <a:buChar char="•"/>
            </a:pPr>
            <a:r>
              <a:rPr b="0" i="0" lang="uk-UA" sz="1400" u="none" strike="noStrike">
                <a:solidFill>
                  <a:srgbClr val="000000"/>
                </a:solidFill>
                <a:latin typeface="Times New Roman"/>
                <a:ea typeface="Times New Roman"/>
                <a:cs typeface="Times New Roman"/>
                <a:sym typeface="Times New Roman"/>
              </a:rPr>
              <a:t>Наказом Державного агентства України з питань мистецтв та мистецької освіти від 18.02.2025 № 10 було створено атестаційну комісію Держмистецтв та затверджено її персональний склад відповідно до Положення про атестацію педагогічних працівників закладів (установ) освіти сфери культури, затвердженого наказом Міністерства культури України від 12 липня 2018 року № 628, зареєстрованого в Міністерстві юстиції України 16 серпня 2018 р. за №926/32378.</a:t>
            </a:r>
            <a:endParaRPr b="0" sz="1400"/>
          </a:p>
          <a:p>
            <a:pPr indent="-317500" lvl="0" marL="457200" rtl="0" algn="just">
              <a:lnSpc>
                <a:spcPct val="100000"/>
              </a:lnSpc>
              <a:spcBef>
                <a:spcPts val="0"/>
              </a:spcBef>
              <a:spcAft>
                <a:spcPts val="0"/>
              </a:spcAft>
              <a:buSzPts val="1400"/>
              <a:buChar char="•"/>
            </a:pPr>
            <a:r>
              <a:rPr b="1" i="0" lang="uk-UA" sz="1400" u="none" strike="noStrike">
                <a:solidFill>
                  <a:srgbClr val="000000"/>
                </a:solidFill>
                <a:latin typeface="Times New Roman"/>
                <a:ea typeface="Times New Roman"/>
                <a:cs typeface="Times New Roman"/>
                <a:sym typeface="Times New Roman"/>
              </a:rPr>
              <a:t>Кількість жінок у атестаційній комісії Держмистецтв - 10, чоловіків - 2. </a:t>
            </a:r>
            <a:r>
              <a:rPr b="0" i="0" lang="uk-UA" sz="1400" u="none" strike="noStrike">
                <a:solidFill>
                  <a:srgbClr val="000000"/>
                </a:solidFill>
                <a:latin typeface="Times New Roman"/>
                <a:ea typeface="Times New Roman"/>
                <a:cs typeface="Times New Roman"/>
                <a:sym typeface="Times New Roman"/>
              </a:rPr>
              <a:t>Такий гендерний розподіл не є результатом дискримінаційних практик або цілеспрямованого обмеження участі чоловіків, а зумовлений об’єктивними чинниками. Включення до складу атестаційної комісії здійснюється за критеріями професійного досвіду, експертності, стажу педагогічної та управлінської діяльності, а не за ознакою статі. Відповідно, гендерний склад комісії відображає реальну структуру кадрового потенціалу галузі.</a:t>
            </a:r>
            <a:endParaRPr b="0" sz="1400"/>
          </a:p>
          <a:p>
            <a:pPr indent="-317500" lvl="0" marL="457200" rtl="0" algn="just">
              <a:lnSpc>
                <a:spcPct val="100000"/>
              </a:lnSpc>
              <a:spcBef>
                <a:spcPts val="0"/>
              </a:spcBef>
              <a:spcAft>
                <a:spcPts val="0"/>
              </a:spcAft>
              <a:buSzPts val="1400"/>
              <a:buChar char="•"/>
            </a:pPr>
            <a:r>
              <a:rPr b="0" i="0" lang="uk-UA" sz="1400" u="none" strike="noStrike">
                <a:solidFill>
                  <a:srgbClr val="000000"/>
                </a:solidFill>
                <a:latin typeface="Times New Roman"/>
                <a:ea typeface="Times New Roman"/>
                <a:cs typeface="Times New Roman"/>
                <a:sym typeface="Times New Roman"/>
              </a:rPr>
              <a:t>У період з 25 лютого до 05 березня до атестаційної комісії Держмистецтв надійшло 23 атестаційні заяви від педагогічних працівників щодо присвоєння педагогічного звання “Викладач-методист” з 12 областей України. </a:t>
            </a:r>
            <a:endParaRPr b="0" sz="1400"/>
          </a:p>
          <a:p>
            <a:pPr indent="-317500" lvl="0" marL="457200" rtl="0" algn="just">
              <a:lnSpc>
                <a:spcPct val="100000"/>
              </a:lnSpc>
              <a:spcBef>
                <a:spcPts val="0"/>
              </a:spcBef>
              <a:spcAft>
                <a:spcPts val="0"/>
              </a:spcAft>
              <a:buSzPts val="1400"/>
              <a:buChar char="•"/>
            </a:pPr>
            <a:r>
              <a:rPr b="1" i="0" lang="uk-UA" sz="1400" u="none" strike="noStrike">
                <a:solidFill>
                  <a:srgbClr val="000000"/>
                </a:solidFill>
                <a:latin typeface="Times New Roman"/>
                <a:ea typeface="Times New Roman"/>
                <a:cs typeface="Times New Roman"/>
                <a:sym typeface="Times New Roman"/>
              </a:rPr>
              <a:t>Кількість заяв, поданих заяв від жінок - 21, від чоловіків - 2.</a:t>
            </a:r>
            <a:r>
              <a:rPr b="0" i="0" lang="uk-UA" sz="1400" u="none" strike="noStrike">
                <a:solidFill>
                  <a:srgbClr val="000000"/>
                </a:solidFill>
                <a:latin typeface="Times New Roman"/>
                <a:ea typeface="Times New Roman"/>
                <a:cs typeface="Times New Roman"/>
                <a:sym typeface="Times New Roman"/>
              </a:rPr>
              <a:t> Процедура подання заяв є відкритою, однаковою та регламентованою для всіх педагогічних працівників незалежно від статі. Різниця у кількості заяв відображає добровільний характер участі, а не обмеження з боку органу управління.</a:t>
            </a:r>
            <a:endParaRPr sz="1400"/>
          </a:p>
          <a:p>
            <a:pPr indent="-317500" lvl="0" marL="457200" rtl="0" algn="just">
              <a:lnSpc>
                <a:spcPct val="100000"/>
              </a:lnSpc>
              <a:spcBef>
                <a:spcPts val="0"/>
              </a:spcBef>
              <a:spcAft>
                <a:spcPts val="0"/>
              </a:spcAft>
              <a:buSzPts val="1400"/>
              <a:buChar char="•"/>
            </a:pPr>
            <a:r>
              <a:rPr lang="uk-UA" sz="1400">
                <a:solidFill>
                  <a:srgbClr val="000000"/>
                </a:solidFill>
                <a:latin typeface="Times New Roman"/>
                <a:ea typeface="Times New Roman"/>
                <a:cs typeface="Times New Roman"/>
                <a:sym typeface="Times New Roman"/>
              </a:rPr>
              <a:t>П</a:t>
            </a:r>
            <a:r>
              <a:rPr b="0" i="0" lang="uk-UA" sz="1400" u="none" strike="noStrike">
                <a:solidFill>
                  <a:srgbClr val="000000"/>
                </a:solidFill>
                <a:latin typeface="Times New Roman"/>
                <a:ea typeface="Times New Roman"/>
                <a:cs typeface="Times New Roman"/>
                <a:sym typeface="Times New Roman"/>
              </a:rPr>
              <a:t>роцедура атестації як регламентований управлінський процес дозволяє проаналізувати гендерні аспекти участі жінок і чоловіків як у складі атестаційних органів, так і серед осіб, які подають заяви, з метою оцінки дотримання принципів рівних прав і можливостей та відсутності дискримінаційних практик.</a:t>
            </a:r>
            <a:endParaRPr b="0" sz="1400"/>
          </a:p>
          <a:p>
            <a:pPr indent="-317500" lvl="0" marL="457200" marR="0" rtl="0" algn="just">
              <a:lnSpc>
                <a:spcPct val="100000"/>
              </a:lnSpc>
              <a:spcBef>
                <a:spcPts val="0"/>
              </a:spcBef>
              <a:spcAft>
                <a:spcPts val="0"/>
              </a:spcAft>
              <a:buClr>
                <a:srgbClr val="000000"/>
              </a:buClr>
              <a:buSzPts val="1400"/>
              <a:buFont typeface="Arial"/>
              <a:buChar char="•"/>
            </a:pPr>
            <a:r>
              <a:rPr b="0" i="0" lang="uk-UA" sz="1400" u="none" cap="none" strike="noStrike">
                <a:solidFill>
                  <a:srgbClr val="000000"/>
                </a:solidFill>
                <a:latin typeface="Times New Roman"/>
                <a:ea typeface="Times New Roman"/>
                <a:cs typeface="Times New Roman"/>
                <a:sym typeface="Times New Roman"/>
              </a:rPr>
              <a:t>Одним із важливих інструментів визнання досягнень у сфері культури та мистецтва є галузеві премії, стипендії та гранти Президента України, а також державні стипендії для видатних діячів культури і мистецтва, які присуджуються за результатами щорічних конкурсних процедур. Їх метою є не лише вшанування творчих здобутків митців, а й формування суспільної поваги</a:t>
            </a:r>
            <a:endParaRPr b="0" i="0" sz="1400" u="none" cap="none" strike="noStrike">
              <a:solidFill>
                <a:srgbClr val="000000"/>
              </a:solidFill>
              <a:latin typeface="Calibri"/>
              <a:ea typeface="Calibri"/>
              <a:cs typeface="Calibri"/>
              <a:sym typeface="Calibri"/>
            </a:endParaRPr>
          </a:p>
          <a:p>
            <a:pPr indent="-317500" lvl="0" marL="457200" marR="0" rtl="0" algn="just">
              <a:lnSpc>
                <a:spcPct val="100000"/>
              </a:lnSpc>
              <a:spcBef>
                <a:spcPts val="0"/>
              </a:spcBef>
              <a:spcAft>
                <a:spcPts val="0"/>
              </a:spcAft>
              <a:buClr>
                <a:srgbClr val="000000"/>
              </a:buClr>
              <a:buSzPts val="1400"/>
              <a:buFont typeface="Arial"/>
              <a:buChar char="•"/>
            </a:pPr>
            <a:r>
              <a:rPr b="0" i="0" lang="uk-UA" sz="1400" u="none" cap="none" strike="noStrike">
                <a:solidFill>
                  <a:srgbClr val="000000"/>
                </a:solidFill>
                <a:latin typeface="Times New Roman"/>
                <a:ea typeface="Times New Roman"/>
                <a:cs typeface="Times New Roman"/>
                <a:sym typeface="Times New Roman"/>
              </a:rPr>
              <a:t>до мистецьких професій, а також заохочення нових поколінь до професійної діяльності у цій галузі. Разом з тим, з метою стимулювання створення сучасного культурно-мистецького продукту Держмистецтв протягом 2025 року здійснило організацію та проведення конкурсних доборів, спрямованих на підтримку та розвиток творчих особистостей, а також на засвідчення видатних особистих досягнень діячів культури і мистецтва.</a:t>
            </a:r>
            <a:endParaRPr b="0" i="0" sz="1400" u="none" cap="none" strike="noStrike">
              <a:solidFill>
                <a:srgbClr val="000000"/>
              </a:solidFill>
              <a:latin typeface="Calibri"/>
              <a:ea typeface="Calibri"/>
              <a:cs typeface="Calibri"/>
              <a:sym typeface="Calibri"/>
            </a:endParaRPr>
          </a:p>
          <a:p>
            <a:pPr indent="-317500" lvl="0" marL="457200" marR="0" rtl="0" algn="just">
              <a:lnSpc>
                <a:spcPct val="100000"/>
              </a:lnSpc>
              <a:spcBef>
                <a:spcPts val="0"/>
              </a:spcBef>
              <a:spcAft>
                <a:spcPts val="0"/>
              </a:spcAft>
              <a:buClr>
                <a:srgbClr val="000000"/>
              </a:buClr>
              <a:buSzPts val="1400"/>
              <a:buFont typeface="Arial"/>
              <a:buChar char="•"/>
            </a:pPr>
            <a:r>
              <a:rPr b="0" i="0" lang="uk-UA" sz="1400" u="none" cap="none" strike="noStrike">
                <a:solidFill>
                  <a:srgbClr val="000000"/>
                </a:solidFill>
                <a:latin typeface="Times New Roman"/>
                <a:ea typeface="Times New Roman"/>
                <a:cs typeface="Times New Roman"/>
                <a:sym typeface="Times New Roman"/>
              </a:rPr>
              <a:t>Гендерний показник участі у конкурсних доборах, обумовлений періодом воєнного стану в країні, коли значна частина чоловіків захищає країну, і не є обмеженням участі чоловіків у конкурсних доборах.</a:t>
            </a:r>
            <a:endParaRPr b="0" i="0" sz="1400" u="none" cap="none" strike="noStrike">
              <a:solidFill>
                <a:srgbClr val="000000"/>
              </a:solidFill>
              <a:latin typeface="Calibri"/>
              <a:ea typeface="Calibri"/>
              <a:cs typeface="Calibri"/>
              <a:sym typeface="Calibri"/>
            </a:endParaRPr>
          </a:p>
          <a:p>
            <a:pPr indent="0" lvl="0" marL="114300" rtl="0" algn="l">
              <a:lnSpc>
                <a:spcPct val="100000"/>
              </a:lnSpc>
              <a:spcBef>
                <a:spcPts val="0"/>
              </a:spcBef>
              <a:spcAft>
                <a:spcPts val="0"/>
              </a:spcAft>
              <a:buSzPts val="1800"/>
              <a:buNone/>
            </a:pPr>
            <a:r>
              <a:t/>
            </a:r>
            <a:endParaRPr b="0" sz="1550"/>
          </a:p>
          <a:p>
            <a:pPr indent="-228600" lvl="0" marL="457200" rtl="0" algn="l">
              <a:lnSpc>
                <a:spcPct val="90000"/>
              </a:lnSpc>
              <a:spcBef>
                <a:spcPts val="1000"/>
              </a:spcBef>
              <a:spcAft>
                <a:spcPts val="0"/>
              </a:spcAft>
              <a:buClr>
                <a:schemeClr val="dk1"/>
              </a:buClr>
              <a:buSzPts val="1800"/>
              <a:buNone/>
            </a:pPr>
            <a:r>
              <a:t/>
            </a:r>
            <a:endParaRPr sz="1600"/>
          </a:p>
        </p:txBody>
      </p:sp>
      <p:sp>
        <p:nvSpPr>
          <p:cNvPr id="926" name="Google Shape;926;p1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uk-UA"/>
              <a:t>‹#›</a:t>
            </a:fld>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30" name="Shape 930"/>
        <p:cNvGrpSpPr/>
        <p:nvPr/>
      </p:nvGrpSpPr>
      <p:grpSpPr>
        <a:xfrm>
          <a:off x="0" y="0"/>
          <a:ext cx="0" cy="0"/>
          <a:chOff x="0" y="0"/>
          <a:chExt cx="0" cy="0"/>
        </a:xfrm>
      </p:grpSpPr>
      <p:sp>
        <p:nvSpPr>
          <p:cNvPr id="931" name="Google Shape;931;p126"/>
          <p:cNvSpPr txBox="1"/>
          <p:nvPr>
            <p:ph type="title"/>
          </p:nvPr>
        </p:nvSpPr>
        <p:spPr>
          <a:xfrm>
            <a:off x="613410" y="-100579"/>
            <a:ext cx="10515600" cy="972911"/>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Держмистецтв </a:t>
            </a:r>
            <a:endParaRPr b="1" sz="2400"/>
          </a:p>
        </p:txBody>
      </p:sp>
      <p:sp>
        <p:nvSpPr>
          <p:cNvPr id="932" name="Google Shape;932;p126"/>
          <p:cNvSpPr txBox="1"/>
          <p:nvPr>
            <p:ph idx="1" type="body"/>
          </p:nvPr>
        </p:nvSpPr>
        <p:spPr>
          <a:xfrm>
            <a:off x="241074" y="268969"/>
            <a:ext cx="5157787" cy="823912"/>
          </a:xfrm>
          <a:prstGeom prst="rect">
            <a:avLst/>
          </a:prstGeom>
          <a:noFill/>
          <a:ln>
            <a:noFill/>
          </a:ln>
        </p:spPr>
        <p:txBody>
          <a:bodyPr anchorCtr="0" anchor="b" bIns="45700" lIns="91425" spcFirstLastPara="1" rIns="91425" wrap="square" tIns="45700">
            <a:noAutofit/>
          </a:bodyPr>
          <a:lstStyle/>
          <a:p>
            <a:pPr indent="0" lvl="0" marL="114300" rtl="0" algn="l">
              <a:lnSpc>
                <a:spcPct val="90000"/>
              </a:lnSpc>
              <a:spcBef>
                <a:spcPts val="1000"/>
              </a:spcBef>
              <a:spcAft>
                <a:spcPts val="0"/>
              </a:spcAft>
              <a:buSzPts val="2400"/>
              <a:buNone/>
            </a:pPr>
            <a:br>
              <a:rPr lang="uk-UA" sz="900"/>
            </a:br>
            <a:endParaRPr b="0" sz="1100"/>
          </a:p>
          <a:p>
            <a:pPr indent="-228600" lvl="0" marL="457200" rtl="0" algn="ctr">
              <a:lnSpc>
                <a:spcPct val="90000"/>
              </a:lnSpc>
              <a:spcBef>
                <a:spcPts val="1000"/>
              </a:spcBef>
              <a:spcAft>
                <a:spcPts val="0"/>
              </a:spcAft>
              <a:buSzPts val="2400"/>
              <a:buNone/>
            </a:pPr>
            <a:r>
              <a:rPr b="1" i="0" lang="uk-UA" sz="2400" u="none" cap="none" strike="noStrike">
                <a:solidFill>
                  <a:srgbClr val="000000"/>
                </a:solidFill>
                <a:latin typeface="Times New Roman"/>
                <a:ea typeface="Times New Roman"/>
                <a:cs typeface="Times New Roman"/>
                <a:sym typeface="Times New Roman"/>
              </a:rPr>
              <a:t>Досягнення</a:t>
            </a:r>
            <a:endParaRPr sz="1600"/>
          </a:p>
        </p:txBody>
      </p:sp>
      <p:sp>
        <p:nvSpPr>
          <p:cNvPr id="933" name="Google Shape;933;p126"/>
          <p:cNvSpPr txBox="1"/>
          <p:nvPr>
            <p:ph idx="2" type="body"/>
          </p:nvPr>
        </p:nvSpPr>
        <p:spPr>
          <a:xfrm>
            <a:off x="241073" y="1245623"/>
            <a:ext cx="6168389" cy="3684588"/>
          </a:xfrm>
          <a:prstGeom prst="rect">
            <a:avLst/>
          </a:prstGeom>
          <a:noFill/>
          <a:ln>
            <a:noFill/>
          </a:ln>
        </p:spPr>
        <p:txBody>
          <a:bodyPr anchorCtr="0" anchor="t" bIns="45700" lIns="91425" spcFirstLastPara="1" rIns="91425" wrap="square" tIns="45700">
            <a:normAutofit/>
          </a:bodyPr>
          <a:lstStyle/>
          <a:p>
            <a:pPr indent="0" lvl="0" marL="114300" rtl="0" algn="ctr">
              <a:lnSpc>
                <a:spcPct val="90000"/>
              </a:lnSpc>
              <a:spcBef>
                <a:spcPts val="1000"/>
              </a:spcBef>
              <a:spcAft>
                <a:spcPts val="0"/>
              </a:spcAft>
              <a:buSzPts val="1800"/>
              <a:buNone/>
            </a:pPr>
            <a:r>
              <a:rPr b="1" i="0" lang="uk-UA" sz="2000" u="none" strike="noStrike">
                <a:solidFill>
                  <a:srgbClr val="000000"/>
                </a:solidFill>
                <a:latin typeface="Times New Roman"/>
                <a:ea typeface="Times New Roman"/>
                <a:cs typeface="Times New Roman"/>
                <a:sym typeface="Times New Roman"/>
              </a:rPr>
              <a:t>Кількість заявок, поданих на конкурсні добори у 2025 р.</a:t>
            </a:r>
            <a:endParaRPr sz="2000"/>
          </a:p>
        </p:txBody>
      </p:sp>
      <p:sp>
        <p:nvSpPr>
          <p:cNvPr id="934" name="Google Shape;934;p126"/>
          <p:cNvSpPr txBox="1"/>
          <p:nvPr>
            <p:ph idx="3" type="body"/>
          </p:nvPr>
        </p:nvSpPr>
        <p:spPr>
          <a:xfrm>
            <a:off x="7008812" y="361830"/>
            <a:ext cx="5183100" cy="823800"/>
          </a:xfrm>
          <a:prstGeom prst="rect">
            <a:avLst/>
          </a:prstGeom>
          <a:noFill/>
          <a:ln>
            <a:noFill/>
          </a:ln>
        </p:spPr>
        <p:txBody>
          <a:bodyPr anchorCtr="0" anchor="b" bIns="45700" lIns="91425" spcFirstLastPara="1" rIns="91425" wrap="square" tIns="45700">
            <a:normAutofit/>
          </a:bodyPr>
          <a:lstStyle/>
          <a:p>
            <a:pPr indent="-228600" lvl="0" marL="457200" rtl="0" algn="ctr">
              <a:lnSpc>
                <a:spcPct val="90000"/>
              </a:lnSpc>
              <a:spcBef>
                <a:spcPts val="1000"/>
              </a:spcBef>
              <a:spcAft>
                <a:spcPts val="0"/>
              </a:spcAft>
              <a:buSzPts val="2400"/>
              <a:buNone/>
            </a:pPr>
            <a:r>
              <a:rPr lang="uk-UA">
                <a:solidFill>
                  <a:srgbClr val="000000"/>
                </a:solidFill>
                <a:latin typeface="Times New Roman"/>
                <a:ea typeface="Times New Roman"/>
                <a:cs typeface="Times New Roman"/>
                <a:sym typeface="Times New Roman"/>
              </a:rPr>
              <a:t>Плани</a:t>
            </a:r>
            <a:endParaRPr/>
          </a:p>
        </p:txBody>
      </p:sp>
      <p:sp>
        <p:nvSpPr>
          <p:cNvPr id="935" name="Google Shape;935;p126"/>
          <p:cNvSpPr txBox="1"/>
          <p:nvPr>
            <p:ph idx="4" type="body"/>
          </p:nvPr>
        </p:nvSpPr>
        <p:spPr>
          <a:xfrm>
            <a:off x="6912424" y="1462425"/>
            <a:ext cx="5023500" cy="5482800"/>
          </a:xfrm>
          <a:prstGeom prst="rect">
            <a:avLst/>
          </a:prstGeom>
          <a:noFill/>
          <a:ln>
            <a:noFill/>
          </a:ln>
        </p:spPr>
        <p:txBody>
          <a:bodyPr anchorCtr="0" anchor="t" bIns="45700" lIns="91425" spcFirstLastPara="1" rIns="91425" wrap="square" tIns="45700">
            <a:normAutofit fontScale="55000" lnSpcReduction="20000"/>
          </a:bodyPr>
          <a:lstStyle/>
          <a:p>
            <a:pPr indent="-342900" lvl="0" marL="457200" rtl="0" algn="just">
              <a:lnSpc>
                <a:spcPct val="120000"/>
              </a:lnSpc>
              <a:spcBef>
                <a:spcPts val="0"/>
              </a:spcBef>
              <a:spcAft>
                <a:spcPts val="0"/>
              </a:spcAft>
              <a:buSzPct val="99173"/>
              <a:buChar char="•"/>
            </a:pPr>
            <a:r>
              <a:rPr lang="uk-UA" sz="3300">
                <a:solidFill>
                  <a:srgbClr val="000000"/>
                </a:solidFill>
                <a:latin typeface="Times New Roman"/>
                <a:ea typeface="Times New Roman"/>
                <a:cs typeface="Times New Roman"/>
                <a:sym typeface="Times New Roman"/>
              </a:rPr>
              <a:t>У Держмистецтв буде проведено гендерний аудит з метою оцінювання стану забезпечення рівних прав і можливостей жінок і чоловіків.</a:t>
            </a:r>
            <a:endParaRPr/>
          </a:p>
          <a:p>
            <a:pPr indent="-342900" lvl="0" marL="457200" rtl="0" algn="just">
              <a:lnSpc>
                <a:spcPct val="120000"/>
              </a:lnSpc>
              <a:spcBef>
                <a:spcPts val="0"/>
              </a:spcBef>
              <a:spcAft>
                <a:spcPts val="0"/>
              </a:spcAft>
              <a:buSzPct val="99173"/>
              <a:buChar char="•"/>
            </a:pPr>
            <a:r>
              <a:rPr lang="uk-UA" sz="3300">
                <a:solidFill>
                  <a:srgbClr val="000000"/>
                </a:solidFill>
                <a:latin typeface="Times New Roman"/>
                <a:ea typeface="Times New Roman"/>
                <a:cs typeface="Times New Roman"/>
                <a:sym typeface="Times New Roman"/>
              </a:rPr>
              <a:t>Аудит буде спрямований на виявлення наявних проблем, визначення шляхів їх вирішення та впровадження комплексного гендерного підходу в діяльність установи.</a:t>
            </a:r>
            <a:endParaRPr/>
          </a:p>
          <a:p>
            <a:pPr indent="-342900" lvl="0" marL="457200" rtl="0" algn="just">
              <a:lnSpc>
                <a:spcPct val="120000"/>
              </a:lnSpc>
              <a:spcBef>
                <a:spcPts val="0"/>
              </a:spcBef>
              <a:spcAft>
                <a:spcPts val="0"/>
              </a:spcAft>
              <a:buSzPct val="99173"/>
              <a:buChar char="•"/>
            </a:pPr>
            <a:r>
              <a:rPr lang="uk-UA" sz="3300">
                <a:solidFill>
                  <a:srgbClr val="000000"/>
                </a:solidFill>
                <a:latin typeface="Times New Roman"/>
                <a:ea typeface="Times New Roman"/>
                <a:cs typeface="Times New Roman"/>
                <a:sym typeface="Times New Roman"/>
              </a:rPr>
              <a:t>Проведення аудиту здійснюватиметься відповідно до </a:t>
            </a:r>
            <a:r>
              <a:rPr lang="uk-UA" sz="3300" u="sng">
                <a:solidFill>
                  <a:srgbClr val="000000"/>
                </a:solidFill>
                <a:latin typeface="Times New Roman"/>
                <a:ea typeface="Times New Roman"/>
                <a:cs typeface="Times New Roman"/>
                <a:sym typeface="Times New Roman"/>
                <a:hlinkClick r:id="rId4">
                  <a:extLst>
                    <a:ext uri="{A12FA001-AC4F-418D-AE19-62706E023703}">
                      <ahyp:hlinkClr val="tx"/>
                    </a:ext>
                  </a:extLst>
                </a:hlinkClick>
              </a:rPr>
              <a:t>Методичних рекомендацій, затверджених наказом Міністерства соціальної політики України від 09.08.2021 № 448.</a:t>
            </a:r>
            <a:endParaRPr sz="3300">
              <a:solidFill>
                <a:srgbClr val="000000"/>
              </a:solidFill>
              <a:latin typeface="Times New Roman"/>
              <a:ea typeface="Times New Roman"/>
              <a:cs typeface="Times New Roman"/>
              <a:sym typeface="Times New Roman"/>
            </a:endParaRPr>
          </a:p>
          <a:p>
            <a:pPr indent="-342900" lvl="0" marL="457200" rtl="0" algn="just">
              <a:lnSpc>
                <a:spcPct val="120000"/>
              </a:lnSpc>
              <a:spcBef>
                <a:spcPts val="0"/>
              </a:spcBef>
              <a:spcAft>
                <a:spcPts val="0"/>
              </a:spcAft>
              <a:buSzPct val="99173"/>
              <a:buChar char="•"/>
            </a:pPr>
            <a:r>
              <a:rPr lang="uk-UA" sz="3300">
                <a:solidFill>
                  <a:srgbClr val="000000"/>
                </a:solidFill>
                <a:latin typeface="Times New Roman"/>
                <a:ea typeface="Times New Roman"/>
                <a:cs typeface="Times New Roman"/>
                <a:sym typeface="Times New Roman"/>
              </a:rPr>
              <a:t>За результатами аудиту буде визначено напрями підвищення обізнаності працівників та вдосконалення внутрішніх процедур з урахуванням принципів гендерної рівності.</a:t>
            </a:r>
            <a:endParaRPr/>
          </a:p>
          <a:p>
            <a:pPr indent="-228600" lvl="0" marL="457200" rtl="0" algn="l">
              <a:lnSpc>
                <a:spcPct val="90000"/>
              </a:lnSpc>
              <a:spcBef>
                <a:spcPts val="1000"/>
              </a:spcBef>
              <a:spcAft>
                <a:spcPts val="0"/>
              </a:spcAft>
              <a:buClr>
                <a:schemeClr val="dk1"/>
              </a:buClr>
              <a:buSzPct val="116883"/>
              <a:buNone/>
            </a:pPr>
            <a:r>
              <a:t/>
            </a:r>
            <a:endParaRPr/>
          </a:p>
        </p:txBody>
      </p:sp>
      <p:sp>
        <p:nvSpPr>
          <p:cNvPr id="936" name="Google Shape;936;p1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uk-UA"/>
              <a:t>‹#›</a:t>
            </a:fld>
            <a:endParaRPr/>
          </a:p>
        </p:txBody>
      </p:sp>
      <p:graphicFrame>
        <p:nvGraphicFramePr>
          <p:cNvPr id="937" name="Google Shape;937;p126"/>
          <p:cNvGraphicFramePr/>
          <p:nvPr/>
        </p:nvGraphicFramePr>
        <p:xfrm>
          <a:off x="412729" y="2065655"/>
          <a:ext cx="3000000" cy="3000000"/>
        </p:xfrm>
        <a:graphic>
          <a:graphicData uri="http://schemas.openxmlformats.org/drawingml/2006/table">
            <a:tbl>
              <a:tblPr>
                <a:noFill/>
                <a:tableStyleId>{717BE6EB-62B5-4357-8529-DE80E38F30A8}</a:tableStyleId>
              </a:tblPr>
              <a:tblGrid>
                <a:gridCol w="3606875"/>
                <a:gridCol w="759525"/>
                <a:gridCol w="1802000"/>
              </a:tblGrid>
              <a:tr h="304800">
                <a:tc>
                  <a:txBody>
                    <a:bodyPr/>
                    <a:lstStyle/>
                    <a:p>
                      <a:pPr indent="0" lvl="0" marL="0" marR="0" rtl="0" algn="ctr">
                        <a:lnSpc>
                          <a:spcPct val="100000"/>
                        </a:lnSpc>
                        <a:spcBef>
                          <a:spcPts val="0"/>
                        </a:spcBef>
                        <a:spcAft>
                          <a:spcPts val="0"/>
                        </a:spcAft>
                        <a:buNone/>
                      </a:pPr>
                      <a:r>
                        <a:rPr b="1" i="0" lang="uk-UA" sz="1400" u="none" cap="none" strike="noStrike">
                          <a:solidFill>
                            <a:srgbClr val="000000"/>
                          </a:solidFill>
                          <a:latin typeface="Times New Roman"/>
                          <a:ea typeface="Times New Roman"/>
                          <a:cs typeface="Times New Roman"/>
                          <a:sym typeface="Times New Roman"/>
                        </a:rPr>
                        <a:t>Назва конкурсу</a:t>
                      </a:r>
                      <a:endParaRPr sz="1400" u="none" cap="none" strike="noStrike"/>
                    </a:p>
                  </a:txBody>
                  <a:tcPr marT="7625" marB="76200" marR="7625" marL="7625" anchor="b">
                    <a:lnL cap="flat" cmpd="sng" w="15225">
                      <a:solidFill>
                        <a:srgbClr val="000000"/>
                      </a:solidFill>
                      <a:prstDash val="solid"/>
                      <a:round/>
                      <a:headEnd len="sm" w="sm" type="none"/>
                      <a:tailEnd len="sm" w="sm" type="none"/>
                    </a:lnL>
                    <a:lnR cap="flat" cmpd="sng" w="15225">
                      <a:solidFill>
                        <a:srgbClr val="000000"/>
                      </a:solidFill>
                      <a:prstDash val="solid"/>
                      <a:round/>
                      <a:headEnd len="sm" w="sm" type="none"/>
                      <a:tailEnd len="sm" w="sm" type="none"/>
                    </a:lnR>
                    <a:lnT cap="flat" cmpd="sng" w="15225">
                      <a:solidFill>
                        <a:srgbClr val="9E9E9E"/>
                      </a:solidFill>
                      <a:prstDash val="solid"/>
                      <a:round/>
                      <a:headEnd len="sm" w="sm" type="none"/>
                      <a:tailEnd len="sm" w="sm" type="none"/>
                    </a:lnT>
                    <a:lnB cap="flat" cmpd="sng" w="15225">
                      <a:solidFill>
                        <a:srgbClr val="9E9E9E"/>
                      </a:solidFill>
                      <a:prstDash val="solid"/>
                      <a:round/>
                      <a:headEnd len="sm" w="sm" type="none"/>
                      <a:tailEnd len="sm" w="sm" type="none"/>
                    </a:lnB>
                    <a:solidFill>
                      <a:srgbClr val="C4EEFE"/>
                    </a:solidFill>
                  </a:tcPr>
                </a:tc>
                <a:tc>
                  <a:txBody>
                    <a:bodyPr/>
                    <a:lstStyle/>
                    <a:p>
                      <a:pPr indent="0" lvl="0" marL="0" marR="0" rtl="0" algn="ctr">
                        <a:lnSpc>
                          <a:spcPct val="100000"/>
                        </a:lnSpc>
                        <a:spcBef>
                          <a:spcPts val="0"/>
                        </a:spcBef>
                        <a:spcAft>
                          <a:spcPts val="0"/>
                        </a:spcAft>
                        <a:buNone/>
                      </a:pPr>
                      <a:r>
                        <a:rPr b="1" i="0" lang="uk-UA" sz="1400" u="none" cap="none" strike="noStrike">
                          <a:solidFill>
                            <a:srgbClr val="000000"/>
                          </a:solidFill>
                          <a:latin typeface="Times New Roman"/>
                          <a:ea typeface="Times New Roman"/>
                          <a:cs typeface="Times New Roman"/>
                          <a:sym typeface="Times New Roman"/>
                        </a:rPr>
                        <a:t>чоловіки</a:t>
                      </a:r>
                      <a:endParaRPr sz="1400" u="none" cap="none" strike="noStrike"/>
                    </a:p>
                  </a:txBody>
                  <a:tcPr marT="7625" marB="76200" marR="7625" marL="7625" anchor="b">
                    <a:lnL cap="flat" cmpd="sng" w="15225">
                      <a:solidFill>
                        <a:srgbClr val="000000"/>
                      </a:solidFill>
                      <a:prstDash val="solid"/>
                      <a:round/>
                      <a:headEnd len="sm" w="sm" type="none"/>
                      <a:tailEnd len="sm" w="sm" type="none"/>
                    </a:lnL>
                    <a:lnR cap="flat" cmpd="sng" w="15225">
                      <a:solidFill>
                        <a:srgbClr val="000000"/>
                      </a:solidFill>
                      <a:prstDash val="solid"/>
                      <a:round/>
                      <a:headEnd len="sm" w="sm" type="none"/>
                      <a:tailEnd len="sm" w="sm" type="none"/>
                    </a:lnR>
                    <a:lnT cap="flat" cmpd="sng" w="15225">
                      <a:solidFill>
                        <a:srgbClr val="9E9E9E"/>
                      </a:solidFill>
                      <a:prstDash val="solid"/>
                      <a:round/>
                      <a:headEnd len="sm" w="sm" type="none"/>
                      <a:tailEnd len="sm" w="sm" type="none"/>
                    </a:lnT>
                    <a:lnB cap="flat" cmpd="sng" w="15225">
                      <a:solidFill>
                        <a:srgbClr val="9E9E9E"/>
                      </a:solidFill>
                      <a:prstDash val="solid"/>
                      <a:round/>
                      <a:headEnd len="sm" w="sm" type="none"/>
                      <a:tailEnd len="sm" w="sm" type="none"/>
                    </a:lnB>
                    <a:solidFill>
                      <a:srgbClr val="C4EEFE"/>
                    </a:solidFill>
                  </a:tcPr>
                </a:tc>
                <a:tc>
                  <a:txBody>
                    <a:bodyPr/>
                    <a:lstStyle/>
                    <a:p>
                      <a:pPr indent="0" lvl="0" marL="0" marR="0" rtl="0" algn="ctr">
                        <a:lnSpc>
                          <a:spcPct val="100000"/>
                        </a:lnSpc>
                        <a:spcBef>
                          <a:spcPts val="0"/>
                        </a:spcBef>
                        <a:spcAft>
                          <a:spcPts val="0"/>
                        </a:spcAft>
                        <a:buNone/>
                      </a:pPr>
                      <a:r>
                        <a:rPr b="1" i="0" lang="uk-UA" sz="1400" u="none" cap="none" strike="noStrike">
                          <a:solidFill>
                            <a:srgbClr val="000000"/>
                          </a:solidFill>
                          <a:latin typeface="Times New Roman"/>
                          <a:ea typeface="Times New Roman"/>
                          <a:cs typeface="Times New Roman"/>
                          <a:sym typeface="Times New Roman"/>
                        </a:rPr>
                        <a:t>жінки</a:t>
                      </a:r>
                      <a:endParaRPr sz="1400" u="none" cap="none" strike="noStrike"/>
                    </a:p>
                  </a:txBody>
                  <a:tcPr marT="7625" marB="76200" marR="7625" marL="7625" anchor="b">
                    <a:lnL cap="flat" cmpd="sng" w="15225">
                      <a:solidFill>
                        <a:srgbClr val="000000"/>
                      </a:solidFill>
                      <a:prstDash val="solid"/>
                      <a:round/>
                      <a:headEnd len="sm" w="sm" type="none"/>
                      <a:tailEnd len="sm" w="sm" type="none"/>
                    </a:lnL>
                    <a:lnR cap="flat" cmpd="sng" w="15225">
                      <a:solidFill>
                        <a:srgbClr val="000000"/>
                      </a:solidFill>
                      <a:prstDash val="solid"/>
                      <a:round/>
                      <a:headEnd len="sm" w="sm" type="none"/>
                      <a:tailEnd len="sm" w="sm" type="none"/>
                    </a:lnR>
                    <a:lnT cap="flat" cmpd="sng" w="15225">
                      <a:solidFill>
                        <a:srgbClr val="9E9E9E"/>
                      </a:solidFill>
                      <a:prstDash val="solid"/>
                      <a:round/>
                      <a:headEnd len="sm" w="sm" type="none"/>
                      <a:tailEnd len="sm" w="sm" type="none"/>
                    </a:lnT>
                    <a:lnB cap="flat" cmpd="sng" w="15225">
                      <a:solidFill>
                        <a:srgbClr val="9E9E9E"/>
                      </a:solidFill>
                      <a:prstDash val="solid"/>
                      <a:round/>
                      <a:headEnd len="sm" w="sm" type="none"/>
                      <a:tailEnd len="sm" w="sm" type="none"/>
                    </a:lnB>
                    <a:solidFill>
                      <a:srgbClr val="C4EEFE"/>
                    </a:solidFill>
                  </a:tcPr>
                </a:tc>
              </a:tr>
              <a:tr h="304800">
                <a:tc>
                  <a:txBody>
                    <a:bodyPr/>
                    <a:lstStyle/>
                    <a:p>
                      <a:pPr indent="0" lvl="0" marL="0" marR="0" rtl="0" algn="l">
                        <a:lnSpc>
                          <a:spcPct val="100000"/>
                        </a:lnSpc>
                        <a:spcBef>
                          <a:spcPts val="0"/>
                        </a:spcBef>
                        <a:spcAft>
                          <a:spcPts val="0"/>
                        </a:spcAft>
                        <a:buNone/>
                      </a:pPr>
                      <a:r>
                        <a:rPr b="0" i="0" lang="uk-UA" sz="1400" u="none" cap="none" strike="noStrike">
                          <a:solidFill>
                            <a:srgbClr val="000000"/>
                          </a:solidFill>
                          <a:latin typeface="Times New Roman"/>
                          <a:ea typeface="Times New Roman"/>
                          <a:cs typeface="Times New Roman"/>
                          <a:sym typeface="Times New Roman"/>
                        </a:rPr>
                        <a:t>Премії за досягнення у сфері культури і мистецтв</a:t>
                      </a:r>
                      <a:endParaRPr sz="1400" u="none" cap="none" strike="noStrike"/>
                    </a:p>
                  </a:txBody>
                  <a:tcPr marT="7625" marB="76200" marR="7625" marL="7625">
                    <a:lnL cap="flat" cmpd="sng" w="15225">
                      <a:solidFill>
                        <a:srgbClr val="000000"/>
                      </a:solidFill>
                      <a:prstDash val="solid"/>
                      <a:round/>
                      <a:headEnd len="sm" w="sm" type="none"/>
                      <a:tailEnd len="sm" w="sm" type="none"/>
                    </a:lnL>
                    <a:lnR cap="flat" cmpd="sng" w="15225">
                      <a:solidFill>
                        <a:srgbClr val="000000"/>
                      </a:solidFill>
                      <a:prstDash val="solid"/>
                      <a:round/>
                      <a:headEnd len="sm" w="sm" type="none"/>
                      <a:tailEnd len="sm" w="sm" type="none"/>
                    </a:lnR>
                    <a:lnT cap="flat" cmpd="sng" w="15225">
                      <a:solidFill>
                        <a:srgbClr val="9E9E9E"/>
                      </a:solidFill>
                      <a:prstDash val="solid"/>
                      <a:round/>
                      <a:headEnd len="sm" w="sm" type="none"/>
                      <a:tailEnd len="sm" w="sm" type="none"/>
                    </a:lnT>
                    <a:lnB cap="flat" cmpd="sng" w="15225">
                      <a:solidFill>
                        <a:srgbClr val="9E9E9E"/>
                      </a:solidFill>
                      <a:prstDash val="solid"/>
                      <a:round/>
                      <a:headEnd len="sm" w="sm" type="none"/>
                      <a:tailEnd len="sm" w="sm" type="none"/>
                    </a:lnB>
                    <a:solidFill>
                      <a:srgbClr val="C4EEFE"/>
                    </a:solidFill>
                  </a:tcPr>
                </a:tc>
                <a:tc>
                  <a:txBody>
                    <a:bodyPr/>
                    <a:lstStyle/>
                    <a:p>
                      <a:pPr indent="0" lvl="0" marL="0" marR="0" rtl="0" algn="ctr">
                        <a:lnSpc>
                          <a:spcPct val="100000"/>
                        </a:lnSpc>
                        <a:spcBef>
                          <a:spcPts val="0"/>
                        </a:spcBef>
                        <a:spcAft>
                          <a:spcPts val="0"/>
                        </a:spcAft>
                        <a:buNone/>
                      </a:pPr>
                      <a:r>
                        <a:rPr b="0" i="0" lang="uk-UA" sz="1400" u="none" cap="none" strike="noStrike">
                          <a:solidFill>
                            <a:srgbClr val="000000"/>
                          </a:solidFill>
                          <a:latin typeface="Times New Roman"/>
                          <a:ea typeface="Times New Roman"/>
                          <a:cs typeface="Times New Roman"/>
                          <a:sym typeface="Times New Roman"/>
                        </a:rPr>
                        <a:t>102</a:t>
                      </a:r>
                      <a:endParaRPr sz="1400" u="none" cap="none" strike="noStrike"/>
                    </a:p>
                  </a:txBody>
                  <a:tcPr marT="7625" marB="76200" marR="7625" marL="7625">
                    <a:lnL cap="flat" cmpd="sng" w="15225">
                      <a:solidFill>
                        <a:srgbClr val="000000"/>
                      </a:solidFill>
                      <a:prstDash val="solid"/>
                      <a:round/>
                      <a:headEnd len="sm" w="sm" type="none"/>
                      <a:tailEnd len="sm" w="sm" type="none"/>
                    </a:lnL>
                    <a:lnR cap="flat" cmpd="sng" w="15225">
                      <a:solidFill>
                        <a:srgbClr val="000000"/>
                      </a:solidFill>
                      <a:prstDash val="solid"/>
                      <a:round/>
                      <a:headEnd len="sm" w="sm" type="none"/>
                      <a:tailEnd len="sm" w="sm" type="none"/>
                    </a:lnR>
                    <a:lnT cap="flat" cmpd="sng" w="15225">
                      <a:solidFill>
                        <a:srgbClr val="9E9E9E"/>
                      </a:solidFill>
                      <a:prstDash val="solid"/>
                      <a:round/>
                      <a:headEnd len="sm" w="sm" type="none"/>
                      <a:tailEnd len="sm" w="sm" type="none"/>
                    </a:lnT>
                    <a:lnB cap="flat" cmpd="sng" w="15225">
                      <a:solidFill>
                        <a:srgbClr val="9E9E9E"/>
                      </a:solidFill>
                      <a:prstDash val="solid"/>
                      <a:round/>
                      <a:headEnd len="sm" w="sm" type="none"/>
                      <a:tailEnd len="sm" w="sm" type="none"/>
                    </a:lnB>
                    <a:solidFill>
                      <a:srgbClr val="C4EEFE"/>
                    </a:solidFill>
                  </a:tcPr>
                </a:tc>
                <a:tc>
                  <a:txBody>
                    <a:bodyPr/>
                    <a:lstStyle/>
                    <a:p>
                      <a:pPr indent="0" lvl="0" marL="0" marR="0" rtl="0" algn="ctr">
                        <a:lnSpc>
                          <a:spcPct val="100000"/>
                        </a:lnSpc>
                        <a:spcBef>
                          <a:spcPts val="0"/>
                        </a:spcBef>
                        <a:spcAft>
                          <a:spcPts val="0"/>
                        </a:spcAft>
                        <a:buNone/>
                      </a:pPr>
                      <a:r>
                        <a:rPr b="0" i="0" lang="uk-UA" sz="1400" u="none" cap="none" strike="noStrike">
                          <a:solidFill>
                            <a:srgbClr val="000000"/>
                          </a:solidFill>
                          <a:latin typeface="Times New Roman"/>
                          <a:ea typeface="Times New Roman"/>
                          <a:cs typeface="Times New Roman"/>
                          <a:sym typeface="Times New Roman"/>
                        </a:rPr>
                        <a:t>110</a:t>
                      </a:r>
                      <a:endParaRPr sz="1400" u="none" cap="none" strike="noStrike"/>
                    </a:p>
                  </a:txBody>
                  <a:tcPr marT="7625" marB="76200" marR="7625" marL="7625">
                    <a:lnL cap="flat" cmpd="sng" w="15225">
                      <a:solidFill>
                        <a:srgbClr val="000000"/>
                      </a:solidFill>
                      <a:prstDash val="solid"/>
                      <a:round/>
                      <a:headEnd len="sm" w="sm" type="none"/>
                      <a:tailEnd len="sm" w="sm" type="none"/>
                    </a:lnL>
                    <a:lnR cap="flat" cmpd="sng" w="15225">
                      <a:solidFill>
                        <a:srgbClr val="000000"/>
                      </a:solidFill>
                      <a:prstDash val="solid"/>
                      <a:round/>
                      <a:headEnd len="sm" w="sm" type="none"/>
                      <a:tailEnd len="sm" w="sm" type="none"/>
                    </a:lnR>
                    <a:lnT cap="flat" cmpd="sng" w="15225">
                      <a:solidFill>
                        <a:srgbClr val="9E9E9E"/>
                      </a:solidFill>
                      <a:prstDash val="solid"/>
                      <a:round/>
                      <a:headEnd len="sm" w="sm" type="none"/>
                      <a:tailEnd len="sm" w="sm" type="none"/>
                    </a:lnT>
                    <a:lnB cap="flat" cmpd="sng" w="15225">
                      <a:solidFill>
                        <a:srgbClr val="9E9E9E"/>
                      </a:solidFill>
                      <a:prstDash val="solid"/>
                      <a:round/>
                      <a:headEnd len="sm" w="sm" type="none"/>
                      <a:tailEnd len="sm" w="sm" type="none"/>
                    </a:lnB>
                    <a:solidFill>
                      <a:srgbClr val="C4EEFE"/>
                    </a:solidFill>
                  </a:tcPr>
                </a:tc>
              </a:tr>
              <a:tr h="304800">
                <a:tc>
                  <a:txBody>
                    <a:bodyPr/>
                    <a:lstStyle/>
                    <a:p>
                      <a:pPr indent="0" lvl="0" marL="0" marR="0" rtl="0" algn="l">
                        <a:lnSpc>
                          <a:spcPct val="100000"/>
                        </a:lnSpc>
                        <a:spcBef>
                          <a:spcPts val="0"/>
                        </a:spcBef>
                        <a:spcAft>
                          <a:spcPts val="0"/>
                        </a:spcAft>
                        <a:buNone/>
                      </a:pPr>
                      <a:r>
                        <a:rPr b="0" i="0" lang="uk-UA" sz="1400" u="none" cap="none" strike="noStrike">
                          <a:solidFill>
                            <a:srgbClr val="000000"/>
                          </a:solidFill>
                          <a:latin typeface="Times New Roman"/>
                          <a:ea typeface="Times New Roman"/>
                          <a:cs typeface="Times New Roman"/>
                          <a:sym typeface="Times New Roman"/>
                        </a:rPr>
                        <a:t>Гранти Президента України для молодих діячів у галузі театрального, музичного, циркового, образотворчого мистецтва, а також молодим письменникам і майстрам народного мистецтва для створення і реалізації творчих проєктів</a:t>
                      </a:r>
                      <a:endParaRPr sz="1400" u="none" cap="none" strike="noStrike"/>
                    </a:p>
                  </a:txBody>
                  <a:tcPr marT="7625" marB="76200" marR="7625" marL="7625">
                    <a:lnL cap="flat" cmpd="sng" w="15225">
                      <a:solidFill>
                        <a:srgbClr val="000000"/>
                      </a:solidFill>
                      <a:prstDash val="solid"/>
                      <a:round/>
                      <a:headEnd len="sm" w="sm" type="none"/>
                      <a:tailEnd len="sm" w="sm" type="none"/>
                    </a:lnL>
                    <a:lnR cap="flat" cmpd="sng" w="15225">
                      <a:solidFill>
                        <a:srgbClr val="000000"/>
                      </a:solidFill>
                      <a:prstDash val="solid"/>
                      <a:round/>
                      <a:headEnd len="sm" w="sm" type="none"/>
                      <a:tailEnd len="sm" w="sm" type="none"/>
                    </a:lnR>
                    <a:lnT cap="flat" cmpd="sng" w="15225">
                      <a:solidFill>
                        <a:srgbClr val="9E9E9E"/>
                      </a:solidFill>
                      <a:prstDash val="solid"/>
                      <a:round/>
                      <a:headEnd len="sm" w="sm" type="none"/>
                      <a:tailEnd len="sm" w="sm" type="none"/>
                    </a:lnT>
                    <a:lnB cap="flat" cmpd="sng" w="15225">
                      <a:solidFill>
                        <a:srgbClr val="9E9E9E"/>
                      </a:solidFill>
                      <a:prstDash val="solid"/>
                      <a:round/>
                      <a:headEnd len="sm" w="sm" type="none"/>
                      <a:tailEnd len="sm" w="sm" type="none"/>
                    </a:lnB>
                    <a:solidFill>
                      <a:srgbClr val="C4EEFE"/>
                    </a:solidFill>
                  </a:tcPr>
                </a:tc>
                <a:tc>
                  <a:txBody>
                    <a:bodyPr/>
                    <a:lstStyle/>
                    <a:p>
                      <a:pPr indent="0" lvl="0" marL="0" marR="0" rtl="0" algn="ctr">
                        <a:lnSpc>
                          <a:spcPct val="100000"/>
                        </a:lnSpc>
                        <a:spcBef>
                          <a:spcPts val="0"/>
                        </a:spcBef>
                        <a:spcAft>
                          <a:spcPts val="0"/>
                        </a:spcAft>
                        <a:buNone/>
                      </a:pPr>
                      <a:r>
                        <a:rPr b="0" i="0" lang="uk-UA" sz="1400" u="none" cap="none" strike="noStrike">
                          <a:solidFill>
                            <a:srgbClr val="000000"/>
                          </a:solidFill>
                          <a:latin typeface="Times New Roman"/>
                          <a:ea typeface="Times New Roman"/>
                          <a:cs typeface="Times New Roman"/>
                          <a:sym typeface="Times New Roman"/>
                        </a:rPr>
                        <a:t>23</a:t>
                      </a:r>
                      <a:endParaRPr sz="1400" u="none" cap="none" strike="noStrike"/>
                    </a:p>
                  </a:txBody>
                  <a:tcPr marT="7625" marB="76200" marR="7625" marL="7625">
                    <a:lnL cap="flat" cmpd="sng" w="15225">
                      <a:solidFill>
                        <a:srgbClr val="000000"/>
                      </a:solidFill>
                      <a:prstDash val="solid"/>
                      <a:round/>
                      <a:headEnd len="sm" w="sm" type="none"/>
                      <a:tailEnd len="sm" w="sm" type="none"/>
                    </a:lnL>
                    <a:lnR cap="flat" cmpd="sng" w="15225">
                      <a:solidFill>
                        <a:srgbClr val="000000"/>
                      </a:solidFill>
                      <a:prstDash val="solid"/>
                      <a:round/>
                      <a:headEnd len="sm" w="sm" type="none"/>
                      <a:tailEnd len="sm" w="sm" type="none"/>
                    </a:lnR>
                    <a:lnT cap="flat" cmpd="sng" w="15225">
                      <a:solidFill>
                        <a:srgbClr val="9E9E9E"/>
                      </a:solidFill>
                      <a:prstDash val="solid"/>
                      <a:round/>
                      <a:headEnd len="sm" w="sm" type="none"/>
                      <a:tailEnd len="sm" w="sm" type="none"/>
                    </a:lnT>
                    <a:lnB cap="flat" cmpd="sng" w="15225">
                      <a:solidFill>
                        <a:srgbClr val="9E9E9E"/>
                      </a:solidFill>
                      <a:prstDash val="solid"/>
                      <a:round/>
                      <a:headEnd len="sm" w="sm" type="none"/>
                      <a:tailEnd len="sm" w="sm" type="none"/>
                    </a:lnB>
                    <a:solidFill>
                      <a:srgbClr val="C4EEFE"/>
                    </a:solidFill>
                  </a:tcPr>
                </a:tc>
                <a:tc>
                  <a:txBody>
                    <a:bodyPr/>
                    <a:lstStyle/>
                    <a:p>
                      <a:pPr indent="0" lvl="0" marL="0" marR="0" rtl="0" algn="ctr">
                        <a:lnSpc>
                          <a:spcPct val="100000"/>
                        </a:lnSpc>
                        <a:spcBef>
                          <a:spcPts val="0"/>
                        </a:spcBef>
                        <a:spcAft>
                          <a:spcPts val="0"/>
                        </a:spcAft>
                        <a:buNone/>
                      </a:pPr>
                      <a:r>
                        <a:rPr b="0" i="0" lang="uk-UA" sz="1400" u="none" cap="none" strike="noStrike">
                          <a:solidFill>
                            <a:srgbClr val="000000"/>
                          </a:solidFill>
                          <a:latin typeface="Times New Roman"/>
                          <a:ea typeface="Times New Roman"/>
                          <a:cs typeface="Times New Roman"/>
                          <a:sym typeface="Times New Roman"/>
                        </a:rPr>
                        <a:t>32</a:t>
                      </a:r>
                      <a:endParaRPr sz="1400" u="none" cap="none" strike="noStrike"/>
                    </a:p>
                  </a:txBody>
                  <a:tcPr marT="7625" marB="76200" marR="7625" marL="7625">
                    <a:lnL cap="flat" cmpd="sng" w="15225">
                      <a:solidFill>
                        <a:srgbClr val="000000"/>
                      </a:solidFill>
                      <a:prstDash val="solid"/>
                      <a:round/>
                      <a:headEnd len="sm" w="sm" type="none"/>
                      <a:tailEnd len="sm" w="sm" type="none"/>
                    </a:lnL>
                    <a:lnR cap="flat" cmpd="sng" w="15225">
                      <a:solidFill>
                        <a:srgbClr val="000000"/>
                      </a:solidFill>
                      <a:prstDash val="solid"/>
                      <a:round/>
                      <a:headEnd len="sm" w="sm" type="none"/>
                      <a:tailEnd len="sm" w="sm" type="none"/>
                    </a:lnR>
                    <a:lnT cap="flat" cmpd="sng" w="15225">
                      <a:solidFill>
                        <a:srgbClr val="9E9E9E"/>
                      </a:solidFill>
                      <a:prstDash val="solid"/>
                      <a:round/>
                      <a:headEnd len="sm" w="sm" type="none"/>
                      <a:tailEnd len="sm" w="sm" type="none"/>
                    </a:lnT>
                    <a:lnB cap="flat" cmpd="sng" w="15225">
                      <a:solidFill>
                        <a:srgbClr val="9E9E9E"/>
                      </a:solidFill>
                      <a:prstDash val="solid"/>
                      <a:round/>
                      <a:headEnd len="sm" w="sm" type="none"/>
                      <a:tailEnd len="sm" w="sm" type="none"/>
                    </a:lnB>
                    <a:solidFill>
                      <a:srgbClr val="C4EEFE"/>
                    </a:solidFill>
                  </a:tcPr>
                </a:tc>
              </a:tr>
              <a:tr h="304800">
                <a:tc>
                  <a:txBody>
                    <a:bodyPr/>
                    <a:lstStyle/>
                    <a:p>
                      <a:pPr indent="0" lvl="0" marL="0" marR="0" rtl="0" algn="l">
                        <a:lnSpc>
                          <a:spcPct val="100000"/>
                        </a:lnSpc>
                        <a:spcBef>
                          <a:spcPts val="0"/>
                        </a:spcBef>
                        <a:spcAft>
                          <a:spcPts val="0"/>
                        </a:spcAft>
                        <a:buNone/>
                      </a:pPr>
                      <a:r>
                        <a:rPr b="0" i="0" lang="uk-UA" sz="1400" u="none" cap="none" strike="noStrike">
                          <a:solidFill>
                            <a:srgbClr val="000000"/>
                          </a:solidFill>
                          <a:latin typeface="Times New Roman"/>
                          <a:ea typeface="Times New Roman"/>
                          <a:cs typeface="Times New Roman"/>
                          <a:sym typeface="Times New Roman"/>
                        </a:rPr>
                        <a:t>Стипендії Президента України для молодих майстрів народного мистецтва</a:t>
                      </a:r>
                      <a:endParaRPr sz="1400" u="none" cap="none" strike="noStrike"/>
                    </a:p>
                  </a:txBody>
                  <a:tcPr marT="7625" marB="76200" marR="7625" marL="7625">
                    <a:lnL cap="flat" cmpd="sng" w="15225">
                      <a:solidFill>
                        <a:srgbClr val="000000"/>
                      </a:solidFill>
                      <a:prstDash val="solid"/>
                      <a:round/>
                      <a:headEnd len="sm" w="sm" type="none"/>
                      <a:tailEnd len="sm" w="sm" type="none"/>
                    </a:lnL>
                    <a:lnR cap="flat" cmpd="sng" w="15225">
                      <a:solidFill>
                        <a:srgbClr val="000000"/>
                      </a:solidFill>
                      <a:prstDash val="solid"/>
                      <a:round/>
                      <a:headEnd len="sm" w="sm" type="none"/>
                      <a:tailEnd len="sm" w="sm" type="none"/>
                    </a:lnR>
                    <a:lnT cap="flat" cmpd="sng" w="15225">
                      <a:solidFill>
                        <a:srgbClr val="9E9E9E"/>
                      </a:solidFill>
                      <a:prstDash val="solid"/>
                      <a:round/>
                      <a:headEnd len="sm" w="sm" type="none"/>
                      <a:tailEnd len="sm" w="sm" type="none"/>
                    </a:lnT>
                    <a:lnB cap="flat" cmpd="sng" w="15225">
                      <a:solidFill>
                        <a:srgbClr val="9E9E9E"/>
                      </a:solidFill>
                      <a:prstDash val="solid"/>
                      <a:round/>
                      <a:headEnd len="sm" w="sm" type="none"/>
                      <a:tailEnd len="sm" w="sm" type="none"/>
                    </a:lnB>
                    <a:solidFill>
                      <a:srgbClr val="C4EEFE"/>
                    </a:solidFill>
                  </a:tcPr>
                </a:tc>
                <a:tc>
                  <a:txBody>
                    <a:bodyPr/>
                    <a:lstStyle/>
                    <a:p>
                      <a:pPr indent="0" lvl="0" marL="0" marR="0" rtl="0" algn="ctr">
                        <a:lnSpc>
                          <a:spcPct val="100000"/>
                        </a:lnSpc>
                        <a:spcBef>
                          <a:spcPts val="0"/>
                        </a:spcBef>
                        <a:spcAft>
                          <a:spcPts val="0"/>
                        </a:spcAft>
                        <a:buNone/>
                      </a:pPr>
                      <a:r>
                        <a:rPr b="0" i="0" lang="uk-UA" sz="1400" u="none" cap="none" strike="noStrike">
                          <a:solidFill>
                            <a:srgbClr val="000000"/>
                          </a:solidFill>
                          <a:latin typeface="Times New Roman"/>
                          <a:ea typeface="Times New Roman"/>
                          <a:cs typeface="Times New Roman"/>
                          <a:sym typeface="Times New Roman"/>
                        </a:rPr>
                        <a:t>13</a:t>
                      </a:r>
                      <a:endParaRPr sz="1400" u="none" cap="none" strike="noStrike"/>
                    </a:p>
                  </a:txBody>
                  <a:tcPr marT="7625" marB="76200" marR="7625" marL="7625">
                    <a:lnL cap="flat" cmpd="sng" w="15225">
                      <a:solidFill>
                        <a:srgbClr val="000000"/>
                      </a:solidFill>
                      <a:prstDash val="solid"/>
                      <a:round/>
                      <a:headEnd len="sm" w="sm" type="none"/>
                      <a:tailEnd len="sm" w="sm" type="none"/>
                    </a:lnL>
                    <a:lnR cap="flat" cmpd="sng" w="15225">
                      <a:solidFill>
                        <a:srgbClr val="000000"/>
                      </a:solidFill>
                      <a:prstDash val="solid"/>
                      <a:round/>
                      <a:headEnd len="sm" w="sm" type="none"/>
                      <a:tailEnd len="sm" w="sm" type="none"/>
                    </a:lnR>
                    <a:lnT cap="flat" cmpd="sng" w="15225">
                      <a:solidFill>
                        <a:srgbClr val="9E9E9E"/>
                      </a:solidFill>
                      <a:prstDash val="solid"/>
                      <a:round/>
                      <a:headEnd len="sm" w="sm" type="none"/>
                      <a:tailEnd len="sm" w="sm" type="none"/>
                    </a:lnT>
                    <a:lnB cap="flat" cmpd="sng" w="15225">
                      <a:solidFill>
                        <a:srgbClr val="9E9E9E"/>
                      </a:solidFill>
                      <a:prstDash val="solid"/>
                      <a:round/>
                      <a:headEnd len="sm" w="sm" type="none"/>
                      <a:tailEnd len="sm" w="sm" type="none"/>
                    </a:lnB>
                    <a:solidFill>
                      <a:srgbClr val="C4EEFE"/>
                    </a:solidFill>
                  </a:tcPr>
                </a:tc>
                <a:tc>
                  <a:txBody>
                    <a:bodyPr/>
                    <a:lstStyle/>
                    <a:p>
                      <a:pPr indent="0" lvl="0" marL="0" marR="0" rtl="0" algn="ctr">
                        <a:lnSpc>
                          <a:spcPct val="100000"/>
                        </a:lnSpc>
                        <a:spcBef>
                          <a:spcPts val="0"/>
                        </a:spcBef>
                        <a:spcAft>
                          <a:spcPts val="0"/>
                        </a:spcAft>
                        <a:buNone/>
                      </a:pPr>
                      <a:r>
                        <a:rPr b="0" i="0" lang="uk-UA" sz="1400" u="none" cap="none" strike="noStrike">
                          <a:solidFill>
                            <a:srgbClr val="000000"/>
                          </a:solidFill>
                          <a:latin typeface="Times New Roman"/>
                          <a:ea typeface="Times New Roman"/>
                          <a:cs typeface="Times New Roman"/>
                          <a:sym typeface="Times New Roman"/>
                        </a:rPr>
                        <a:t>95</a:t>
                      </a:r>
                      <a:endParaRPr sz="1400" u="none" cap="none" strike="noStrike"/>
                    </a:p>
                  </a:txBody>
                  <a:tcPr marT="7625" marB="76200" marR="7625" marL="7625">
                    <a:lnL cap="flat" cmpd="sng" w="15225">
                      <a:solidFill>
                        <a:srgbClr val="000000"/>
                      </a:solidFill>
                      <a:prstDash val="solid"/>
                      <a:round/>
                      <a:headEnd len="sm" w="sm" type="none"/>
                      <a:tailEnd len="sm" w="sm" type="none"/>
                    </a:lnL>
                    <a:lnR cap="flat" cmpd="sng" w="15225">
                      <a:solidFill>
                        <a:srgbClr val="000000"/>
                      </a:solidFill>
                      <a:prstDash val="solid"/>
                      <a:round/>
                      <a:headEnd len="sm" w="sm" type="none"/>
                      <a:tailEnd len="sm" w="sm" type="none"/>
                    </a:lnR>
                    <a:lnT cap="flat" cmpd="sng" w="15225">
                      <a:solidFill>
                        <a:srgbClr val="9E9E9E"/>
                      </a:solidFill>
                      <a:prstDash val="solid"/>
                      <a:round/>
                      <a:headEnd len="sm" w="sm" type="none"/>
                      <a:tailEnd len="sm" w="sm" type="none"/>
                    </a:lnT>
                    <a:lnB cap="flat" cmpd="sng" w="15225">
                      <a:solidFill>
                        <a:srgbClr val="9E9E9E"/>
                      </a:solidFill>
                      <a:prstDash val="solid"/>
                      <a:round/>
                      <a:headEnd len="sm" w="sm" type="none"/>
                      <a:tailEnd len="sm" w="sm" type="none"/>
                    </a:lnB>
                    <a:solidFill>
                      <a:srgbClr val="C4EEFE"/>
                    </a:solidFill>
                  </a:tcPr>
                </a:tc>
              </a:tr>
              <a:tr h="304800">
                <a:tc>
                  <a:txBody>
                    <a:bodyPr/>
                    <a:lstStyle/>
                    <a:p>
                      <a:pPr indent="0" lvl="0" marL="0" marR="0" rtl="0" algn="l">
                        <a:lnSpc>
                          <a:spcPct val="100000"/>
                        </a:lnSpc>
                        <a:spcBef>
                          <a:spcPts val="0"/>
                        </a:spcBef>
                        <a:spcAft>
                          <a:spcPts val="0"/>
                        </a:spcAft>
                        <a:buNone/>
                      </a:pPr>
                      <a:r>
                        <a:rPr b="0" i="0" lang="uk-UA" sz="1400" u="none" cap="none" strike="noStrike">
                          <a:solidFill>
                            <a:srgbClr val="000000"/>
                          </a:solidFill>
                          <a:latin typeface="Times New Roman"/>
                          <a:ea typeface="Times New Roman"/>
                          <a:cs typeface="Times New Roman"/>
                          <a:sym typeface="Times New Roman"/>
                        </a:rPr>
                        <a:t>Стипендії Президента України для молодих письменників і митців у сфері музичного, театрального, образотворчого, хореографічного, естрадно-циркового мистецтва та кіномистецтва</a:t>
                      </a:r>
                      <a:endParaRPr sz="1400" u="none" cap="none" strike="noStrike"/>
                    </a:p>
                  </a:txBody>
                  <a:tcPr marT="7625" marB="76200" marR="7625" marL="7625">
                    <a:lnL cap="flat" cmpd="sng" w="15225">
                      <a:solidFill>
                        <a:srgbClr val="000000"/>
                      </a:solidFill>
                      <a:prstDash val="solid"/>
                      <a:round/>
                      <a:headEnd len="sm" w="sm" type="none"/>
                      <a:tailEnd len="sm" w="sm" type="none"/>
                    </a:lnL>
                    <a:lnR cap="flat" cmpd="sng" w="15225">
                      <a:solidFill>
                        <a:srgbClr val="000000"/>
                      </a:solidFill>
                      <a:prstDash val="solid"/>
                      <a:round/>
                      <a:headEnd len="sm" w="sm" type="none"/>
                      <a:tailEnd len="sm" w="sm" type="none"/>
                    </a:lnR>
                    <a:lnT cap="flat" cmpd="sng" w="15225">
                      <a:solidFill>
                        <a:srgbClr val="9E9E9E"/>
                      </a:solidFill>
                      <a:prstDash val="solid"/>
                      <a:round/>
                      <a:headEnd len="sm" w="sm" type="none"/>
                      <a:tailEnd len="sm" w="sm" type="none"/>
                    </a:lnT>
                    <a:lnB cap="flat" cmpd="sng" w="15225">
                      <a:solidFill>
                        <a:srgbClr val="9E9E9E"/>
                      </a:solidFill>
                      <a:prstDash val="solid"/>
                      <a:round/>
                      <a:headEnd len="sm" w="sm" type="none"/>
                      <a:tailEnd len="sm" w="sm" type="none"/>
                    </a:lnB>
                    <a:solidFill>
                      <a:srgbClr val="C4EEFE"/>
                    </a:solidFill>
                  </a:tcPr>
                </a:tc>
                <a:tc>
                  <a:txBody>
                    <a:bodyPr/>
                    <a:lstStyle/>
                    <a:p>
                      <a:pPr indent="0" lvl="0" marL="0" marR="0" rtl="0" algn="ctr">
                        <a:lnSpc>
                          <a:spcPct val="100000"/>
                        </a:lnSpc>
                        <a:spcBef>
                          <a:spcPts val="0"/>
                        </a:spcBef>
                        <a:spcAft>
                          <a:spcPts val="0"/>
                        </a:spcAft>
                        <a:buNone/>
                      </a:pPr>
                      <a:r>
                        <a:rPr b="0" i="0" lang="uk-UA" sz="1400" u="none" cap="none" strike="noStrike">
                          <a:solidFill>
                            <a:srgbClr val="000000"/>
                          </a:solidFill>
                          <a:latin typeface="Times New Roman"/>
                          <a:ea typeface="Times New Roman"/>
                          <a:cs typeface="Times New Roman"/>
                          <a:sym typeface="Times New Roman"/>
                        </a:rPr>
                        <a:t>135</a:t>
                      </a:r>
                      <a:endParaRPr sz="1400" u="none" cap="none" strike="noStrike"/>
                    </a:p>
                  </a:txBody>
                  <a:tcPr marT="7625" marB="76200" marR="7625" marL="7625">
                    <a:lnL cap="flat" cmpd="sng" w="15225">
                      <a:solidFill>
                        <a:srgbClr val="000000"/>
                      </a:solidFill>
                      <a:prstDash val="solid"/>
                      <a:round/>
                      <a:headEnd len="sm" w="sm" type="none"/>
                      <a:tailEnd len="sm" w="sm" type="none"/>
                    </a:lnL>
                    <a:lnR cap="flat" cmpd="sng" w="15225">
                      <a:solidFill>
                        <a:srgbClr val="000000"/>
                      </a:solidFill>
                      <a:prstDash val="solid"/>
                      <a:round/>
                      <a:headEnd len="sm" w="sm" type="none"/>
                      <a:tailEnd len="sm" w="sm" type="none"/>
                    </a:lnR>
                    <a:lnT cap="flat" cmpd="sng" w="15225">
                      <a:solidFill>
                        <a:srgbClr val="9E9E9E"/>
                      </a:solidFill>
                      <a:prstDash val="solid"/>
                      <a:round/>
                      <a:headEnd len="sm" w="sm" type="none"/>
                      <a:tailEnd len="sm" w="sm" type="none"/>
                    </a:lnT>
                    <a:lnB cap="flat" cmpd="sng" w="15225">
                      <a:solidFill>
                        <a:srgbClr val="9E9E9E"/>
                      </a:solidFill>
                      <a:prstDash val="solid"/>
                      <a:round/>
                      <a:headEnd len="sm" w="sm" type="none"/>
                      <a:tailEnd len="sm" w="sm" type="none"/>
                    </a:lnB>
                    <a:solidFill>
                      <a:srgbClr val="C4EEFE"/>
                    </a:solidFill>
                  </a:tcPr>
                </a:tc>
                <a:tc>
                  <a:txBody>
                    <a:bodyPr/>
                    <a:lstStyle/>
                    <a:p>
                      <a:pPr indent="0" lvl="0" marL="0" marR="0" rtl="0" algn="ctr">
                        <a:lnSpc>
                          <a:spcPct val="100000"/>
                        </a:lnSpc>
                        <a:spcBef>
                          <a:spcPts val="0"/>
                        </a:spcBef>
                        <a:spcAft>
                          <a:spcPts val="0"/>
                        </a:spcAft>
                        <a:buNone/>
                      </a:pPr>
                      <a:r>
                        <a:rPr b="0" i="0" lang="uk-UA" sz="1400" u="none" cap="none" strike="noStrike">
                          <a:solidFill>
                            <a:srgbClr val="000000"/>
                          </a:solidFill>
                          <a:latin typeface="Times New Roman"/>
                          <a:ea typeface="Times New Roman"/>
                          <a:cs typeface="Times New Roman"/>
                          <a:sym typeface="Times New Roman"/>
                        </a:rPr>
                        <a:t>279</a:t>
                      </a:r>
                      <a:endParaRPr sz="1400" u="none" cap="none" strike="noStrike"/>
                    </a:p>
                  </a:txBody>
                  <a:tcPr marT="7625" marB="76200" marR="7625" marL="7625">
                    <a:lnL cap="flat" cmpd="sng" w="15225">
                      <a:solidFill>
                        <a:srgbClr val="000000"/>
                      </a:solidFill>
                      <a:prstDash val="solid"/>
                      <a:round/>
                      <a:headEnd len="sm" w="sm" type="none"/>
                      <a:tailEnd len="sm" w="sm" type="none"/>
                    </a:lnL>
                    <a:lnR cap="flat" cmpd="sng" w="15225">
                      <a:solidFill>
                        <a:srgbClr val="000000"/>
                      </a:solidFill>
                      <a:prstDash val="solid"/>
                      <a:round/>
                      <a:headEnd len="sm" w="sm" type="none"/>
                      <a:tailEnd len="sm" w="sm" type="none"/>
                    </a:lnR>
                    <a:lnT cap="flat" cmpd="sng" w="15225">
                      <a:solidFill>
                        <a:srgbClr val="9E9E9E"/>
                      </a:solidFill>
                      <a:prstDash val="solid"/>
                      <a:round/>
                      <a:headEnd len="sm" w="sm" type="none"/>
                      <a:tailEnd len="sm" w="sm" type="none"/>
                    </a:lnT>
                    <a:lnB cap="flat" cmpd="sng" w="15225">
                      <a:solidFill>
                        <a:srgbClr val="9E9E9E"/>
                      </a:solidFill>
                      <a:prstDash val="solid"/>
                      <a:round/>
                      <a:headEnd len="sm" w="sm" type="none"/>
                      <a:tailEnd len="sm" w="sm" type="none"/>
                    </a:lnB>
                    <a:solidFill>
                      <a:srgbClr val="C4EEFE"/>
                    </a:solidFill>
                  </a:tcPr>
                </a:tc>
              </a:tr>
              <a:tr h="304800">
                <a:tc>
                  <a:txBody>
                    <a:bodyPr/>
                    <a:lstStyle/>
                    <a:p>
                      <a:pPr indent="0" lvl="0" marL="0" marR="0" rtl="0" algn="l">
                        <a:lnSpc>
                          <a:spcPct val="100000"/>
                        </a:lnSpc>
                        <a:spcBef>
                          <a:spcPts val="0"/>
                        </a:spcBef>
                        <a:spcAft>
                          <a:spcPts val="0"/>
                        </a:spcAft>
                        <a:buNone/>
                      </a:pPr>
                      <a:r>
                        <a:rPr b="0" i="0" lang="uk-UA" sz="1400" u="none" cap="none" strike="noStrike">
                          <a:solidFill>
                            <a:srgbClr val="000000"/>
                          </a:solidFill>
                          <a:latin typeface="Times New Roman"/>
                          <a:ea typeface="Times New Roman"/>
                          <a:cs typeface="Times New Roman"/>
                          <a:sym typeface="Times New Roman"/>
                        </a:rPr>
                        <a:t>Державні стипендії для видатних діячів культури і мистецтва</a:t>
                      </a:r>
                      <a:endParaRPr sz="1400" u="none" cap="none" strike="noStrike"/>
                    </a:p>
                  </a:txBody>
                  <a:tcPr marT="7625" marB="76200" marR="7625" marL="7625">
                    <a:lnL cap="flat" cmpd="sng" w="15225">
                      <a:solidFill>
                        <a:srgbClr val="000000"/>
                      </a:solidFill>
                      <a:prstDash val="solid"/>
                      <a:round/>
                      <a:headEnd len="sm" w="sm" type="none"/>
                      <a:tailEnd len="sm" w="sm" type="none"/>
                    </a:lnL>
                    <a:lnR cap="flat" cmpd="sng" w="15225">
                      <a:solidFill>
                        <a:srgbClr val="000000"/>
                      </a:solidFill>
                      <a:prstDash val="solid"/>
                      <a:round/>
                      <a:headEnd len="sm" w="sm" type="none"/>
                      <a:tailEnd len="sm" w="sm" type="none"/>
                    </a:lnR>
                    <a:lnT cap="flat" cmpd="sng" w="15225">
                      <a:solidFill>
                        <a:srgbClr val="9E9E9E"/>
                      </a:solidFill>
                      <a:prstDash val="solid"/>
                      <a:round/>
                      <a:headEnd len="sm" w="sm" type="none"/>
                      <a:tailEnd len="sm" w="sm" type="none"/>
                    </a:lnT>
                    <a:lnB cap="flat" cmpd="sng" w="15225">
                      <a:solidFill>
                        <a:srgbClr val="9E9E9E"/>
                      </a:solidFill>
                      <a:prstDash val="solid"/>
                      <a:round/>
                      <a:headEnd len="sm" w="sm" type="none"/>
                      <a:tailEnd len="sm" w="sm" type="none"/>
                    </a:lnB>
                    <a:solidFill>
                      <a:srgbClr val="C4EEFE"/>
                    </a:solidFill>
                  </a:tcPr>
                </a:tc>
                <a:tc>
                  <a:txBody>
                    <a:bodyPr/>
                    <a:lstStyle/>
                    <a:p>
                      <a:pPr indent="0" lvl="0" marL="0" marR="0" rtl="0" algn="ctr">
                        <a:lnSpc>
                          <a:spcPct val="100000"/>
                        </a:lnSpc>
                        <a:spcBef>
                          <a:spcPts val="0"/>
                        </a:spcBef>
                        <a:spcAft>
                          <a:spcPts val="0"/>
                        </a:spcAft>
                        <a:buNone/>
                      </a:pPr>
                      <a:r>
                        <a:rPr b="0" i="0" lang="uk-UA" sz="1400" u="none" cap="none" strike="noStrike">
                          <a:solidFill>
                            <a:srgbClr val="000000"/>
                          </a:solidFill>
                          <a:latin typeface="Times New Roman"/>
                          <a:ea typeface="Times New Roman"/>
                          <a:cs typeface="Times New Roman"/>
                          <a:sym typeface="Times New Roman"/>
                        </a:rPr>
                        <a:t>211</a:t>
                      </a:r>
                      <a:endParaRPr sz="1400" u="none" cap="none" strike="noStrike"/>
                    </a:p>
                  </a:txBody>
                  <a:tcPr marT="7625" marB="76200" marR="7625" marL="7625">
                    <a:lnL cap="flat" cmpd="sng" w="15225">
                      <a:solidFill>
                        <a:srgbClr val="000000"/>
                      </a:solidFill>
                      <a:prstDash val="solid"/>
                      <a:round/>
                      <a:headEnd len="sm" w="sm" type="none"/>
                      <a:tailEnd len="sm" w="sm" type="none"/>
                    </a:lnL>
                    <a:lnR cap="flat" cmpd="sng" w="15225">
                      <a:solidFill>
                        <a:srgbClr val="000000"/>
                      </a:solidFill>
                      <a:prstDash val="solid"/>
                      <a:round/>
                      <a:headEnd len="sm" w="sm" type="none"/>
                      <a:tailEnd len="sm" w="sm" type="none"/>
                    </a:lnR>
                    <a:lnT cap="flat" cmpd="sng" w="15225">
                      <a:solidFill>
                        <a:srgbClr val="9E9E9E"/>
                      </a:solidFill>
                      <a:prstDash val="solid"/>
                      <a:round/>
                      <a:headEnd len="sm" w="sm" type="none"/>
                      <a:tailEnd len="sm" w="sm" type="none"/>
                    </a:lnT>
                    <a:lnB cap="flat" cmpd="sng" w="15225">
                      <a:solidFill>
                        <a:srgbClr val="9E9E9E"/>
                      </a:solidFill>
                      <a:prstDash val="solid"/>
                      <a:round/>
                      <a:headEnd len="sm" w="sm" type="none"/>
                      <a:tailEnd len="sm" w="sm" type="none"/>
                    </a:lnB>
                    <a:solidFill>
                      <a:srgbClr val="C4EEFE"/>
                    </a:solidFill>
                  </a:tcPr>
                </a:tc>
                <a:tc>
                  <a:txBody>
                    <a:bodyPr/>
                    <a:lstStyle/>
                    <a:p>
                      <a:pPr indent="0" lvl="0" marL="0" marR="0" rtl="0" algn="ctr">
                        <a:lnSpc>
                          <a:spcPct val="100000"/>
                        </a:lnSpc>
                        <a:spcBef>
                          <a:spcPts val="0"/>
                        </a:spcBef>
                        <a:spcAft>
                          <a:spcPts val="0"/>
                        </a:spcAft>
                        <a:buNone/>
                      </a:pPr>
                      <a:r>
                        <a:rPr b="0" i="0" lang="uk-UA" sz="1400" u="none" cap="none" strike="noStrike">
                          <a:solidFill>
                            <a:srgbClr val="000000"/>
                          </a:solidFill>
                          <a:latin typeface="Times New Roman"/>
                          <a:ea typeface="Times New Roman"/>
                          <a:cs typeface="Times New Roman"/>
                          <a:sym typeface="Times New Roman"/>
                        </a:rPr>
                        <a:t>207</a:t>
                      </a:r>
                      <a:endParaRPr sz="1400" u="none" cap="none" strike="noStrike"/>
                    </a:p>
                  </a:txBody>
                  <a:tcPr marT="7625" marB="76200" marR="7625" marL="7625">
                    <a:lnL cap="flat" cmpd="sng" w="15225">
                      <a:solidFill>
                        <a:srgbClr val="000000"/>
                      </a:solidFill>
                      <a:prstDash val="solid"/>
                      <a:round/>
                      <a:headEnd len="sm" w="sm" type="none"/>
                      <a:tailEnd len="sm" w="sm" type="none"/>
                    </a:lnL>
                    <a:lnR cap="flat" cmpd="sng" w="15225">
                      <a:solidFill>
                        <a:srgbClr val="000000"/>
                      </a:solidFill>
                      <a:prstDash val="solid"/>
                      <a:round/>
                      <a:headEnd len="sm" w="sm" type="none"/>
                      <a:tailEnd len="sm" w="sm" type="none"/>
                    </a:lnR>
                    <a:lnT cap="flat" cmpd="sng" w="15225">
                      <a:solidFill>
                        <a:srgbClr val="9E9E9E"/>
                      </a:solidFill>
                      <a:prstDash val="solid"/>
                      <a:round/>
                      <a:headEnd len="sm" w="sm" type="none"/>
                      <a:tailEnd len="sm" w="sm" type="none"/>
                    </a:lnT>
                    <a:lnB cap="flat" cmpd="sng" w="15225">
                      <a:solidFill>
                        <a:srgbClr val="9E9E9E"/>
                      </a:solidFill>
                      <a:prstDash val="solid"/>
                      <a:round/>
                      <a:headEnd len="sm" w="sm" type="none"/>
                      <a:tailEnd len="sm" w="sm" type="none"/>
                    </a:lnB>
                    <a:solidFill>
                      <a:srgbClr val="C4EEFE"/>
                    </a:solidFill>
                  </a:tcPr>
                </a:tc>
              </a:tr>
              <a:tr h="304800">
                <a:tc>
                  <a:txBody>
                    <a:bodyPr/>
                    <a:lstStyle/>
                    <a:p>
                      <a:pPr indent="0" lvl="0" marL="0" marR="0" rtl="0" algn="l">
                        <a:lnSpc>
                          <a:spcPct val="100000"/>
                        </a:lnSpc>
                        <a:spcBef>
                          <a:spcPts val="0"/>
                        </a:spcBef>
                        <a:spcAft>
                          <a:spcPts val="0"/>
                        </a:spcAft>
                        <a:buNone/>
                      </a:pPr>
                      <a:r>
                        <a:rPr b="1" i="0" lang="uk-UA" sz="1400" u="none" cap="none" strike="noStrike">
                          <a:solidFill>
                            <a:srgbClr val="000000"/>
                          </a:solidFill>
                          <a:latin typeface="Times New Roman"/>
                          <a:ea typeface="Times New Roman"/>
                          <a:cs typeface="Times New Roman"/>
                          <a:sym typeface="Times New Roman"/>
                        </a:rPr>
                        <a:t>Разом</a:t>
                      </a:r>
                      <a:endParaRPr sz="1400" u="none" cap="none" strike="noStrike"/>
                    </a:p>
                  </a:txBody>
                  <a:tcPr marT="7625" marB="76200" marR="7625" marL="7625" anchor="b">
                    <a:lnL cap="flat" cmpd="sng" w="15225">
                      <a:solidFill>
                        <a:srgbClr val="000000"/>
                      </a:solidFill>
                      <a:prstDash val="solid"/>
                      <a:round/>
                      <a:headEnd len="sm" w="sm" type="none"/>
                      <a:tailEnd len="sm" w="sm" type="none"/>
                    </a:lnL>
                    <a:lnR cap="flat" cmpd="sng" w="15225">
                      <a:solidFill>
                        <a:srgbClr val="000000"/>
                      </a:solidFill>
                      <a:prstDash val="solid"/>
                      <a:round/>
                      <a:headEnd len="sm" w="sm" type="none"/>
                      <a:tailEnd len="sm" w="sm" type="none"/>
                    </a:lnR>
                    <a:lnT cap="flat" cmpd="sng" w="15225">
                      <a:solidFill>
                        <a:srgbClr val="9E9E9E"/>
                      </a:solidFill>
                      <a:prstDash val="solid"/>
                      <a:round/>
                      <a:headEnd len="sm" w="sm" type="none"/>
                      <a:tailEnd len="sm" w="sm" type="none"/>
                    </a:lnT>
                    <a:lnB cap="flat" cmpd="sng" w="15225">
                      <a:solidFill>
                        <a:srgbClr val="000000"/>
                      </a:solidFill>
                      <a:prstDash val="solid"/>
                      <a:round/>
                      <a:headEnd len="sm" w="sm" type="none"/>
                      <a:tailEnd len="sm" w="sm" type="none"/>
                    </a:lnB>
                    <a:solidFill>
                      <a:srgbClr val="C4EEFE"/>
                    </a:solidFill>
                  </a:tcPr>
                </a:tc>
                <a:tc>
                  <a:txBody>
                    <a:bodyPr/>
                    <a:lstStyle/>
                    <a:p>
                      <a:pPr indent="0" lvl="0" marL="0" marR="0" rtl="0" algn="ctr">
                        <a:lnSpc>
                          <a:spcPct val="100000"/>
                        </a:lnSpc>
                        <a:spcBef>
                          <a:spcPts val="0"/>
                        </a:spcBef>
                        <a:spcAft>
                          <a:spcPts val="0"/>
                        </a:spcAft>
                        <a:buNone/>
                      </a:pPr>
                      <a:r>
                        <a:rPr b="1" i="0" lang="uk-UA" sz="1400" u="none" cap="none" strike="noStrike">
                          <a:solidFill>
                            <a:srgbClr val="000000"/>
                          </a:solidFill>
                          <a:latin typeface="Times New Roman"/>
                          <a:ea typeface="Times New Roman"/>
                          <a:cs typeface="Times New Roman"/>
                          <a:sym typeface="Times New Roman"/>
                        </a:rPr>
                        <a:t>484</a:t>
                      </a:r>
                      <a:endParaRPr sz="1400" u="none" cap="none" strike="noStrike"/>
                    </a:p>
                  </a:txBody>
                  <a:tcPr marT="7625" marB="76200" marR="7625" marL="7625" anchor="b">
                    <a:lnL cap="flat" cmpd="sng" w="15225">
                      <a:solidFill>
                        <a:srgbClr val="000000"/>
                      </a:solidFill>
                      <a:prstDash val="solid"/>
                      <a:round/>
                      <a:headEnd len="sm" w="sm" type="none"/>
                      <a:tailEnd len="sm" w="sm" type="none"/>
                    </a:lnL>
                    <a:lnR cap="flat" cmpd="sng" w="15225">
                      <a:solidFill>
                        <a:srgbClr val="000000"/>
                      </a:solidFill>
                      <a:prstDash val="solid"/>
                      <a:round/>
                      <a:headEnd len="sm" w="sm" type="none"/>
                      <a:tailEnd len="sm" w="sm" type="none"/>
                    </a:lnR>
                    <a:lnT cap="flat" cmpd="sng" w="15225">
                      <a:solidFill>
                        <a:srgbClr val="9E9E9E"/>
                      </a:solidFill>
                      <a:prstDash val="solid"/>
                      <a:round/>
                      <a:headEnd len="sm" w="sm" type="none"/>
                      <a:tailEnd len="sm" w="sm" type="none"/>
                    </a:lnT>
                    <a:lnB cap="flat" cmpd="sng" w="15225">
                      <a:solidFill>
                        <a:srgbClr val="000000"/>
                      </a:solidFill>
                      <a:prstDash val="solid"/>
                      <a:round/>
                      <a:headEnd len="sm" w="sm" type="none"/>
                      <a:tailEnd len="sm" w="sm" type="none"/>
                    </a:lnB>
                    <a:solidFill>
                      <a:srgbClr val="C4EEFE"/>
                    </a:solidFill>
                  </a:tcPr>
                </a:tc>
                <a:tc>
                  <a:txBody>
                    <a:bodyPr/>
                    <a:lstStyle/>
                    <a:p>
                      <a:pPr indent="0" lvl="0" marL="0" marR="0" rtl="0" algn="ctr">
                        <a:lnSpc>
                          <a:spcPct val="100000"/>
                        </a:lnSpc>
                        <a:spcBef>
                          <a:spcPts val="0"/>
                        </a:spcBef>
                        <a:spcAft>
                          <a:spcPts val="0"/>
                        </a:spcAft>
                        <a:buNone/>
                      </a:pPr>
                      <a:r>
                        <a:rPr b="1" i="0" lang="uk-UA" sz="1400" u="none" cap="none" strike="noStrike">
                          <a:solidFill>
                            <a:srgbClr val="000000"/>
                          </a:solidFill>
                          <a:latin typeface="Times New Roman"/>
                          <a:ea typeface="Times New Roman"/>
                          <a:cs typeface="Times New Roman"/>
                          <a:sym typeface="Times New Roman"/>
                        </a:rPr>
                        <a:t>723</a:t>
                      </a:r>
                      <a:endParaRPr sz="1400" u="none" cap="none" strike="noStrike"/>
                    </a:p>
                  </a:txBody>
                  <a:tcPr marT="7625" marB="76200" marR="7625" marL="7625" anchor="b">
                    <a:lnL cap="flat" cmpd="sng" w="15225">
                      <a:solidFill>
                        <a:srgbClr val="000000"/>
                      </a:solidFill>
                      <a:prstDash val="solid"/>
                      <a:round/>
                      <a:headEnd len="sm" w="sm" type="none"/>
                      <a:tailEnd len="sm" w="sm" type="none"/>
                    </a:lnL>
                    <a:lnR cap="flat" cmpd="sng" w="15225">
                      <a:solidFill>
                        <a:srgbClr val="000000"/>
                      </a:solidFill>
                      <a:prstDash val="solid"/>
                      <a:round/>
                      <a:headEnd len="sm" w="sm" type="none"/>
                      <a:tailEnd len="sm" w="sm" type="none"/>
                    </a:lnR>
                    <a:lnT cap="flat" cmpd="sng" w="15225">
                      <a:solidFill>
                        <a:srgbClr val="9E9E9E"/>
                      </a:solidFill>
                      <a:prstDash val="solid"/>
                      <a:round/>
                      <a:headEnd len="sm" w="sm" type="none"/>
                      <a:tailEnd len="sm" w="sm" type="none"/>
                    </a:lnT>
                    <a:lnB cap="flat" cmpd="sng" w="15225">
                      <a:solidFill>
                        <a:srgbClr val="000000"/>
                      </a:solidFill>
                      <a:prstDash val="solid"/>
                      <a:round/>
                      <a:headEnd len="sm" w="sm" type="none"/>
                      <a:tailEnd len="sm" w="sm" type="none"/>
                    </a:lnB>
                    <a:solidFill>
                      <a:srgbClr val="C4EEFE"/>
                    </a:solidFill>
                  </a:tcPr>
                </a:tc>
              </a:tr>
            </a:tbl>
          </a:graphicData>
        </a:graphic>
      </p:graphicFrame>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41" name="Shape 941"/>
        <p:cNvGrpSpPr/>
        <p:nvPr/>
      </p:nvGrpSpPr>
      <p:grpSpPr>
        <a:xfrm>
          <a:off x="0" y="0"/>
          <a:ext cx="0" cy="0"/>
          <a:chOff x="0" y="0"/>
          <a:chExt cx="0" cy="0"/>
        </a:xfrm>
      </p:grpSpPr>
      <p:sp>
        <p:nvSpPr>
          <p:cNvPr id="942" name="Google Shape;942;p127"/>
          <p:cNvSpPr txBox="1"/>
          <p:nvPr>
            <p:ph type="title"/>
          </p:nvPr>
        </p:nvSpPr>
        <p:spPr>
          <a:xfrm>
            <a:off x="838200" y="-10621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Міністерство внутрішніх справ України. Досягнення</a:t>
            </a:r>
            <a:endParaRPr b="1" sz="2400"/>
          </a:p>
        </p:txBody>
      </p:sp>
      <p:sp>
        <p:nvSpPr>
          <p:cNvPr id="943" name="Google Shape;943;p127"/>
          <p:cNvSpPr txBox="1"/>
          <p:nvPr>
            <p:ph idx="1" type="body"/>
          </p:nvPr>
        </p:nvSpPr>
        <p:spPr>
          <a:xfrm>
            <a:off x="253737" y="1486260"/>
            <a:ext cx="5181600" cy="4351338"/>
          </a:xfrm>
          <a:prstGeom prst="rect">
            <a:avLst/>
          </a:prstGeom>
          <a:noFill/>
          <a:ln>
            <a:noFill/>
          </a:ln>
        </p:spPr>
        <p:txBody>
          <a:bodyPr anchorCtr="0" anchor="t" bIns="45700" lIns="91425" spcFirstLastPara="1" rIns="91425" wrap="square" tIns="45700">
            <a:noAutofit/>
          </a:bodyPr>
          <a:lstStyle/>
          <a:p>
            <a:pPr indent="-457200" lvl="0" marL="914400" marR="0" rtl="0" algn="just">
              <a:lnSpc>
                <a:spcPct val="90000"/>
              </a:lnSpc>
              <a:spcBef>
                <a:spcPts val="1417"/>
              </a:spcBef>
              <a:spcAft>
                <a:spcPts val="0"/>
              </a:spcAft>
              <a:buClr>
                <a:srgbClr val="000000"/>
              </a:buClr>
              <a:buSzPts val="2000"/>
              <a:buFont typeface="Arial"/>
              <a:buChar char="•"/>
            </a:pPr>
            <a:r>
              <a:rPr b="0" i="0" lang="uk-UA" sz="2000" u="none" cap="none" strike="noStrike">
                <a:solidFill>
                  <a:srgbClr val="000000"/>
                </a:solidFill>
                <a:latin typeface="Times New Roman"/>
                <a:ea typeface="Times New Roman"/>
                <a:cs typeface="Times New Roman"/>
                <a:sym typeface="Times New Roman"/>
              </a:rPr>
              <a:t>Забезпечено рівноправну кадрову політику (дезагрегована статистика, аналіз кар'єрного зростання, гендерно орієнтоване бюджетування, вивчення рівня задоволеності умовами служби жінок і чоловіків).</a:t>
            </a:r>
            <a:endParaRPr b="0" i="0" sz="2000" u="none" cap="none" strike="noStrike">
              <a:solidFill>
                <a:srgbClr val="000000"/>
              </a:solidFill>
              <a:latin typeface="Times New Roman"/>
              <a:ea typeface="Times New Roman"/>
              <a:cs typeface="Times New Roman"/>
              <a:sym typeface="Times New Roman"/>
            </a:endParaRPr>
          </a:p>
          <a:p>
            <a:pPr indent="-457200" lvl="0" marL="914400" marR="0" rtl="0" algn="just">
              <a:lnSpc>
                <a:spcPct val="90000"/>
              </a:lnSpc>
              <a:spcBef>
                <a:spcPts val="1417"/>
              </a:spcBef>
              <a:spcAft>
                <a:spcPts val="0"/>
              </a:spcAft>
              <a:buClr>
                <a:srgbClr val="000000"/>
              </a:buClr>
              <a:buSzPts val="2000"/>
              <a:buFont typeface="Arial"/>
              <a:buChar char="•"/>
            </a:pPr>
            <a:r>
              <a:rPr b="0" i="0" lang="uk-UA" sz="2000" u="none" cap="none" strike="noStrike">
                <a:solidFill>
                  <a:srgbClr val="000000"/>
                </a:solidFill>
                <a:latin typeface="Times New Roman"/>
                <a:ea typeface="Times New Roman"/>
                <a:cs typeface="Times New Roman"/>
                <a:sym typeface="Times New Roman"/>
              </a:rPr>
              <a:t>Розроблено та впроваджено механізм запобігання та протидії можливій дискримінації за ознакою гендеру та сексуальним домаганням в органах правопорядку та прокуратури. </a:t>
            </a:r>
            <a:endParaRPr b="0" i="0" sz="2000" u="none" cap="none" strike="noStrike">
              <a:solidFill>
                <a:srgbClr val="000000"/>
              </a:solidFill>
              <a:latin typeface="Times New Roman"/>
              <a:ea typeface="Times New Roman"/>
              <a:cs typeface="Times New Roman"/>
              <a:sym typeface="Times New Roman"/>
            </a:endParaRPr>
          </a:p>
          <a:p>
            <a:pPr indent="-457200" lvl="0" marL="914400" marR="0" rtl="0" algn="just">
              <a:lnSpc>
                <a:spcPct val="90000"/>
              </a:lnSpc>
              <a:spcBef>
                <a:spcPts val="1417"/>
              </a:spcBef>
              <a:spcAft>
                <a:spcPts val="0"/>
              </a:spcAft>
              <a:buClr>
                <a:srgbClr val="000000"/>
              </a:buClr>
              <a:buSzPts val="2000"/>
              <a:buFont typeface="Arial"/>
              <a:buChar char="•"/>
            </a:pPr>
            <a:r>
              <a:rPr b="0" i="0" lang="uk-UA" sz="2000" u="none" cap="none" strike="noStrike">
                <a:solidFill>
                  <a:srgbClr val="000000"/>
                </a:solidFill>
                <a:latin typeface="Times New Roman"/>
                <a:ea typeface="Times New Roman"/>
                <a:cs typeface="Times New Roman"/>
                <a:sym typeface="Times New Roman"/>
              </a:rPr>
              <a:t>Розроблено та впроваджено механізм гендерно орієнтованого підходу в бюджетному процесі органів системи МВС.  </a:t>
            </a:r>
            <a:endParaRPr/>
          </a:p>
          <a:p>
            <a:pPr indent="-165100" lvl="0" marL="342900" rtl="0" algn="l">
              <a:lnSpc>
                <a:spcPct val="100000"/>
              </a:lnSpc>
              <a:spcBef>
                <a:spcPts val="600"/>
              </a:spcBef>
              <a:spcAft>
                <a:spcPts val="600"/>
              </a:spcAft>
              <a:buClr>
                <a:schemeClr val="dk1"/>
              </a:buClr>
              <a:buSzPts val="2800"/>
              <a:buFont typeface="Noto Sans Symbols"/>
              <a:buNone/>
            </a:pPr>
            <a:r>
              <a:t/>
            </a:r>
            <a:endParaRPr sz="2000">
              <a:latin typeface="Times New Roman"/>
              <a:ea typeface="Times New Roman"/>
              <a:cs typeface="Times New Roman"/>
              <a:sym typeface="Times New Roman"/>
            </a:endParaRPr>
          </a:p>
        </p:txBody>
      </p:sp>
      <p:sp>
        <p:nvSpPr>
          <p:cNvPr id="944" name="Google Shape;944;p127"/>
          <p:cNvSpPr txBox="1"/>
          <p:nvPr>
            <p:ph idx="2" type="body"/>
          </p:nvPr>
        </p:nvSpPr>
        <p:spPr>
          <a:xfrm>
            <a:off x="6096000" y="1684223"/>
            <a:ext cx="5181600" cy="4351338"/>
          </a:xfrm>
          <a:prstGeom prst="rect">
            <a:avLst/>
          </a:prstGeom>
          <a:noFill/>
          <a:ln>
            <a:noFill/>
          </a:ln>
        </p:spPr>
        <p:txBody>
          <a:bodyPr anchorCtr="0" anchor="t" bIns="45700" lIns="91425" spcFirstLastPara="1" rIns="91425" wrap="square" tIns="45700">
            <a:normAutofit fontScale="70000" lnSpcReduction="20000"/>
          </a:bodyPr>
          <a:lstStyle/>
          <a:p>
            <a:pPr indent="-457200" lvl="0" marL="914400" marR="0" rtl="0" algn="just">
              <a:lnSpc>
                <a:spcPct val="90000"/>
              </a:lnSpc>
              <a:spcBef>
                <a:spcPts val="1417"/>
              </a:spcBef>
              <a:spcAft>
                <a:spcPts val="0"/>
              </a:spcAft>
              <a:buClr>
                <a:srgbClr val="000000"/>
              </a:buClr>
              <a:buSzPct val="100000"/>
              <a:buFont typeface="Arial"/>
              <a:buChar char="•"/>
            </a:pPr>
            <a:r>
              <a:rPr b="0" i="0" lang="uk-UA" sz="2800" u="none" cap="none" strike="noStrike">
                <a:solidFill>
                  <a:srgbClr val="000000"/>
                </a:solidFill>
                <a:latin typeface="Times New Roman"/>
                <a:ea typeface="Times New Roman"/>
                <a:cs typeface="Times New Roman"/>
                <a:sym typeface="Times New Roman"/>
              </a:rPr>
              <a:t>Забезпечено проведення навчання з метою підвищення рівня компетентності особового складу органів системи МВС з питань забезпечення рівних прав та можливостей жінок і чоловіків, запобігання та протидії дискримінації за ознакою статі та сексуальним домаганням.</a:t>
            </a:r>
            <a:endParaRPr/>
          </a:p>
          <a:p>
            <a:pPr indent="-457200" lvl="0" marL="914400" marR="0" rtl="0" algn="just">
              <a:lnSpc>
                <a:spcPct val="90000"/>
              </a:lnSpc>
              <a:spcBef>
                <a:spcPts val="1417"/>
              </a:spcBef>
              <a:spcAft>
                <a:spcPts val="0"/>
              </a:spcAft>
              <a:buClr>
                <a:srgbClr val="000000"/>
              </a:buClr>
              <a:buSzPct val="100000"/>
              <a:buFont typeface="Arial"/>
              <a:buChar char="•"/>
            </a:pPr>
            <a:r>
              <a:rPr b="0" i="0" lang="uk-UA" sz="2800" u="none" cap="none" strike="noStrike">
                <a:solidFill>
                  <a:srgbClr val="000000"/>
                </a:solidFill>
                <a:latin typeface="Times New Roman"/>
                <a:ea typeface="Times New Roman"/>
                <a:cs typeface="Times New Roman"/>
                <a:sym typeface="Times New Roman"/>
              </a:rPr>
              <a:t>Забезпечено проведення гендерного аудиту в Національній поліції України.</a:t>
            </a:r>
            <a:endParaRPr/>
          </a:p>
          <a:p>
            <a:pPr indent="-457200" lvl="0" marL="914400" marR="0" rtl="0" algn="just">
              <a:lnSpc>
                <a:spcPct val="90000"/>
              </a:lnSpc>
              <a:spcBef>
                <a:spcPts val="1417"/>
              </a:spcBef>
              <a:spcAft>
                <a:spcPts val="0"/>
              </a:spcAft>
              <a:buClr>
                <a:srgbClr val="000000"/>
              </a:buClr>
              <a:buSzPct val="100000"/>
              <a:buFont typeface="Arial"/>
              <a:buChar char="•"/>
            </a:pPr>
            <a:r>
              <a:rPr b="0" i="0" lang="uk-UA" sz="2800" u="none" cap="none" strike="noStrike">
                <a:solidFill>
                  <a:srgbClr val="000000"/>
                </a:solidFill>
                <a:latin typeface="Times New Roman"/>
                <a:ea typeface="Times New Roman"/>
                <a:cs typeface="Times New Roman"/>
                <a:sym typeface="Times New Roman"/>
              </a:rPr>
              <a:t>Забезпечено впровадження гендерного компоненту в освітній процес закладів вищої освіти із специфічними умовами навчання, що належать до сфери управління МВС.</a:t>
            </a:r>
            <a:endParaRPr/>
          </a:p>
          <a:p>
            <a:pPr indent="-332740" lvl="0" marL="914400" marR="0" rtl="0" algn="just">
              <a:lnSpc>
                <a:spcPct val="90000"/>
              </a:lnSpc>
              <a:spcBef>
                <a:spcPts val="1417"/>
              </a:spcBef>
              <a:spcAft>
                <a:spcPts val="0"/>
              </a:spcAft>
              <a:buClr>
                <a:schemeClr val="dk1"/>
              </a:buClr>
              <a:buSzPct val="100000"/>
              <a:buFont typeface="Arial"/>
              <a:buNone/>
            </a:pPr>
            <a:r>
              <a:t/>
            </a:r>
            <a:endParaRPr b="0" i="0" sz="2800" u="none" cap="none" strike="noStrike">
              <a:solidFill>
                <a:srgbClr val="000000"/>
              </a:solidFill>
              <a:latin typeface="Times New Roman"/>
              <a:ea typeface="Times New Roman"/>
              <a:cs typeface="Times New Roman"/>
              <a:sym typeface="Times New Roman"/>
            </a:endParaRPr>
          </a:p>
          <a:p>
            <a:pPr indent="-228600" lvl="0" marL="457200" rtl="0" algn="l">
              <a:lnSpc>
                <a:spcPct val="90000"/>
              </a:lnSpc>
              <a:spcBef>
                <a:spcPts val="1000"/>
              </a:spcBef>
              <a:spcAft>
                <a:spcPts val="0"/>
              </a:spcAft>
              <a:buClr>
                <a:schemeClr val="dk1"/>
              </a:buClr>
              <a:buSzPct val="91836"/>
              <a:buNone/>
            </a:pPr>
            <a:r>
              <a:t/>
            </a:r>
            <a:endParaRPr/>
          </a:p>
        </p:txBody>
      </p:sp>
      <p:sp>
        <p:nvSpPr>
          <p:cNvPr id="945" name="Google Shape;945;p1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uk-UA"/>
              <a:t>‹#›</a:t>
            </a:fld>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49" name="Shape 949"/>
        <p:cNvGrpSpPr/>
        <p:nvPr/>
      </p:nvGrpSpPr>
      <p:grpSpPr>
        <a:xfrm>
          <a:off x="0" y="0"/>
          <a:ext cx="0" cy="0"/>
          <a:chOff x="0" y="0"/>
          <a:chExt cx="0" cy="0"/>
        </a:xfrm>
      </p:grpSpPr>
      <p:sp>
        <p:nvSpPr>
          <p:cNvPr id="950" name="Google Shape;950;p128"/>
          <p:cNvSpPr txBox="1"/>
          <p:nvPr>
            <p:ph type="title"/>
          </p:nvPr>
        </p:nvSpPr>
        <p:spPr>
          <a:xfrm>
            <a:off x="739775" y="-339160"/>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МВС</a:t>
            </a:r>
            <a:endParaRPr b="1" sz="2400"/>
          </a:p>
        </p:txBody>
      </p:sp>
      <p:sp>
        <p:nvSpPr>
          <p:cNvPr id="951" name="Google Shape;951;p128"/>
          <p:cNvSpPr txBox="1"/>
          <p:nvPr>
            <p:ph idx="1" type="body"/>
          </p:nvPr>
        </p:nvSpPr>
        <p:spPr>
          <a:xfrm>
            <a:off x="697813" y="599139"/>
            <a:ext cx="5157900" cy="823800"/>
          </a:xfrm>
          <a:prstGeom prst="rect">
            <a:avLst/>
          </a:prstGeom>
          <a:noFill/>
          <a:ln>
            <a:noFill/>
          </a:ln>
        </p:spPr>
        <p:txBody>
          <a:bodyPr anchorCtr="0" anchor="t" bIns="45700" lIns="91425" spcFirstLastPara="1" rIns="91425" wrap="square" tIns="45700">
            <a:noAutofit/>
          </a:bodyPr>
          <a:lstStyle/>
          <a:p>
            <a:pPr indent="0" lvl="0" marL="114300" rtl="0" algn="l">
              <a:lnSpc>
                <a:spcPct val="100000"/>
              </a:lnSpc>
              <a:spcBef>
                <a:spcPts val="600"/>
              </a:spcBef>
              <a:spcAft>
                <a:spcPts val="0"/>
              </a:spcAft>
              <a:buClr>
                <a:schemeClr val="dk1"/>
              </a:buClr>
              <a:buSzPts val="2800"/>
              <a:buNone/>
            </a:pPr>
            <a:r>
              <a:rPr b="1" lang="uk-UA">
                <a:solidFill>
                  <a:srgbClr val="000000"/>
                </a:solidFill>
                <a:latin typeface="Times New Roman"/>
                <a:ea typeface="Times New Roman"/>
                <a:cs typeface="Times New Roman"/>
                <a:sym typeface="Times New Roman"/>
              </a:rPr>
              <a:t>Виклики</a:t>
            </a:r>
            <a:endParaRPr>
              <a:latin typeface="Times New Roman"/>
              <a:ea typeface="Times New Roman"/>
              <a:cs typeface="Times New Roman"/>
              <a:sym typeface="Times New Roman"/>
            </a:endParaRPr>
          </a:p>
          <a:p>
            <a:pPr indent="-50800" lvl="0" marL="342900" rtl="0" algn="l">
              <a:lnSpc>
                <a:spcPct val="100000"/>
              </a:lnSpc>
              <a:spcBef>
                <a:spcPts val="1200"/>
              </a:spcBef>
              <a:spcAft>
                <a:spcPts val="0"/>
              </a:spcAft>
              <a:buClr>
                <a:schemeClr val="dk1"/>
              </a:buClr>
              <a:buSzPts val="2800"/>
              <a:buFont typeface="Noto Sans Symbols"/>
              <a:buNone/>
            </a:pPr>
            <a:r>
              <a:t/>
            </a:r>
            <a:endParaRPr sz="2000">
              <a:latin typeface="Times New Roman"/>
              <a:ea typeface="Times New Roman"/>
              <a:cs typeface="Times New Roman"/>
              <a:sym typeface="Times New Roman"/>
            </a:endParaRPr>
          </a:p>
          <a:p>
            <a:pPr indent="-50800" lvl="0" marL="342900" rtl="0" algn="l">
              <a:lnSpc>
                <a:spcPct val="100000"/>
              </a:lnSpc>
              <a:spcBef>
                <a:spcPts val="1200"/>
              </a:spcBef>
              <a:spcAft>
                <a:spcPts val="600"/>
              </a:spcAft>
              <a:buClr>
                <a:schemeClr val="dk1"/>
              </a:buClr>
              <a:buSzPts val="2800"/>
              <a:buFont typeface="Noto Sans Symbols"/>
              <a:buNone/>
            </a:pPr>
            <a:r>
              <a:t/>
            </a:r>
            <a:endParaRPr sz="2000">
              <a:latin typeface="Times New Roman"/>
              <a:ea typeface="Times New Roman"/>
              <a:cs typeface="Times New Roman"/>
              <a:sym typeface="Times New Roman"/>
            </a:endParaRPr>
          </a:p>
        </p:txBody>
      </p:sp>
      <p:sp>
        <p:nvSpPr>
          <p:cNvPr id="952" name="Google Shape;952;p128"/>
          <p:cNvSpPr txBox="1"/>
          <p:nvPr>
            <p:ph idx="2" type="body"/>
          </p:nvPr>
        </p:nvSpPr>
        <p:spPr>
          <a:xfrm>
            <a:off x="0" y="1314947"/>
            <a:ext cx="5157787" cy="3684588"/>
          </a:xfrm>
          <a:prstGeom prst="rect">
            <a:avLst/>
          </a:prstGeom>
          <a:noFill/>
          <a:ln>
            <a:noFill/>
          </a:ln>
        </p:spPr>
        <p:txBody>
          <a:bodyPr anchorCtr="0" anchor="t" bIns="45700" lIns="91425" spcFirstLastPara="1" rIns="91425" wrap="square" tIns="45700">
            <a:normAutofit fontScale="92500" lnSpcReduction="10000"/>
          </a:bodyPr>
          <a:lstStyle/>
          <a:p>
            <a:pPr indent="-457200" lvl="0" marL="914400" rtl="0" algn="just">
              <a:lnSpc>
                <a:spcPct val="110000"/>
              </a:lnSpc>
              <a:spcBef>
                <a:spcPts val="0"/>
              </a:spcBef>
              <a:spcAft>
                <a:spcPts val="0"/>
              </a:spcAft>
              <a:buClr>
                <a:srgbClr val="000000"/>
              </a:buClr>
              <a:buSzPct val="100000"/>
              <a:buFont typeface="Arial"/>
              <a:buChar char="•"/>
            </a:pPr>
            <a:r>
              <a:rPr lang="uk-UA" sz="2200">
                <a:solidFill>
                  <a:srgbClr val="000000"/>
                </a:solidFill>
                <a:latin typeface="Times New Roman"/>
                <a:ea typeface="Times New Roman"/>
                <a:cs typeface="Times New Roman"/>
                <a:sym typeface="Times New Roman"/>
              </a:rPr>
              <a:t>Низька інституційна спроможність радників з гендерних питань через відсутність імперативної законодавчої норми про їх призначення.</a:t>
            </a:r>
            <a:endParaRPr/>
          </a:p>
          <a:p>
            <a:pPr indent="-457200" lvl="0" marL="914400" rtl="0" algn="just">
              <a:lnSpc>
                <a:spcPct val="110000"/>
              </a:lnSpc>
              <a:spcBef>
                <a:spcPts val="0"/>
              </a:spcBef>
              <a:spcAft>
                <a:spcPts val="0"/>
              </a:spcAft>
              <a:buClr>
                <a:srgbClr val="000000"/>
              </a:buClr>
              <a:buSzPct val="100000"/>
              <a:buFont typeface="Arial"/>
              <a:buChar char="•"/>
            </a:pPr>
            <a:r>
              <a:rPr lang="uk-UA" sz="2200">
                <a:solidFill>
                  <a:srgbClr val="000000"/>
                </a:solidFill>
                <a:latin typeface="Times New Roman"/>
                <a:ea typeface="Times New Roman"/>
                <a:cs typeface="Times New Roman"/>
                <a:sym typeface="Times New Roman"/>
              </a:rPr>
              <a:t>Недостатній рівень формування гендерно чутливої культури спілкування.</a:t>
            </a:r>
            <a:endParaRPr/>
          </a:p>
          <a:p>
            <a:pPr indent="-457200" lvl="0" marL="914400" rtl="0" algn="just">
              <a:lnSpc>
                <a:spcPct val="110000"/>
              </a:lnSpc>
              <a:spcBef>
                <a:spcPts val="0"/>
              </a:spcBef>
              <a:spcAft>
                <a:spcPts val="0"/>
              </a:spcAft>
              <a:buClr>
                <a:srgbClr val="000000"/>
              </a:buClr>
              <a:buSzPct val="100000"/>
              <a:buFont typeface="Arial"/>
              <a:buChar char="•"/>
            </a:pPr>
            <a:r>
              <a:rPr lang="uk-UA" sz="2200">
                <a:solidFill>
                  <a:srgbClr val="000000"/>
                </a:solidFill>
                <a:latin typeface="Times New Roman"/>
                <a:ea typeface="Times New Roman"/>
                <a:cs typeface="Times New Roman"/>
                <a:sym typeface="Times New Roman"/>
              </a:rPr>
              <a:t>Недостатній рівень фінансування заходів, спрямованих на просування гендерної рівності. </a:t>
            </a:r>
            <a:endParaRPr/>
          </a:p>
          <a:p>
            <a:pPr indent="-228600" lvl="0" marL="457200" rtl="0" algn="l">
              <a:lnSpc>
                <a:spcPct val="90000"/>
              </a:lnSpc>
              <a:spcBef>
                <a:spcPts val="1000"/>
              </a:spcBef>
              <a:spcAft>
                <a:spcPts val="0"/>
              </a:spcAft>
              <a:buClr>
                <a:schemeClr val="dk1"/>
              </a:buClr>
              <a:buSzPct val="69498"/>
              <a:buNone/>
            </a:pPr>
            <a:r>
              <a:t/>
            </a:r>
            <a:endParaRPr/>
          </a:p>
        </p:txBody>
      </p:sp>
      <p:sp>
        <p:nvSpPr>
          <p:cNvPr id="953" name="Google Shape;953;p128"/>
          <p:cNvSpPr txBox="1"/>
          <p:nvPr>
            <p:ph idx="3" type="body"/>
          </p:nvPr>
        </p:nvSpPr>
        <p:spPr>
          <a:xfrm>
            <a:off x="7306789" y="122774"/>
            <a:ext cx="5183188" cy="823912"/>
          </a:xfrm>
          <a:prstGeom prst="rect">
            <a:avLst/>
          </a:prstGeom>
          <a:noFill/>
          <a:ln>
            <a:noFill/>
          </a:ln>
        </p:spPr>
        <p:txBody>
          <a:bodyPr anchorCtr="0" anchor="b" bIns="45700" lIns="91425" spcFirstLastPara="1" rIns="91425" wrap="square" tIns="45700">
            <a:normAutofit/>
          </a:bodyPr>
          <a:lstStyle/>
          <a:p>
            <a:pPr indent="0" lvl="0" marL="114300" rtl="0" algn="l">
              <a:lnSpc>
                <a:spcPct val="100000"/>
              </a:lnSpc>
              <a:spcBef>
                <a:spcPts val="600"/>
              </a:spcBef>
              <a:spcAft>
                <a:spcPts val="600"/>
              </a:spcAft>
              <a:buSzPts val="2800"/>
              <a:buNone/>
            </a:pPr>
            <a:r>
              <a:rPr lang="uk-UA">
                <a:solidFill>
                  <a:srgbClr val="000000"/>
                </a:solidFill>
                <a:latin typeface="Times New Roman"/>
                <a:ea typeface="Times New Roman"/>
                <a:cs typeface="Times New Roman"/>
                <a:sym typeface="Times New Roman"/>
              </a:rPr>
              <a:t>Плани</a:t>
            </a:r>
            <a:endParaRPr/>
          </a:p>
        </p:txBody>
      </p:sp>
      <p:sp>
        <p:nvSpPr>
          <p:cNvPr id="954" name="Google Shape;954;p128"/>
          <p:cNvSpPr txBox="1"/>
          <p:nvPr>
            <p:ph idx="4" type="body"/>
          </p:nvPr>
        </p:nvSpPr>
        <p:spPr>
          <a:xfrm>
            <a:off x="5458120" y="1251647"/>
            <a:ext cx="6484609" cy="5668925"/>
          </a:xfrm>
          <a:prstGeom prst="rect">
            <a:avLst/>
          </a:prstGeom>
          <a:noFill/>
          <a:ln>
            <a:noFill/>
          </a:ln>
        </p:spPr>
        <p:txBody>
          <a:bodyPr anchorCtr="0" anchor="t" bIns="45700" lIns="91425" spcFirstLastPara="1" rIns="91425" wrap="square" tIns="45700">
            <a:normAutofit fontScale="47500" lnSpcReduction="20000"/>
          </a:bodyPr>
          <a:lstStyle/>
          <a:p>
            <a:pPr indent="-457200" lvl="0" marL="914400" marR="0" rtl="0" algn="just">
              <a:lnSpc>
                <a:spcPct val="120000"/>
              </a:lnSpc>
              <a:spcBef>
                <a:spcPts val="0"/>
              </a:spcBef>
              <a:spcAft>
                <a:spcPts val="0"/>
              </a:spcAft>
              <a:buClr>
                <a:srgbClr val="000000"/>
              </a:buClr>
              <a:buSzPct val="100000"/>
              <a:buFont typeface="Arial"/>
              <a:buChar char="•"/>
            </a:pPr>
            <a:r>
              <a:rPr lang="uk-UA" sz="4200">
                <a:solidFill>
                  <a:srgbClr val="000000"/>
                </a:solidFill>
                <a:latin typeface="Times New Roman"/>
                <a:ea typeface="Times New Roman"/>
                <a:cs typeface="Times New Roman"/>
                <a:sym typeface="Times New Roman"/>
              </a:rPr>
              <a:t>Приведення кримінального та кримінального процесуального законодавства України у відповідність до положень актів Європейського союзу, в частині запобігання та протидії насильства щодо жінок.</a:t>
            </a:r>
            <a:endParaRPr/>
          </a:p>
          <a:p>
            <a:pPr indent="-457200" lvl="0" marL="914400" marR="0" rtl="0" algn="just">
              <a:lnSpc>
                <a:spcPct val="120000"/>
              </a:lnSpc>
              <a:spcBef>
                <a:spcPts val="0"/>
              </a:spcBef>
              <a:spcAft>
                <a:spcPts val="0"/>
              </a:spcAft>
              <a:buClr>
                <a:srgbClr val="000000"/>
              </a:buClr>
              <a:buSzPct val="100000"/>
              <a:buFont typeface="Arial"/>
              <a:buChar char="•"/>
            </a:pPr>
            <a:r>
              <a:rPr lang="uk-UA" sz="4200">
                <a:solidFill>
                  <a:srgbClr val="000000"/>
                </a:solidFill>
                <a:latin typeface="Times New Roman"/>
                <a:ea typeface="Times New Roman"/>
                <a:cs typeface="Times New Roman"/>
                <a:sym typeface="Times New Roman"/>
              </a:rPr>
              <a:t>Проведення гендерного аудиту в Державній прикордонній службі України, Державній службі України з надзвичайних ситуацій та Національній гвардії України.</a:t>
            </a:r>
            <a:endParaRPr/>
          </a:p>
          <a:p>
            <a:pPr indent="-457200" lvl="0" marL="914400" marR="0" rtl="0" algn="just">
              <a:lnSpc>
                <a:spcPct val="120000"/>
              </a:lnSpc>
              <a:spcBef>
                <a:spcPts val="0"/>
              </a:spcBef>
              <a:spcAft>
                <a:spcPts val="0"/>
              </a:spcAft>
              <a:buClr>
                <a:srgbClr val="000000"/>
              </a:buClr>
              <a:buSzPct val="100000"/>
              <a:buFont typeface="Arial"/>
              <a:buChar char="•"/>
            </a:pPr>
            <a:r>
              <a:rPr lang="uk-UA" sz="4200">
                <a:solidFill>
                  <a:srgbClr val="000000"/>
                </a:solidFill>
                <a:latin typeface="Times New Roman"/>
                <a:ea typeface="Times New Roman"/>
                <a:cs typeface="Times New Roman"/>
                <a:sym typeface="Times New Roman"/>
              </a:rPr>
              <a:t>Проведення аналізу бюджетних програм органів системи МВС щодо застосування гендерно орієнтованого підходу в бюджетному процесі.</a:t>
            </a:r>
            <a:endParaRPr/>
          </a:p>
          <a:p>
            <a:pPr indent="-457200" lvl="0" marL="914400" marR="0" rtl="0" algn="just">
              <a:lnSpc>
                <a:spcPct val="120000"/>
              </a:lnSpc>
              <a:spcBef>
                <a:spcPts val="0"/>
              </a:spcBef>
              <a:spcAft>
                <a:spcPts val="0"/>
              </a:spcAft>
              <a:buClr>
                <a:srgbClr val="000000"/>
              </a:buClr>
              <a:buSzPct val="100000"/>
              <a:buFont typeface="Arial"/>
              <a:buChar char="•"/>
            </a:pPr>
            <a:r>
              <a:rPr lang="uk-UA" sz="4200">
                <a:solidFill>
                  <a:srgbClr val="000000"/>
                </a:solidFill>
                <a:latin typeface="Times New Roman"/>
                <a:ea typeface="Times New Roman"/>
                <a:cs typeface="Times New Roman"/>
                <a:sym typeface="Times New Roman"/>
              </a:rPr>
              <a:t>Продовження роботи щодо підвищення компетентності особового складу органів системи МВС у сфері гендерної рівності, гендерно чутливого спілкування, запобігання та протидії гендерно зумовленого насильства. </a:t>
            </a:r>
            <a:endParaRPr/>
          </a:p>
          <a:p>
            <a:pPr indent="-228600" lvl="0" marL="457200" rtl="0" algn="l">
              <a:lnSpc>
                <a:spcPct val="90000"/>
              </a:lnSpc>
              <a:spcBef>
                <a:spcPts val="1000"/>
              </a:spcBef>
              <a:spcAft>
                <a:spcPts val="0"/>
              </a:spcAft>
              <a:buClr>
                <a:schemeClr val="dk1"/>
              </a:buClr>
              <a:buSzPct val="135338"/>
              <a:buNone/>
            </a:pPr>
            <a:r>
              <a:t/>
            </a:r>
            <a:endParaRPr/>
          </a:p>
        </p:txBody>
      </p:sp>
      <p:sp>
        <p:nvSpPr>
          <p:cNvPr id="955" name="Google Shape;955;p1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uk-UA"/>
              <a:t>‹#›</a:t>
            </a:fld>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59" name="Shape 959"/>
        <p:cNvGrpSpPr/>
        <p:nvPr/>
      </p:nvGrpSpPr>
      <p:grpSpPr>
        <a:xfrm>
          <a:off x="0" y="0"/>
          <a:ext cx="0" cy="0"/>
          <a:chOff x="0" y="0"/>
          <a:chExt cx="0" cy="0"/>
        </a:xfrm>
      </p:grpSpPr>
      <p:sp>
        <p:nvSpPr>
          <p:cNvPr id="960" name="Google Shape;960;p129"/>
          <p:cNvSpPr txBox="1"/>
          <p:nvPr>
            <p:ph type="title"/>
          </p:nvPr>
        </p:nvSpPr>
        <p:spPr>
          <a:xfrm>
            <a:off x="472621" y="322644"/>
            <a:ext cx="11541619" cy="76317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Calibri"/>
              <a:buNone/>
            </a:pPr>
            <a:r>
              <a:rPr b="1" lang="uk-UA" sz="2800">
                <a:solidFill>
                  <a:srgbClr val="000000"/>
                </a:solidFill>
                <a:latin typeface="Times New Roman"/>
                <a:ea typeface="Times New Roman"/>
                <a:cs typeface="Times New Roman"/>
                <a:sym typeface="Times New Roman"/>
              </a:rPr>
              <a:t>Державна прикордонна служба України. Досягнення</a:t>
            </a:r>
            <a:br>
              <a:rPr b="0" lang="uk-UA" sz="2800" u="none" cap="none" strike="noStrike">
                <a:solidFill>
                  <a:srgbClr val="000000"/>
                </a:solidFill>
                <a:latin typeface="Times New Roman"/>
                <a:ea typeface="Times New Roman"/>
                <a:cs typeface="Times New Roman"/>
                <a:sym typeface="Times New Roman"/>
              </a:rPr>
            </a:br>
            <a:endParaRPr sz="2800">
              <a:latin typeface="Times New Roman"/>
              <a:ea typeface="Times New Roman"/>
              <a:cs typeface="Times New Roman"/>
              <a:sym typeface="Times New Roman"/>
            </a:endParaRPr>
          </a:p>
        </p:txBody>
      </p:sp>
      <p:sp>
        <p:nvSpPr>
          <p:cNvPr id="961" name="Google Shape;961;p129"/>
          <p:cNvSpPr txBox="1"/>
          <p:nvPr>
            <p:ph idx="1" type="body"/>
          </p:nvPr>
        </p:nvSpPr>
        <p:spPr>
          <a:xfrm>
            <a:off x="589280" y="1085816"/>
            <a:ext cx="10807726" cy="4359943"/>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600"/>
              </a:spcBef>
              <a:spcAft>
                <a:spcPts val="0"/>
              </a:spcAft>
              <a:buSzPts val="2800"/>
              <a:buNone/>
            </a:pPr>
            <a:r>
              <a:rPr lang="uk-UA" sz="1800">
                <a:latin typeface="Times New Roman"/>
                <a:ea typeface="Times New Roman"/>
                <a:cs typeface="Times New Roman"/>
                <a:sym typeface="Times New Roman"/>
              </a:rPr>
              <a:t>	Понад 8 тис. жінок проходять військову службу в Держприкордонслужбі (даний кількісний показник є відносно сталим та не зменшився з 2022 року, що вказує на стабільну присутність жінок на військових посадах, забезпечення їх рівних прав та можливостей у питанні проходження військової служби).</a:t>
            </a:r>
            <a:endParaRPr sz="1800">
              <a:latin typeface="Times New Roman"/>
              <a:ea typeface="Times New Roman"/>
              <a:cs typeface="Times New Roman"/>
              <a:sym typeface="Times New Roman"/>
            </a:endParaRPr>
          </a:p>
          <a:p>
            <a:pPr indent="0" lvl="0" marL="0" rtl="0" algn="just">
              <a:lnSpc>
                <a:spcPct val="100000"/>
              </a:lnSpc>
              <a:spcBef>
                <a:spcPts val="1200"/>
              </a:spcBef>
              <a:spcAft>
                <a:spcPts val="0"/>
              </a:spcAft>
              <a:buSzPts val="2800"/>
              <a:buNone/>
            </a:pPr>
            <a:r>
              <a:rPr lang="uk-UA" sz="1800">
                <a:latin typeface="Times New Roman"/>
                <a:ea typeface="Times New Roman"/>
                <a:cs typeface="Times New Roman"/>
                <a:sym typeface="Times New Roman"/>
              </a:rPr>
              <a:t>	На керівних посадах перебувають – 874 жінки.</a:t>
            </a:r>
            <a:endParaRPr/>
          </a:p>
          <a:p>
            <a:pPr indent="0" lvl="0" marL="0" rtl="0" algn="just">
              <a:lnSpc>
                <a:spcPct val="100000"/>
              </a:lnSpc>
              <a:spcBef>
                <a:spcPts val="1200"/>
              </a:spcBef>
              <a:spcAft>
                <a:spcPts val="0"/>
              </a:spcAft>
              <a:buSzPts val="2800"/>
              <a:buNone/>
            </a:pPr>
            <a:r>
              <a:rPr lang="uk-UA" sz="1800">
                <a:latin typeface="Times New Roman"/>
                <a:ea typeface="Times New Roman"/>
                <a:cs typeface="Times New Roman"/>
                <a:sym typeface="Times New Roman"/>
              </a:rPr>
              <a:t>	Статус учасника бойових дій мають – 2161 жінка.</a:t>
            </a:r>
            <a:endParaRPr/>
          </a:p>
          <a:p>
            <a:pPr indent="0" lvl="0" marL="0" rtl="0" algn="just">
              <a:lnSpc>
                <a:spcPct val="100000"/>
              </a:lnSpc>
              <a:spcBef>
                <a:spcPts val="1200"/>
              </a:spcBef>
              <a:spcAft>
                <a:spcPts val="0"/>
              </a:spcAft>
              <a:buSzPts val="2800"/>
              <a:buNone/>
            </a:pPr>
            <a:r>
              <a:rPr lang="uk-UA" sz="1800">
                <a:latin typeface="Times New Roman"/>
                <a:ea typeface="Times New Roman"/>
                <a:cs typeface="Times New Roman"/>
                <a:sym typeface="Times New Roman"/>
              </a:rPr>
              <a:t>	ГО «Смілива Україна» в рамках соціальної ініціативи </a:t>
            </a:r>
            <a:r>
              <a:rPr b="1" lang="uk-UA" sz="1800">
                <a:latin typeface="Times New Roman"/>
                <a:ea typeface="Times New Roman"/>
                <a:cs typeface="Times New Roman"/>
                <a:sym typeface="Times New Roman"/>
              </a:rPr>
              <a:t>ARM WOMAN NOW </a:t>
            </a:r>
            <a:r>
              <a:rPr lang="uk-UA" sz="1800">
                <a:latin typeface="Times New Roman"/>
                <a:ea typeface="Times New Roman"/>
                <a:cs typeface="Times New Roman"/>
                <a:sym typeface="Times New Roman"/>
              </a:rPr>
              <a:t>з метою покращення умов проходження служби забезпечила понад 100 прикордонниць жіночим камуфляжем, 60- тактичним взуттям, що розроблені за стандартами НАТО.</a:t>
            </a:r>
            <a:endParaRPr/>
          </a:p>
          <a:p>
            <a:pPr indent="0" lvl="0" marL="0" rtl="0" algn="just">
              <a:lnSpc>
                <a:spcPct val="100000"/>
              </a:lnSpc>
              <a:spcBef>
                <a:spcPts val="1200"/>
              </a:spcBef>
              <a:spcAft>
                <a:spcPts val="0"/>
              </a:spcAft>
              <a:buSzPts val="2800"/>
              <a:buNone/>
            </a:pPr>
            <a:r>
              <a:rPr lang="uk-UA" sz="1800">
                <a:latin typeface="Times New Roman"/>
                <a:ea typeface="Times New Roman"/>
                <a:cs typeface="Times New Roman"/>
                <a:sym typeface="Times New Roman"/>
              </a:rPr>
              <a:t>	У співпраці з міжнародною організацією </a:t>
            </a:r>
            <a:r>
              <a:rPr b="1" lang="uk-UA" sz="1800">
                <a:latin typeface="Times New Roman"/>
                <a:ea typeface="Times New Roman"/>
                <a:cs typeface="Times New Roman"/>
                <a:sym typeface="Times New Roman"/>
              </a:rPr>
              <a:t>Консультативна Місія Європейського Союзу в Україні </a:t>
            </a:r>
            <a:r>
              <a:rPr lang="uk-UA" sz="1800">
                <a:latin typeface="Times New Roman"/>
                <a:ea typeface="Times New Roman"/>
                <a:cs typeface="Times New Roman"/>
                <a:sym typeface="Times New Roman"/>
              </a:rPr>
              <a:t>організовано та проведено навчальний курс за методикою </a:t>
            </a:r>
            <a:r>
              <a:rPr b="1" lang="uk-UA" sz="1800">
                <a:latin typeface="Times New Roman"/>
                <a:ea typeface="Times New Roman"/>
                <a:cs typeface="Times New Roman"/>
                <a:sym typeface="Times New Roman"/>
              </a:rPr>
              <a:t>«Тренінг для тренерів» </a:t>
            </a:r>
            <a:r>
              <a:rPr lang="uk-UA" sz="1800">
                <a:latin typeface="Times New Roman"/>
                <a:ea typeface="Times New Roman"/>
                <a:cs typeface="Times New Roman"/>
                <a:sym typeface="Times New Roman"/>
              </a:rPr>
              <a:t>для 24 помічників начальників прикордонних загонів з гендерних питань.</a:t>
            </a:r>
            <a:endParaRPr/>
          </a:p>
          <a:p>
            <a:pPr indent="0" lvl="0" marL="0" rtl="0" algn="just">
              <a:lnSpc>
                <a:spcPct val="100000"/>
              </a:lnSpc>
              <a:spcBef>
                <a:spcPts val="1200"/>
              </a:spcBef>
              <a:spcAft>
                <a:spcPts val="0"/>
              </a:spcAft>
              <a:buSzPts val="2800"/>
              <a:buNone/>
            </a:pPr>
            <a:r>
              <a:t/>
            </a:r>
            <a:endParaRPr sz="1800">
              <a:latin typeface="Times New Roman"/>
              <a:ea typeface="Times New Roman"/>
              <a:cs typeface="Times New Roman"/>
              <a:sym typeface="Times New Roman"/>
            </a:endParaRPr>
          </a:p>
          <a:p>
            <a:pPr indent="0" lvl="0" marL="0" rtl="0" algn="just">
              <a:lnSpc>
                <a:spcPct val="110000"/>
              </a:lnSpc>
              <a:spcBef>
                <a:spcPts val="600"/>
              </a:spcBef>
              <a:spcAft>
                <a:spcPts val="0"/>
              </a:spcAft>
              <a:buSzPts val="2800"/>
              <a:buNone/>
            </a:pPr>
            <a:r>
              <a:t/>
            </a:r>
            <a:endParaRPr sz="1800">
              <a:latin typeface="Times New Roman"/>
              <a:ea typeface="Times New Roman"/>
              <a:cs typeface="Times New Roman"/>
              <a:sym typeface="Times New Roman"/>
            </a:endParaRPr>
          </a:p>
        </p:txBody>
      </p:sp>
      <p:sp>
        <p:nvSpPr>
          <p:cNvPr id="962" name="Google Shape;962;p1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66" name="Shape 966"/>
        <p:cNvGrpSpPr/>
        <p:nvPr/>
      </p:nvGrpSpPr>
      <p:grpSpPr>
        <a:xfrm>
          <a:off x="0" y="0"/>
          <a:ext cx="0" cy="0"/>
          <a:chOff x="0" y="0"/>
          <a:chExt cx="0" cy="0"/>
        </a:xfrm>
      </p:grpSpPr>
      <p:sp>
        <p:nvSpPr>
          <p:cNvPr id="967" name="Google Shape;967;p130"/>
          <p:cNvSpPr txBox="1"/>
          <p:nvPr>
            <p:ph type="title"/>
          </p:nvPr>
        </p:nvSpPr>
        <p:spPr>
          <a:xfrm>
            <a:off x="472621" y="322644"/>
            <a:ext cx="11541619" cy="76317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Calibri"/>
              <a:buNone/>
            </a:pPr>
            <a:r>
              <a:rPr b="1" lang="uk-UA" sz="2800">
                <a:solidFill>
                  <a:srgbClr val="000000"/>
                </a:solidFill>
                <a:latin typeface="Times New Roman"/>
                <a:ea typeface="Times New Roman"/>
                <a:cs typeface="Times New Roman"/>
                <a:sym typeface="Times New Roman"/>
              </a:rPr>
              <a:t>Держприкордонслужба. Виклики</a:t>
            </a:r>
            <a:br>
              <a:rPr b="0" lang="uk-UA" sz="2800" u="none" cap="none" strike="noStrike">
                <a:solidFill>
                  <a:srgbClr val="000000"/>
                </a:solidFill>
                <a:latin typeface="Times New Roman"/>
                <a:ea typeface="Times New Roman"/>
                <a:cs typeface="Times New Roman"/>
                <a:sym typeface="Times New Roman"/>
              </a:rPr>
            </a:br>
            <a:endParaRPr sz="2800">
              <a:latin typeface="Times New Roman"/>
              <a:ea typeface="Times New Roman"/>
              <a:cs typeface="Times New Roman"/>
              <a:sym typeface="Times New Roman"/>
            </a:endParaRPr>
          </a:p>
        </p:txBody>
      </p:sp>
      <p:sp>
        <p:nvSpPr>
          <p:cNvPr id="968" name="Google Shape;968;p130"/>
          <p:cNvSpPr txBox="1"/>
          <p:nvPr>
            <p:ph idx="1" type="body"/>
          </p:nvPr>
        </p:nvSpPr>
        <p:spPr>
          <a:xfrm>
            <a:off x="2851574" y="1459775"/>
            <a:ext cx="8545500" cy="1039800"/>
          </a:xfrm>
          <a:prstGeom prst="rect">
            <a:avLst/>
          </a:prstGeom>
          <a:noFill/>
          <a:ln>
            <a:noFill/>
          </a:ln>
        </p:spPr>
        <p:txBody>
          <a:bodyPr anchorCtr="0" anchor="t" bIns="45700" lIns="91425" spcFirstLastPara="1" rIns="91425" wrap="square" tIns="45700">
            <a:noAutofit/>
          </a:bodyPr>
          <a:lstStyle/>
          <a:p>
            <a:pPr indent="-285750" lvl="0" marL="285750" rtl="0" algn="just">
              <a:lnSpc>
                <a:spcPct val="110000"/>
              </a:lnSpc>
              <a:spcBef>
                <a:spcPts val="0"/>
              </a:spcBef>
              <a:spcAft>
                <a:spcPts val="0"/>
              </a:spcAft>
              <a:buSzPts val="2800"/>
              <a:buFont typeface="Arial"/>
              <a:buChar char="•"/>
            </a:pPr>
            <a:r>
              <a:rPr lang="uk-UA" sz="1800">
                <a:latin typeface="Times New Roman"/>
                <a:ea typeface="Times New Roman"/>
                <a:cs typeface="Times New Roman"/>
                <a:sym typeface="Times New Roman"/>
              </a:rPr>
              <a:t>Фактичні наявні спроможності недостатні для проведення систематичних навчань та тренінгів для керівників різного рівня в усіх органах Державної прикордонної служби України щодо ролі жінок та чоловіків у питаннях проходження військової служби.</a:t>
            </a:r>
            <a:endParaRPr/>
          </a:p>
          <a:p>
            <a:pPr indent="-285750" lvl="0" marL="285750" rtl="0" algn="just">
              <a:lnSpc>
                <a:spcPct val="110000"/>
              </a:lnSpc>
              <a:spcBef>
                <a:spcPts val="0"/>
              </a:spcBef>
              <a:spcAft>
                <a:spcPts val="0"/>
              </a:spcAft>
              <a:buSzPts val="2800"/>
              <a:buFont typeface="Arial"/>
              <a:buChar char="•"/>
            </a:pPr>
            <a:r>
              <a:rPr lang="uk-UA" sz="1800">
                <a:latin typeface="Times New Roman"/>
                <a:ea typeface="Times New Roman"/>
                <a:cs typeface="Times New Roman"/>
                <a:sym typeface="Times New Roman"/>
              </a:rPr>
              <a:t>Наявний сексистський контент у внутрішній та зовнішній військових колективів комунікації.</a:t>
            </a:r>
            <a:endParaRPr sz="1800">
              <a:latin typeface="Times New Roman"/>
              <a:ea typeface="Times New Roman"/>
              <a:cs typeface="Times New Roman"/>
              <a:sym typeface="Times New Roman"/>
            </a:endParaRPr>
          </a:p>
          <a:p>
            <a:pPr indent="0" lvl="0" marL="457200" rtl="0" algn="just">
              <a:lnSpc>
                <a:spcPct val="110000"/>
              </a:lnSpc>
              <a:spcBef>
                <a:spcPts val="0"/>
              </a:spcBef>
              <a:spcAft>
                <a:spcPts val="0"/>
              </a:spcAft>
              <a:buNone/>
            </a:pPr>
            <a:r>
              <a:t/>
            </a:r>
            <a:endParaRPr sz="1800">
              <a:latin typeface="Times New Roman"/>
              <a:ea typeface="Times New Roman"/>
              <a:cs typeface="Times New Roman"/>
              <a:sym typeface="Times New Roman"/>
            </a:endParaRPr>
          </a:p>
          <a:p>
            <a:pPr indent="0" lvl="0" marL="0" rtl="0" algn="just">
              <a:lnSpc>
                <a:spcPct val="110000"/>
              </a:lnSpc>
              <a:spcBef>
                <a:spcPts val="0"/>
              </a:spcBef>
              <a:spcAft>
                <a:spcPts val="0"/>
              </a:spcAft>
              <a:buSzPts val="2800"/>
              <a:buNone/>
            </a:pPr>
            <a:r>
              <a:t/>
            </a:r>
            <a:endParaRPr sz="1600">
              <a:latin typeface="Times New Roman"/>
              <a:ea typeface="Times New Roman"/>
              <a:cs typeface="Times New Roman"/>
              <a:sym typeface="Times New Roman"/>
            </a:endParaRPr>
          </a:p>
        </p:txBody>
      </p:sp>
      <p:sp>
        <p:nvSpPr>
          <p:cNvPr id="969" name="Google Shape;969;p130"/>
          <p:cNvSpPr txBox="1"/>
          <p:nvPr/>
        </p:nvSpPr>
        <p:spPr>
          <a:xfrm>
            <a:off x="2816075" y="4204525"/>
            <a:ext cx="8580900" cy="1039800"/>
          </a:xfrm>
          <a:prstGeom prst="rect">
            <a:avLst/>
          </a:prstGeom>
          <a:noFill/>
          <a:ln>
            <a:noFill/>
          </a:ln>
        </p:spPr>
        <p:txBody>
          <a:bodyPr anchorCtr="0" anchor="t" bIns="45700" lIns="91425" spcFirstLastPara="1" rIns="91425" wrap="square" tIns="45700">
            <a:noAutofit/>
          </a:bodyPr>
          <a:lstStyle/>
          <a:p>
            <a:pPr indent="-285750" lvl="0" marL="285750" marR="0" rtl="0" algn="just">
              <a:lnSpc>
                <a:spcPct val="110000"/>
              </a:lnSpc>
              <a:spcBef>
                <a:spcPts val="0"/>
              </a:spcBef>
              <a:spcAft>
                <a:spcPts val="0"/>
              </a:spcAft>
              <a:buClr>
                <a:srgbClr val="000000"/>
              </a:buClr>
              <a:buSzPts val="2800"/>
              <a:buFont typeface="Arial"/>
              <a:buChar char="•"/>
            </a:pPr>
            <a:r>
              <a:rPr b="0" i="0" lang="uk-UA" sz="1800" u="none" cap="none" strike="noStrike">
                <a:solidFill>
                  <a:srgbClr val="000000"/>
                </a:solidFill>
                <a:latin typeface="Times New Roman"/>
                <a:ea typeface="Times New Roman"/>
                <a:cs typeface="Times New Roman"/>
                <a:sym typeface="Times New Roman"/>
              </a:rPr>
              <a:t>Організація та проведення тематичних інформаційних заходів з особовим складом в умовах дії правового режиму воєнного стану (безпекова складова організації збору військовослужбовців; основні зусилля з професійної підготовки особового складу спрямовані на бойовій підготовці).</a:t>
            </a:r>
            <a:endParaRPr/>
          </a:p>
        </p:txBody>
      </p:sp>
      <p:sp>
        <p:nvSpPr>
          <p:cNvPr id="970" name="Google Shape;970;p130"/>
          <p:cNvSpPr txBox="1"/>
          <p:nvPr/>
        </p:nvSpPr>
        <p:spPr>
          <a:xfrm>
            <a:off x="0" y="811124"/>
            <a:ext cx="11397006"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uk-UA" sz="1800" u="none" cap="none" strike="noStrike">
                <a:solidFill>
                  <a:srgbClr val="000000"/>
                </a:solidFill>
                <a:latin typeface="Times New Roman"/>
                <a:ea typeface="Times New Roman"/>
                <a:cs typeface="Times New Roman"/>
                <a:sym typeface="Times New Roman"/>
              </a:rPr>
              <a:t>СТЕРЕОТИПНІСТЬ СПРИЙНЯТТЯ  РОЛІ ЖІНОК І ЧОЛОВІКІВ У ВІЙСЬКОВОМУ ФОРМУВАННІ</a:t>
            </a:r>
            <a:endParaRPr b="1" i="0" sz="1800" u="none" cap="none" strike="noStrike">
              <a:solidFill>
                <a:srgbClr val="000000"/>
              </a:solidFill>
              <a:latin typeface="Times New Roman"/>
              <a:ea typeface="Times New Roman"/>
              <a:cs typeface="Times New Roman"/>
              <a:sym typeface="Times New Roman"/>
            </a:endParaRPr>
          </a:p>
        </p:txBody>
      </p:sp>
      <p:sp>
        <p:nvSpPr>
          <p:cNvPr id="971" name="Google Shape;971;p130"/>
          <p:cNvSpPr txBox="1"/>
          <p:nvPr/>
        </p:nvSpPr>
        <p:spPr>
          <a:xfrm>
            <a:off x="295801" y="3788275"/>
            <a:ext cx="7406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uk-UA" sz="1800" u="none" cap="none" strike="noStrike">
                <a:solidFill>
                  <a:srgbClr val="000000"/>
                </a:solidFill>
                <a:latin typeface="Times New Roman"/>
                <a:ea typeface="Times New Roman"/>
                <a:cs typeface="Times New Roman"/>
                <a:sym typeface="Times New Roman"/>
              </a:rPr>
              <a:t>ІНФОРМАЦІЙНО- РОЗ’ЯСНЮВАЛЬНА РОБОТА</a:t>
            </a:r>
            <a:endParaRPr b="1" i="0" sz="1800" u="none" cap="none" strike="noStrike">
              <a:solidFill>
                <a:srgbClr val="000000"/>
              </a:solidFill>
              <a:latin typeface="Times New Roman"/>
              <a:ea typeface="Times New Roman"/>
              <a:cs typeface="Times New Roman"/>
              <a:sym typeface="Times New Roman"/>
            </a:endParaRPr>
          </a:p>
        </p:txBody>
      </p:sp>
      <p:sp>
        <p:nvSpPr>
          <p:cNvPr id="972" name="Google Shape;972;p1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76" name="Shape 976"/>
        <p:cNvGrpSpPr/>
        <p:nvPr/>
      </p:nvGrpSpPr>
      <p:grpSpPr>
        <a:xfrm>
          <a:off x="0" y="0"/>
          <a:ext cx="0" cy="0"/>
          <a:chOff x="0" y="0"/>
          <a:chExt cx="0" cy="0"/>
        </a:xfrm>
      </p:grpSpPr>
      <p:sp>
        <p:nvSpPr>
          <p:cNvPr id="977" name="Google Shape;977;p131"/>
          <p:cNvSpPr txBox="1"/>
          <p:nvPr>
            <p:ph type="title"/>
          </p:nvPr>
        </p:nvSpPr>
        <p:spPr>
          <a:xfrm>
            <a:off x="325190" y="158234"/>
            <a:ext cx="11541619" cy="76317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Calibri"/>
              <a:buNone/>
            </a:pPr>
            <a:r>
              <a:rPr b="1" lang="uk-UA" sz="2800">
                <a:solidFill>
                  <a:srgbClr val="000000"/>
                </a:solidFill>
                <a:latin typeface="Times New Roman"/>
                <a:ea typeface="Times New Roman"/>
                <a:cs typeface="Times New Roman"/>
                <a:sym typeface="Times New Roman"/>
              </a:rPr>
              <a:t>Держприкордонслужба. Плани</a:t>
            </a:r>
            <a:br>
              <a:rPr b="0" lang="uk-UA" sz="2800" u="none" cap="none" strike="noStrike">
                <a:solidFill>
                  <a:srgbClr val="000000"/>
                </a:solidFill>
                <a:latin typeface="Times New Roman"/>
                <a:ea typeface="Times New Roman"/>
                <a:cs typeface="Times New Roman"/>
                <a:sym typeface="Times New Roman"/>
              </a:rPr>
            </a:br>
            <a:endParaRPr sz="2800">
              <a:latin typeface="Times New Roman"/>
              <a:ea typeface="Times New Roman"/>
              <a:cs typeface="Times New Roman"/>
              <a:sym typeface="Times New Roman"/>
            </a:endParaRPr>
          </a:p>
        </p:txBody>
      </p:sp>
      <p:sp>
        <p:nvSpPr>
          <p:cNvPr id="978" name="Google Shape;978;p131"/>
          <p:cNvSpPr txBox="1"/>
          <p:nvPr>
            <p:ph idx="1" type="body"/>
          </p:nvPr>
        </p:nvSpPr>
        <p:spPr>
          <a:xfrm>
            <a:off x="3704630" y="922395"/>
            <a:ext cx="7560296" cy="1039729"/>
          </a:xfrm>
          <a:prstGeom prst="rect">
            <a:avLst/>
          </a:prstGeom>
          <a:noFill/>
          <a:ln>
            <a:noFill/>
          </a:ln>
        </p:spPr>
        <p:txBody>
          <a:bodyPr anchorCtr="0" anchor="t" bIns="45700" lIns="91425" spcFirstLastPara="1" rIns="91425" wrap="square" tIns="45700">
            <a:noAutofit/>
          </a:bodyPr>
          <a:lstStyle/>
          <a:p>
            <a:pPr indent="-285750" lvl="0" marL="285750" rtl="0" algn="just">
              <a:lnSpc>
                <a:spcPct val="110000"/>
              </a:lnSpc>
              <a:spcBef>
                <a:spcPts val="0"/>
              </a:spcBef>
              <a:spcAft>
                <a:spcPts val="0"/>
              </a:spcAft>
              <a:buSzPts val="2800"/>
              <a:buFont typeface="Noto Sans Symbols"/>
              <a:buChar char="⮚"/>
            </a:pPr>
            <a:r>
              <a:rPr lang="uk-UA" sz="2000">
                <a:latin typeface="Times New Roman"/>
                <a:ea typeface="Times New Roman"/>
                <a:cs typeface="Times New Roman"/>
                <a:sym typeface="Times New Roman"/>
              </a:rPr>
              <a:t>Розроблення гендерної тренінгової програми з метою забезпечення проведення системних тренінгів з керівниками;</a:t>
            </a:r>
            <a:endParaRPr/>
          </a:p>
          <a:p>
            <a:pPr indent="-285750" lvl="0" marL="285750" rtl="0" algn="just">
              <a:lnSpc>
                <a:spcPct val="110000"/>
              </a:lnSpc>
              <a:spcBef>
                <a:spcPts val="0"/>
              </a:spcBef>
              <a:spcAft>
                <a:spcPts val="0"/>
              </a:spcAft>
              <a:buSzPts val="2800"/>
              <a:buFont typeface="Noto Sans Symbols"/>
              <a:buChar char="⮚"/>
            </a:pPr>
            <a:r>
              <a:rPr lang="uk-UA" sz="2000">
                <a:latin typeface="Times New Roman"/>
                <a:ea typeface="Times New Roman"/>
                <a:cs typeface="Times New Roman"/>
                <a:sym typeface="Times New Roman"/>
              </a:rPr>
              <a:t> Організація та проведення тематичних інформаційних заходів з особовим складом, керівниками різної керівної ланки в умовах дії правового режиму воєнного стану</a:t>
            </a:r>
            <a:endParaRPr/>
          </a:p>
        </p:txBody>
      </p:sp>
      <p:sp>
        <p:nvSpPr>
          <p:cNvPr id="979" name="Google Shape;979;p131"/>
          <p:cNvSpPr txBox="1"/>
          <p:nvPr/>
        </p:nvSpPr>
        <p:spPr>
          <a:xfrm>
            <a:off x="3816390" y="3150284"/>
            <a:ext cx="7560296" cy="1039729"/>
          </a:xfrm>
          <a:prstGeom prst="rect">
            <a:avLst/>
          </a:prstGeom>
          <a:noFill/>
          <a:ln>
            <a:noFill/>
          </a:ln>
        </p:spPr>
        <p:txBody>
          <a:bodyPr anchorCtr="0" anchor="t" bIns="45700" lIns="91425" spcFirstLastPara="1" rIns="91425" wrap="square" tIns="45700">
            <a:noAutofit/>
          </a:bodyPr>
          <a:lstStyle/>
          <a:p>
            <a:pPr indent="-285750" lvl="0" marL="285750" marR="0" rtl="0" algn="just">
              <a:lnSpc>
                <a:spcPct val="110000"/>
              </a:lnSpc>
              <a:spcBef>
                <a:spcPts val="0"/>
              </a:spcBef>
              <a:spcAft>
                <a:spcPts val="0"/>
              </a:spcAft>
              <a:buClr>
                <a:srgbClr val="000000"/>
              </a:buClr>
              <a:buSzPts val="2800"/>
              <a:buFont typeface="Noto Sans Symbols"/>
              <a:buChar char="⮚"/>
            </a:pPr>
            <a:r>
              <a:rPr b="0" i="0" lang="uk-UA" sz="2000" u="none" cap="none" strike="noStrike">
                <a:solidFill>
                  <a:srgbClr val="000000"/>
                </a:solidFill>
                <a:latin typeface="Times New Roman"/>
                <a:ea typeface="Times New Roman"/>
                <a:cs typeface="Times New Roman"/>
                <a:sym typeface="Times New Roman"/>
              </a:rPr>
              <a:t>Проведення гендерного аудиту спільно представниками міжнародної організації ООН Жінки; </a:t>
            </a:r>
            <a:endParaRPr/>
          </a:p>
          <a:p>
            <a:pPr indent="-285750" lvl="0" marL="285750" marR="0" rtl="0" algn="just">
              <a:lnSpc>
                <a:spcPct val="110000"/>
              </a:lnSpc>
              <a:spcBef>
                <a:spcPts val="0"/>
              </a:spcBef>
              <a:spcAft>
                <a:spcPts val="0"/>
              </a:spcAft>
              <a:buClr>
                <a:srgbClr val="000000"/>
              </a:buClr>
              <a:buSzPts val="2800"/>
              <a:buFont typeface="Noto Sans Symbols"/>
              <a:buChar char="⮚"/>
            </a:pPr>
            <a:r>
              <a:rPr b="0" i="0" lang="uk-UA" sz="2000" u="none" cap="none" strike="noStrike">
                <a:solidFill>
                  <a:srgbClr val="000000"/>
                </a:solidFill>
                <a:latin typeface="Times New Roman"/>
                <a:ea typeface="Times New Roman"/>
                <a:cs typeface="Times New Roman"/>
                <a:sym typeface="Times New Roman"/>
              </a:rPr>
              <a:t> Розвиток та масштабування гендерної менторської програми</a:t>
            </a:r>
            <a:endParaRPr/>
          </a:p>
        </p:txBody>
      </p:sp>
      <p:sp>
        <p:nvSpPr>
          <p:cNvPr id="980" name="Google Shape;980;p131"/>
          <p:cNvSpPr txBox="1"/>
          <p:nvPr/>
        </p:nvSpPr>
        <p:spPr>
          <a:xfrm>
            <a:off x="-497840" y="548857"/>
            <a:ext cx="609600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uk-UA" sz="1800" u="none" cap="none" strike="noStrike">
                <a:solidFill>
                  <a:srgbClr val="000000"/>
                </a:solidFill>
                <a:latin typeface="Times New Roman"/>
                <a:ea typeface="Times New Roman"/>
                <a:cs typeface="Times New Roman"/>
                <a:sym typeface="Times New Roman"/>
              </a:rPr>
              <a:t>ПІДВИЩЕННЯ РІВНЯ  ОБІЗНАНОСТІ</a:t>
            </a:r>
            <a:endParaRPr/>
          </a:p>
        </p:txBody>
      </p:sp>
      <p:sp>
        <p:nvSpPr>
          <p:cNvPr id="981" name="Google Shape;981;p131"/>
          <p:cNvSpPr txBox="1"/>
          <p:nvPr/>
        </p:nvSpPr>
        <p:spPr>
          <a:xfrm>
            <a:off x="0" y="2854536"/>
            <a:ext cx="63450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uk-UA" sz="1800" u="none" cap="none" strike="noStrike">
                <a:solidFill>
                  <a:srgbClr val="000000"/>
                </a:solidFill>
                <a:latin typeface="Times New Roman"/>
                <a:ea typeface="Times New Roman"/>
                <a:cs typeface="Times New Roman"/>
                <a:sym typeface="Times New Roman"/>
              </a:rPr>
              <a:t>СПІВПРАЦЯ З МІЖНАРОДНИМИ ПАРТНЕРАМИ</a:t>
            </a:r>
            <a:endParaRPr/>
          </a:p>
        </p:txBody>
      </p:sp>
      <p:sp>
        <p:nvSpPr>
          <p:cNvPr id="982" name="Google Shape;982;p131"/>
          <p:cNvSpPr txBox="1"/>
          <p:nvPr/>
        </p:nvSpPr>
        <p:spPr>
          <a:xfrm>
            <a:off x="-497840" y="4353341"/>
            <a:ext cx="582422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uk-UA" sz="1800" u="none" cap="none" strike="noStrike">
                <a:solidFill>
                  <a:srgbClr val="000000"/>
                </a:solidFill>
                <a:latin typeface="Times New Roman"/>
                <a:ea typeface="Times New Roman"/>
                <a:cs typeface="Times New Roman"/>
                <a:sym typeface="Times New Roman"/>
              </a:rPr>
              <a:t>РОЗВИТОК ЖІНОЧОГО ЛІДЕРСТВА</a:t>
            </a:r>
            <a:endParaRPr/>
          </a:p>
        </p:txBody>
      </p:sp>
      <p:sp>
        <p:nvSpPr>
          <p:cNvPr id="983" name="Google Shape;983;p131"/>
          <p:cNvSpPr txBox="1"/>
          <p:nvPr/>
        </p:nvSpPr>
        <p:spPr>
          <a:xfrm>
            <a:off x="4053189" y="4716848"/>
            <a:ext cx="7560296" cy="1039729"/>
          </a:xfrm>
          <a:prstGeom prst="rect">
            <a:avLst/>
          </a:prstGeom>
          <a:noFill/>
          <a:ln>
            <a:noFill/>
          </a:ln>
        </p:spPr>
        <p:txBody>
          <a:bodyPr anchorCtr="0" anchor="t" bIns="45700" lIns="91425" spcFirstLastPara="1" rIns="91425" wrap="square" tIns="45700">
            <a:noAutofit/>
          </a:bodyPr>
          <a:lstStyle/>
          <a:p>
            <a:pPr indent="-285750" lvl="0" marL="285750" marR="0" rtl="0" algn="just">
              <a:lnSpc>
                <a:spcPct val="100000"/>
              </a:lnSpc>
              <a:spcBef>
                <a:spcPts val="0"/>
              </a:spcBef>
              <a:spcAft>
                <a:spcPts val="0"/>
              </a:spcAft>
              <a:buClr>
                <a:srgbClr val="000000"/>
              </a:buClr>
              <a:buSzPts val="2800"/>
              <a:buFont typeface="Noto Sans Symbols"/>
              <a:buChar char="⮚"/>
            </a:pPr>
            <a:r>
              <a:rPr b="0" i="0" lang="uk-UA" sz="2200" u="none" cap="none" strike="noStrike">
                <a:solidFill>
                  <a:srgbClr val="000000"/>
                </a:solidFill>
                <a:latin typeface="Times New Roman"/>
                <a:ea typeface="Times New Roman"/>
                <a:cs typeface="Times New Roman"/>
                <a:sym typeface="Times New Roman"/>
              </a:rPr>
              <a:t> </a:t>
            </a:r>
            <a:r>
              <a:rPr b="0" i="0" lang="uk-UA" sz="2000" u="none" cap="none" strike="noStrike">
                <a:solidFill>
                  <a:srgbClr val="000000"/>
                </a:solidFill>
                <a:latin typeface="Times New Roman"/>
                <a:ea typeface="Times New Roman"/>
                <a:cs typeface="Times New Roman"/>
                <a:sym typeface="Times New Roman"/>
              </a:rPr>
              <a:t>Проведення тренінгових заходів з тематики жіночого лідерства для прикордонниць в органах та підрозділах охорони державного кордону;</a:t>
            </a:r>
            <a:endParaRPr b="0" i="0" sz="2000" u="none" cap="none" strike="noStrike">
              <a:solidFill>
                <a:srgbClr val="000000"/>
              </a:solidFill>
              <a:latin typeface="Times New Roman"/>
              <a:ea typeface="Times New Roman"/>
              <a:cs typeface="Times New Roman"/>
              <a:sym typeface="Times New Roman"/>
            </a:endParaRPr>
          </a:p>
          <a:p>
            <a:pPr indent="-285750" lvl="0" marL="285750" marR="0" rtl="0" algn="just">
              <a:lnSpc>
                <a:spcPct val="100000"/>
              </a:lnSpc>
              <a:spcBef>
                <a:spcPts val="0"/>
              </a:spcBef>
              <a:spcAft>
                <a:spcPts val="0"/>
              </a:spcAft>
              <a:buClr>
                <a:srgbClr val="000000"/>
              </a:buClr>
              <a:buSzPts val="2800"/>
              <a:buFont typeface="Noto Sans Symbols"/>
              <a:buChar char="⮚"/>
            </a:pPr>
            <a:r>
              <a:rPr b="0" i="0" lang="uk-UA" sz="2000" u="none" cap="none" strike="noStrike">
                <a:solidFill>
                  <a:srgbClr val="000000"/>
                </a:solidFill>
                <a:latin typeface="Times New Roman"/>
                <a:ea typeface="Times New Roman"/>
                <a:cs typeface="Times New Roman"/>
                <a:sym typeface="Times New Roman"/>
              </a:rPr>
              <a:t> Створення тематичних фото-, відео матеріалів про прикордонниць, які є лідерками у своїх колективах</a:t>
            </a:r>
            <a:endParaRPr/>
          </a:p>
          <a:p>
            <a:pPr indent="-107950" lvl="0" marL="285750" marR="0" rtl="0" algn="just">
              <a:lnSpc>
                <a:spcPct val="110000"/>
              </a:lnSpc>
              <a:spcBef>
                <a:spcPts val="0"/>
              </a:spcBef>
              <a:spcAft>
                <a:spcPts val="0"/>
              </a:spcAft>
              <a:buClr>
                <a:srgbClr val="000000"/>
              </a:buClr>
              <a:buSzPts val="2800"/>
              <a:buFont typeface="Noto Sans Symbols"/>
              <a:buNone/>
            </a:pPr>
            <a:r>
              <a:t/>
            </a:r>
            <a:endParaRPr b="0" i="0" sz="2200" u="none" cap="none" strike="noStrike">
              <a:solidFill>
                <a:srgbClr val="000000"/>
              </a:solidFill>
              <a:latin typeface="Times New Roman"/>
              <a:ea typeface="Times New Roman"/>
              <a:cs typeface="Times New Roman"/>
              <a:sym typeface="Times New Roman"/>
            </a:endParaRPr>
          </a:p>
        </p:txBody>
      </p:sp>
      <p:sp>
        <p:nvSpPr>
          <p:cNvPr id="984" name="Google Shape;984;p1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88" name="Shape 988"/>
        <p:cNvGrpSpPr/>
        <p:nvPr/>
      </p:nvGrpSpPr>
      <p:grpSpPr>
        <a:xfrm>
          <a:off x="0" y="0"/>
          <a:ext cx="0" cy="0"/>
          <a:chOff x="0" y="0"/>
          <a:chExt cx="0" cy="0"/>
        </a:xfrm>
      </p:grpSpPr>
      <p:sp>
        <p:nvSpPr>
          <p:cNvPr id="989" name="Google Shape;989;p132"/>
          <p:cNvSpPr txBox="1"/>
          <p:nvPr>
            <p:ph type="title"/>
          </p:nvPr>
        </p:nvSpPr>
        <p:spPr>
          <a:xfrm>
            <a:off x="660537" y="0"/>
            <a:ext cx="11635409" cy="88458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Державна міграційна служба України. Досягнення</a:t>
            </a:r>
            <a:endParaRPr b="1" sz="2400"/>
          </a:p>
        </p:txBody>
      </p:sp>
      <p:sp>
        <p:nvSpPr>
          <p:cNvPr id="990" name="Google Shape;990;p132"/>
          <p:cNvSpPr txBox="1"/>
          <p:nvPr>
            <p:ph idx="1" type="body"/>
          </p:nvPr>
        </p:nvSpPr>
        <p:spPr>
          <a:xfrm>
            <a:off x="567847" y="1012371"/>
            <a:ext cx="11056306" cy="378444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600"/>
              </a:spcBef>
              <a:spcAft>
                <a:spcPts val="0"/>
              </a:spcAft>
              <a:buSzPts val="1800"/>
              <a:buNone/>
            </a:pPr>
            <a:r>
              <a:rPr b="1" lang="uk-UA" sz="2000">
                <a:solidFill>
                  <a:srgbClr val="000000"/>
                </a:solidFill>
                <a:latin typeface="Times New Roman"/>
                <a:ea typeface="Times New Roman"/>
                <a:cs typeface="Times New Roman"/>
                <a:sym typeface="Times New Roman"/>
              </a:rPr>
              <a:t>Інституційні та організаційні здобутки :</a:t>
            </a:r>
            <a:endParaRPr/>
          </a:p>
          <a:p>
            <a:pPr indent="-285750" lvl="0" marL="285750" rtl="0" algn="l">
              <a:lnSpc>
                <a:spcPct val="100000"/>
              </a:lnSpc>
              <a:spcBef>
                <a:spcPts val="1200"/>
              </a:spcBef>
              <a:spcAft>
                <a:spcPts val="0"/>
              </a:spcAft>
              <a:buSzPts val="1800"/>
              <a:buFont typeface="Arial"/>
              <a:buChar char="•"/>
            </a:pPr>
            <a:r>
              <a:rPr lang="uk-UA" sz="1800">
                <a:latin typeface="Times New Roman"/>
                <a:ea typeface="Times New Roman"/>
                <a:cs typeface="Times New Roman"/>
                <a:sym typeface="Times New Roman"/>
              </a:rPr>
              <a:t>Реалізація державної політики з питань гендерної рівності в діяльності ДМС України</a:t>
            </a:r>
            <a:endParaRPr/>
          </a:p>
          <a:p>
            <a:pPr indent="-285750" lvl="0" marL="285750" rtl="0" algn="l">
              <a:lnSpc>
                <a:spcPct val="100000"/>
              </a:lnSpc>
              <a:spcBef>
                <a:spcPts val="1200"/>
              </a:spcBef>
              <a:spcAft>
                <a:spcPts val="0"/>
              </a:spcAft>
              <a:buSzPts val="1800"/>
              <a:buFont typeface="Arial"/>
              <a:buChar char="•"/>
            </a:pPr>
            <a:r>
              <a:rPr lang="uk-UA" sz="1800">
                <a:latin typeface="Times New Roman"/>
                <a:ea typeface="Times New Roman"/>
                <a:cs typeface="Times New Roman"/>
                <a:sym typeface="Times New Roman"/>
              </a:rPr>
              <a:t>Впровадження гендерно чутливого підходу в управлінські та кадрові процеси</a:t>
            </a:r>
            <a:endParaRPr/>
          </a:p>
          <a:p>
            <a:pPr indent="-285750" lvl="0" marL="285750" rtl="0" algn="l">
              <a:lnSpc>
                <a:spcPct val="100000"/>
              </a:lnSpc>
              <a:spcBef>
                <a:spcPts val="1200"/>
              </a:spcBef>
              <a:spcAft>
                <a:spcPts val="0"/>
              </a:spcAft>
              <a:buSzPts val="1800"/>
              <a:buFont typeface="Arial"/>
              <a:buChar char="•"/>
            </a:pPr>
            <a:r>
              <a:rPr lang="uk-UA" sz="1800">
                <a:latin typeface="Times New Roman"/>
                <a:ea typeface="Times New Roman"/>
                <a:cs typeface="Times New Roman"/>
                <a:sym typeface="Times New Roman"/>
              </a:rPr>
              <a:t>Забезпечення рівного доступу жінок і чоловіків до державної служби</a:t>
            </a:r>
            <a:endParaRPr/>
          </a:p>
          <a:p>
            <a:pPr indent="-285750" lvl="0" marL="285750" rtl="0" algn="l">
              <a:lnSpc>
                <a:spcPct val="100000"/>
              </a:lnSpc>
              <a:spcBef>
                <a:spcPts val="1200"/>
              </a:spcBef>
              <a:spcAft>
                <a:spcPts val="0"/>
              </a:spcAft>
              <a:buSzPts val="1800"/>
              <a:buFont typeface="Arial"/>
              <a:buChar char="•"/>
            </a:pPr>
            <a:r>
              <a:rPr lang="uk-UA" sz="1800">
                <a:latin typeface="Times New Roman"/>
                <a:ea typeface="Times New Roman"/>
                <a:cs typeface="Times New Roman"/>
                <a:sym typeface="Times New Roman"/>
              </a:rPr>
              <a:t>Функціонування відповідальних осіб з питань забезпечення рівних прав і можливостей</a:t>
            </a:r>
            <a:endParaRPr/>
          </a:p>
          <a:p>
            <a:pPr indent="0" lvl="0" marL="0" marR="0" rtl="0" algn="l">
              <a:lnSpc>
                <a:spcPct val="100000"/>
              </a:lnSpc>
              <a:spcBef>
                <a:spcPts val="1200"/>
              </a:spcBef>
              <a:spcAft>
                <a:spcPts val="0"/>
              </a:spcAft>
              <a:buClr>
                <a:srgbClr val="000000"/>
              </a:buClr>
              <a:buSzPts val="1800"/>
              <a:buFont typeface="Arial"/>
              <a:buNone/>
            </a:pPr>
            <a:r>
              <a:rPr b="1" lang="uk-UA" sz="2000">
                <a:solidFill>
                  <a:srgbClr val="000000"/>
                </a:solidFill>
                <a:latin typeface="Times New Roman"/>
                <a:ea typeface="Times New Roman"/>
                <a:cs typeface="Times New Roman"/>
                <a:sym typeface="Times New Roman"/>
              </a:rPr>
              <a:t>Практичні результати:</a:t>
            </a:r>
            <a:endParaRPr b="1" i="0" sz="2000" u="none" cap="none" strike="noStrike">
              <a:solidFill>
                <a:srgbClr val="000000"/>
              </a:solidFill>
              <a:latin typeface="Times New Roman"/>
              <a:ea typeface="Times New Roman"/>
              <a:cs typeface="Times New Roman"/>
              <a:sym typeface="Times New Roman"/>
            </a:endParaRPr>
          </a:p>
          <a:p>
            <a:pPr indent="-285750" lvl="0" marL="285750" rtl="0" algn="l">
              <a:lnSpc>
                <a:spcPct val="100000"/>
              </a:lnSpc>
              <a:spcBef>
                <a:spcPts val="1200"/>
              </a:spcBef>
              <a:spcAft>
                <a:spcPts val="0"/>
              </a:spcAft>
              <a:buClr>
                <a:srgbClr val="000000"/>
              </a:buClr>
              <a:buSzPts val="1800"/>
              <a:buFont typeface="Arial"/>
              <a:buChar char="•"/>
            </a:pPr>
            <a:r>
              <a:rPr lang="uk-UA" sz="1800">
                <a:solidFill>
                  <a:srgbClr val="000000"/>
                </a:solidFill>
                <a:latin typeface="Times New Roman"/>
                <a:ea typeface="Times New Roman"/>
                <a:cs typeface="Times New Roman"/>
                <a:sym typeface="Times New Roman"/>
              </a:rPr>
              <a:t>Проведення навчань та інформаційних заходів для працівників ДМС</a:t>
            </a:r>
            <a:endParaRPr/>
          </a:p>
          <a:p>
            <a:pPr indent="-285750" lvl="0" marL="285750" marR="0" rtl="0" algn="l">
              <a:lnSpc>
                <a:spcPct val="100000"/>
              </a:lnSpc>
              <a:spcBef>
                <a:spcPts val="1200"/>
              </a:spcBef>
              <a:spcAft>
                <a:spcPts val="0"/>
              </a:spcAft>
              <a:buClr>
                <a:srgbClr val="000000"/>
              </a:buClr>
              <a:buSzPts val="1800"/>
              <a:buFont typeface="Arial"/>
              <a:buChar char="•"/>
            </a:pPr>
            <a:r>
              <a:rPr b="0" i="0" lang="uk-UA" sz="1800" u="none" cap="none" strike="noStrike">
                <a:solidFill>
                  <a:srgbClr val="000000"/>
                </a:solidFill>
                <a:latin typeface="Times New Roman"/>
                <a:ea typeface="Times New Roman"/>
                <a:cs typeface="Times New Roman"/>
                <a:sym typeface="Times New Roman"/>
              </a:rPr>
              <a:t>Недискримінаційний підхід при наданні адміністративних послуг</a:t>
            </a:r>
            <a:endParaRPr/>
          </a:p>
          <a:p>
            <a:pPr indent="-285750" lvl="0" marL="285750" marR="0" rtl="0" algn="l">
              <a:lnSpc>
                <a:spcPct val="100000"/>
              </a:lnSpc>
              <a:spcBef>
                <a:spcPts val="1200"/>
              </a:spcBef>
              <a:spcAft>
                <a:spcPts val="0"/>
              </a:spcAft>
              <a:buClr>
                <a:srgbClr val="000000"/>
              </a:buClr>
              <a:buSzPts val="1800"/>
              <a:buFont typeface="Arial"/>
              <a:buChar char="•"/>
            </a:pPr>
            <a:r>
              <a:rPr b="0" i="0" lang="uk-UA" sz="1800" u="none" cap="none" strike="noStrike">
                <a:solidFill>
                  <a:srgbClr val="000000"/>
                </a:solidFill>
                <a:latin typeface="Times New Roman"/>
                <a:ea typeface="Times New Roman"/>
                <a:cs typeface="Times New Roman"/>
                <a:sym typeface="Times New Roman"/>
              </a:rPr>
              <a:t>Врахування потреб жінок і чоловіків, зокрема вразливих груп</a:t>
            </a:r>
            <a:endParaRPr/>
          </a:p>
          <a:p>
            <a:pPr indent="-285750" lvl="0" marL="285750" marR="0" rtl="0" algn="l">
              <a:lnSpc>
                <a:spcPct val="100000"/>
              </a:lnSpc>
              <a:spcBef>
                <a:spcPts val="1200"/>
              </a:spcBef>
              <a:spcAft>
                <a:spcPts val="0"/>
              </a:spcAft>
              <a:buClr>
                <a:srgbClr val="000000"/>
              </a:buClr>
              <a:buSzPts val="1800"/>
              <a:buFont typeface="Arial"/>
              <a:buChar char="•"/>
            </a:pPr>
            <a:r>
              <a:rPr b="0" i="0" lang="uk-UA" sz="1800" u="none" cap="none" strike="noStrike">
                <a:solidFill>
                  <a:srgbClr val="000000"/>
                </a:solidFill>
                <a:latin typeface="Times New Roman"/>
                <a:ea typeface="Times New Roman"/>
                <a:cs typeface="Times New Roman"/>
                <a:sym typeface="Times New Roman"/>
              </a:rPr>
              <a:t>Взаємодія з органами влади та міжнародними партнерами</a:t>
            </a:r>
            <a:endParaRPr/>
          </a:p>
          <a:p>
            <a:pPr indent="447675" lvl="0" marL="357188" rtl="0" algn="l">
              <a:lnSpc>
                <a:spcPct val="100000"/>
              </a:lnSpc>
              <a:spcBef>
                <a:spcPts val="1200"/>
              </a:spcBef>
              <a:spcAft>
                <a:spcPts val="600"/>
              </a:spcAft>
              <a:buClr>
                <a:srgbClr val="000000"/>
              </a:buClr>
              <a:buSzPts val="2800"/>
              <a:buNone/>
            </a:pPr>
            <a:r>
              <a:t/>
            </a:r>
            <a:endParaRPr sz="1800">
              <a:solidFill>
                <a:srgbClr val="000000"/>
              </a:solidFill>
              <a:latin typeface="Times New Roman"/>
              <a:ea typeface="Times New Roman"/>
              <a:cs typeface="Times New Roman"/>
              <a:sym typeface="Times New Roman"/>
            </a:endParaRPr>
          </a:p>
        </p:txBody>
      </p:sp>
      <p:sp>
        <p:nvSpPr>
          <p:cNvPr id="991" name="Google Shape;991;p1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4" name="Shape 234"/>
        <p:cNvGrpSpPr/>
        <p:nvPr/>
      </p:nvGrpSpPr>
      <p:grpSpPr>
        <a:xfrm>
          <a:off x="0" y="0"/>
          <a:ext cx="0" cy="0"/>
          <a:chOff x="0" y="0"/>
          <a:chExt cx="0" cy="0"/>
        </a:xfrm>
      </p:grpSpPr>
      <p:sp>
        <p:nvSpPr>
          <p:cNvPr id="235" name="Google Shape;235;p29"/>
          <p:cNvSpPr txBox="1"/>
          <p:nvPr>
            <p:ph type="title"/>
          </p:nvPr>
        </p:nvSpPr>
        <p:spPr>
          <a:xfrm>
            <a:off x="269300" y="136525"/>
            <a:ext cx="11471400" cy="5328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SzPct val="64285"/>
              <a:buNone/>
            </a:pPr>
            <a:r>
              <a:t/>
            </a:r>
            <a:endParaRPr b="1" sz="2800">
              <a:latin typeface="Times New Roman"/>
              <a:ea typeface="Times New Roman"/>
              <a:cs typeface="Times New Roman"/>
              <a:sym typeface="Times New Roman"/>
            </a:endParaRPr>
          </a:p>
          <a:p>
            <a:pPr indent="0" lvl="0" marL="0" rtl="0" algn="ctr">
              <a:lnSpc>
                <a:spcPct val="90000"/>
              </a:lnSpc>
              <a:spcBef>
                <a:spcPts val="0"/>
              </a:spcBef>
              <a:spcAft>
                <a:spcPts val="0"/>
              </a:spcAft>
              <a:buSzPct val="64285"/>
              <a:buNone/>
            </a:pPr>
            <a:r>
              <a:rPr b="1" lang="uk-UA" sz="2800">
                <a:latin typeface="Times New Roman"/>
                <a:ea typeface="Times New Roman"/>
                <a:cs typeface="Times New Roman"/>
                <a:sym typeface="Times New Roman"/>
              </a:rPr>
              <a:t>П</a:t>
            </a:r>
            <a:r>
              <a:rPr b="1" lang="uk-UA" sz="2244">
                <a:latin typeface="Times New Roman"/>
                <a:ea typeface="Times New Roman"/>
                <a:cs typeface="Times New Roman"/>
                <a:sym typeface="Times New Roman"/>
              </a:rPr>
              <a:t>ублікації підготовлені  Офісом Віцепрем'єр-міністра з питань європейської та євроатлантичної інтеграції  та </a:t>
            </a:r>
            <a:r>
              <a:rPr b="1" lang="uk-UA" sz="2244">
                <a:latin typeface="Times New Roman"/>
                <a:ea typeface="Times New Roman"/>
                <a:cs typeface="Times New Roman"/>
                <a:sym typeface="Times New Roman"/>
              </a:rPr>
              <a:t>Апаратом Урядової уповноваженої з питань гендерної політики </a:t>
            </a:r>
            <a:endParaRPr sz="3844"/>
          </a:p>
        </p:txBody>
      </p:sp>
      <p:sp>
        <p:nvSpPr>
          <p:cNvPr id="236" name="Google Shape;236;p29"/>
          <p:cNvSpPr txBox="1"/>
          <p:nvPr>
            <p:ph idx="1" type="body"/>
          </p:nvPr>
        </p:nvSpPr>
        <p:spPr>
          <a:xfrm>
            <a:off x="7842900" y="1363800"/>
            <a:ext cx="4083300" cy="4130400"/>
          </a:xfrm>
          <a:prstGeom prst="rect">
            <a:avLst/>
          </a:prstGeom>
          <a:noFill/>
          <a:ln>
            <a:noFill/>
          </a:ln>
        </p:spPr>
        <p:txBody>
          <a:bodyPr anchorCtr="0" anchor="t" bIns="45700" lIns="91425" spcFirstLastPara="1" rIns="91425" wrap="square" tIns="45700">
            <a:noAutofit/>
          </a:bodyPr>
          <a:lstStyle/>
          <a:p>
            <a:pPr indent="-323850" lvl="0" marL="457200" rtl="0" algn="l">
              <a:lnSpc>
                <a:spcPct val="80000"/>
              </a:lnSpc>
              <a:spcBef>
                <a:spcPts val="0"/>
              </a:spcBef>
              <a:spcAft>
                <a:spcPts val="0"/>
              </a:spcAft>
              <a:buClr>
                <a:schemeClr val="hlink"/>
              </a:buClr>
              <a:buSzPts val="1500"/>
              <a:buFont typeface="Times New Roman"/>
              <a:buChar char="•"/>
            </a:pPr>
            <a:r>
              <a:rPr b="0" lang="uk-UA" sz="1500" u="sng">
                <a:solidFill>
                  <a:schemeClr val="hlink"/>
                </a:solidFill>
                <a:latin typeface="Times New Roman"/>
                <a:ea typeface="Times New Roman"/>
                <a:cs typeface="Times New Roman"/>
                <a:sym typeface="Times New Roman"/>
                <a:hlinkClick r:id="rId4"/>
              </a:rPr>
              <a:t>Gender Equality Index in Ukraine</a:t>
            </a:r>
            <a:endParaRPr b="0" sz="1500" u="sng">
              <a:solidFill>
                <a:schemeClr val="hlink"/>
              </a:solidFill>
              <a:latin typeface="Times New Roman"/>
              <a:ea typeface="Times New Roman"/>
              <a:cs typeface="Times New Roman"/>
              <a:sym typeface="Times New Roman"/>
            </a:endParaRPr>
          </a:p>
          <a:p>
            <a:pPr indent="-323850" lvl="0" marL="457200" rtl="0" algn="l">
              <a:lnSpc>
                <a:spcPct val="80000"/>
              </a:lnSpc>
              <a:spcBef>
                <a:spcPts val="800"/>
              </a:spcBef>
              <a:spcAft>
                <a:spcPts val="0"/>
              </a:spcAft>
              <a:buClr>
                <a:schemeClr val="hlink"/>
              </a:buClr>
              <a:buSzPts val="1500"/>
              <a:buFont typeface="Times New Roman"/>
              <a:buChar char="•"/>
            </a:pPr>
            <a:r>
              <a:rPr b="0" lang="uk-UA" sz="1500" u="sng">
                <a:solidFill>
                  <a:schemeClr val="hlink"/>
                </a:solidFill>
                <a:latin typeface="Times New Roman"/>
                <a:ea typeface="Times New Roman"/>
                <a:cs typeface="Times New Roman"/>
                <a:sym typeface="Times New Roman"/>
                <a:hlinkClick r:id="rId5"/>
              </a:rPr>
              <a:t>Analytical Brief “Women’s Participation in the Process of Achieving a Sustainable and Just Peace: Challenges and Recommendations”</a:t>
            </a:r>
            <a:endParaRPr/>
          </a:p>
          <a:p>
            <a:pPr indent="-323850" lvl="0" marL="457200" rtl="0" algn="l">
              <a:lnSpc>
                <a:spcPct val="80000"/>
              </a:lnSpc>
              <a:spcBef>
                <a:spcPts val="800"/>
              </a:spcBef>
              <a:spcAft>
                <a:spcPts val="0"/>
              </a:spcAft>
              <a:buClr>
                <a:schemeClr val="hlink"/>
              </a:buClr>
              <a:buSzPts val="1500"/>
              <a:buFont typeface="Times New Roman"/>
              <a:buChar char="•"/>
            </a:pPr>
            <a:r>
              <a:rPr b="0" lang="uk-UA" sz="1500" u="sng">
                <a:solidFill>
                  <a:schemeClr val="hlink"/>
                </a:solidFill>
                <a:latin typeface="Times New Roman"/>
                <a:ea typeface="Times New Roman"/>
                <a:cs typeface="Times New Roman"/>
                <a:sym typeface="Times New Roman"/>
                <a:hlinkClick r:id="rId6"/>
              </a:rPr>
              <a:t>Practical guide to safety audits for territories, shelters, transport and response to safety challenges in accordance with the needs claimed by various groups of women and men</a:t>
            </a:r>
            <a:endParaRPr b="0" sz="1500" u="sng">
              <a:solidFill>
                <a:schemeClr val="hlink"/>
              </a:solidFill>
              <a:latin typeface="Times New Roman"/>
              <a:ea typeface="Times New Roman"/>
              <a:cs typeface="Times New Roman"/>
              <a:sym typeface="Times New Roman"/>
            </a:endParaRPr>
          </a:p>
          <a:p>
            <a:pPr indent="-355600" lvl="0" marL="457200" rtl="0" algn="l">
              <a:lnSpc>
                <a:spcPct val="80000"/>
              </a:lnSpc>
              <a:spcBef>
                <a:spcPts val="800"/>
              </a:spcBef>
              <a:spcAft>
                <a:spcPts val="0"/>
              </a:spcAft>
              <a:buClr>
                <a:schemeClr val="hlink"/>
              </a:buClr>
              <a:buSzPts val="2000"/>
              <a:buFont typeface="Times New Roman"/>
              <a:buChar char="•"/>
            </a:pPr>
            <a:r>
              <a:rPr b="0" lang="uk-UA" sz="1500" u="sng">
                <a:solidFill>
                  <a:schemeClr val="hlink"/>
                </a:solidFill>
                <a:latin typeface="Times New Roman"/>
                <a:ea typeface="Times New Roman"/>
                <a:cs typeface="Times New Roman"/>
                <a:sym typeface="Times New Roman"/>
                <a:hlinkClick r:id="rId7"/>
              </a:rPr>
              <a:t>Analytical report trafficking in persons for the purpose of sexual exploitation in Ukraine</a:t>
            </a:r>
            <a:endParaRPr b="0" sz="1800" u="sng">
              <a:solidFill>
                <a:schemeClr val="hlink"/>
              </a:solidFill>
              <a:latin typeface="Times New Roman"/>
              <a:ea typeface="Times New Roman"/>
              <a:cs typeface="Times New Roman"/>
              <a:sym typeface="Times New Roman"/>
            </a:endParaRPr>
          </a:p>
          <a:p>
            <a:pPr indent="-336550" lvl="0" marL="457200" marR="0" rtl="0" algn="l">
              <a:lnSpc>
                <a:spcPct val="80000"/>
              </a:lnSpc>
              <a:spcBef>
                <a:spcPts val="800"/>
              </a:spcBef>
              <a:spcAft>
                <a:spcPts val="0"/>
              </a:spcAft>
              <a:buClr>
                <a:schemeClr val="hlink"/>
              </a:buClr>
              <a:buSzPts val="1700"/>
              <a:buFont typeface="Times New Roman"/>
              <a:buChar char="•"/>
            </a:pPr>
            <a:r>
              <a:rPr b="0" lang="uk-UA" sz="1500" u="sng">
                <a:solidFill>
                  <a:schemeClr val="hlink"/>
                </a:solidFill>
                <a:latin typeface="Times New Roman"/>
                <a:ea typeface="Times New Roman"/>
                <a:cs typeface="Times New Roman"/>
                <a:sym typeface="Times New Roman"/>
              </a:rPr>
              <a:t>Survivor-Centred Approach. Best practices from Members of the International Alliance on Preventing Sexual Violence in Conflict.</a:t>
            </a:r>
            <a:endParaRPr b="0" sz="1500" u="sng">
              <a:solidFill>
                <a:schemeClr val="hlink"/>
              </a:solidFill>
              <a:latin typeface="Times New Roman"/>
              <a:ea typeface="Times New Roman"/>
              <a:cs typeface="Times New Roman"/>
              <a:sym typeface="Times New Roman"/>
            </a:endParaRPr>
          </a:p>
          <a:p>
            <a:pPr indent="0" lvl="0" marL="0" marR="0" rtl="0" algn="l">
              <a:lnSpc>
                <a:spcPct val="90000"/>
              </a:lnSpc>
              <a:spcBef>
                <a:spcPts val="1000"/>
              </a:spcBef>
              <a:spcAft>
                <a:spcPts val="0"/>
              </a:spcAft>
              <a:buNone/>
            </a:pPr>
            <a:r>
              <a:t/>
            </a:r>
            <a:endParaRPr b="0" sz="1500" u="sng">
              <a:solidFill>
                <a:schemeClr val="hlink"/>
              </a:solidFill>
              <a:latin typeface="Times New Roman"/>
              <a:ea typeface="Times New Roman"/>
              <a:cs typeface="Times New Roman"/>
              <a:sym typeface="Times New Roman"/>
            </a:endParaRPr>
          </a:p>
          <a:p>
            <a:pPr indent="0" lvl="0" marL="457200" marR="0" rtl="0" algn="l">
              <a:lnSpc>
                <a:spcPct val="90000"/>
              </a:lnSpc>
              <a:spcBef>
                <a:spcPts val="1000"/>
              </a:spcBef>
              <a:spcAft>
                <a:spcPts val="0"/>
              </a:spcAft>
              <a:buNone/>
            </a:pPr>
            <a:r>
              <a:t/>
            </a:r>
            <a:endParaRPr b="0" sz="1500" u="sng">
              <a:solidFill>
                <a:schemeClr val="hlink"/>
              </a:solidFill>
              <a:latin typeface="Times New Roman"/>
              <a:ea typeface="Times New Roman"/>
              <a:cs typeface="Times New Roman"/>
              <a:sym typeface="Times New Roman"/>
            </a:endParaRPr>
          </a:p>
        </p:txBody>
      </p:sp>
      <p:sp>
        <p:nvSpPr>
          <p:cNvPr id="237" name="Google Shape;237;p29"/>
          <p:cNvSpPr txBox="1"/>
          <p:nvPr>
            <p:ph idx="2" type="body"/>
          </p:nvPr>
        </p:nvSpPr>
        <p:spPr>
          <a:xfrm>
            <a:off x="0" y="1339725"/>
            <a:ext cx="4083300" cy="4480500"/>
          </a:xfrm>
          <a:prstGeom prst="rect">
            <a:avLst/>
          </a:prstGeom>
          <a:noFill/>
          <a:ln>
            <a:noFill/>
          </a:ln>
        </p:spPr>
        <p:txBody>
          <a:bodyPr anchorCtr="0" anchor="t" bIns="45700" lIns="91425" spcFirstLastPara="1" rIns="91425" wrap="square" tIns="45700">
            <a:normAutofit lnSpcReduction="10000"/>
          </a:bodyPr>
          <a:lstStyle/>
          <a:p>
            <a:pPr indent="-323850" lvl="0" marL="457200" rtl="0" algn="l">
              <a:lnSpc>
                <a:spcPct val="80000"/>
              </a:lnSpc>
              <a:spcBef>
                <a:spcPts val="1000"/>
              </a:spcBef>
              <a:spcAft>
                <a:spcPts val="0"/>
              </a:spcAft>
              <a:buClr>
                <a:schemeClr val="dk1"/>
              </a:buClr>
              <a:buSzPts val="1500"/>
              <a:buChar char="•"/>
            </a:pPr>
            <a:r>
              <a:rPr lang="uk-UA" sz="1500" u="sng">
                <a:solidFill>
                  <a:schemeClr val="hlink"/>
                </a:solidFill>
                <a:latin typeface="Times New Roman"/>
                <a:ea typeface="Times New Roman"/>
                <a:cs typeface="Times New Roman"/>
                <a:sym typeface="Times New Roman"/>
                <a:hlinkClick r:id="rId8"/>
              </a:rPr>
              <a:t>Індекс гендерної рівності </a:t>
            </a:r>
            <a:endParaRPr sz="1500">
              <a:latin typeface="Times New Roman"/>
              <a:ea typeface="Times New Roman"/>
              <a:cs typeface="Times New Roman"/>
              <a:sym typeface="Times New Roman"/>
            </a:endParaRPr>
          </a:p>
          <a:p>
            <a:pPr indent="-323850" lvl="0" marL="457200" rtl="0" algn="l">
              <a:lnSpc>
                <a:spcPct val="80000"/>
              </a:lnSpc>
              <a:spcBef>
                <a:spcPts val="1000"/>
              </a:spcBef>
              <a:spcAft>
                <a:spcPts val="0"/>
              </a:spcAft>
              <a:buClr>
                <a:schemeClr val="dk1"/>
              </a:buClr>
              <a:buSzPts val="1500"/>
              <a:buChar char="•"/>
            </a:pPr>
            <a:r>
              <a:rPr lang="uk-UA" sz="1500" u="sng">
                <a:solidFill>
                  <a:schemeClr val="hlink"/>
                </a:solidFill>
                <a:latin typeface="Times New Roman"/>
                <a:ea typeface="Times New Roman"/>
                <a:cs typeface="Times New Roman"/>
                <a:sym typeface="Times New Roman"/>
                <a:hlinkClick r:id="rId9"/>
              </a:rPr>
              <a:t>Навчальні матеріали та онлайн-курси з питань забезпечення гендерної рівності </a:t>
            </a:r>
            <a:endParaRPr sz="1500">
              <a:latin typeface="Times New Roman"/>
              <a:ea typeface="Times New Roman"/>
              <a:cs typeface="Times New Roman"/>
              <a:sym typeface="Times New Roman"/>
            </a:endParaRPr>
          </a:p>
          <a:p>
            <a:pPr indent="-323850" lvl="0" marL="457200" rtl="0" algn="l">
              <a:lnSpc>
                <a:spcPct val="80000"/>
              </a:lnSpc>
              <a:spcBef>
                <a:spcPts val="1000"/>
              </a:spcBef>
              <a:spcAft>
                <a:spcPts val="0"/>
              </a:spcAft>
              <a:buClr>
                <a:schemeClr val="dk1"/>
              </a:buClr>
              <a:buSzPts val="1500"/>
              <a:buChar char="•"/>
            </a:pPr>
            <a:r>
              <a:rPr lang="uk-UA" sz="1500" u="sng">
                <a:solidFill>
                  <a:schemeClr val="hlink"/>
                </a:solidFill>
                <a:latin typeface="Times New Roman"/>
                <a:ea typeface="Times New Roman"/>
                <a:cs typeface="Times New Roman"/>
                <a:sym typeface="Times New Roman"/>
                <a:hlinkClick r:id="rId10"/>
              </a:rPr>
              <a:t>Гендерна політика в нормативно-правових документах. Частина 2 </a:t>
            </a:r>
            <a:endParaRPr sz="1500">
              <a:latin typeface="Times New Roman"/>
              <a:ea typeface="Times New Roman"/>
              <a:cs typeface="Times New Roman"/>
              <a:sym typeface="Times New Roman"/>
            </a:endParaRPr>
          </a:p>
          <a:p>
            <a:pPr indent="-323850" lvl="0" marL="457200" rtl="0" algn="l">
              <a:lnSpc>
                <a:spcPct val="80000"/>
              </a:lnSpc>
              <a:spcBef>
                <a:spcPts val="1000"/>
              </a:spcBef>
              <a:spcAft>
                <a:spcPts val="0"/>
              </a:spcAft>
              <a:buClr>
                <a:schemeClr val="dk1"/>
              </a:buClr>
              <a:buSzPts val="1500"/>
              <a:buChar char="•"/>
            </a:pPr>
            <a:r>
              <a:rPr lang="uk-UA" sz="1500" u="sng">
                <a:solidFill>
                  <a:schemeClr val="hlink"/>
                </a:solidFill>
                <a:latin typeface="Times New Roman"/>
                <a:ea typeface="Times New Roman"/>
                <a:cs typeface="Times New Roman"/>
                <a:sym typeface="Times New Roman"/>
                <a:hlinkClick r:id="rId11"/>
              </a:rPr>
              <a:t>Глосарій з гендерно чутливого відновлення</a:t>
            </a:r>
            <a:endParaRPr sz="1500">
              <a:latin typeface="Times New Roman"/>
              <a:ea typeface="Times New Roman"/>
              <a:cs typeface="Times New Roman"/>
              <a:sym typeface="Times New Roman"/>
            </a:endParaRPr>
          </a:p>
          <a:p>
            <a:pPr indent="-323850" lvl="0" marL="457200" rtl="0" algn="l">
              <a:lnSpc>
                <a:spcPct val="80000"/>
              </a:lnSpc>
              <a:spcBef>
                <a:spcPts val="1000"/>
              </a:spcBef>
              <a:spcAft>
                <a:spcPts val="0"/>
              </a:spcAft>
              <a:buSzPts val="1500"/>
              <a:buFont typeface="Times New Roman"/>
              <a:buChar char="•"/>
            </a:pPr>
            <a:r>
              <a:rPr lang="uk-UA" sz="1500" u="sng">
                <a:solidFill>
                  <a:schemeClr val="hlink"/>
                </a:solidFill>
                <a:latin typeface="Times New Roman"/>
                <a:ea typeface="Times New Roman"/>
                <a:cs typeface="Times New Roman"/>
                <a:sym typeface="Times New Roman"/>
                <a:hlinkClick r:id="rId12"/>
              </a:rPr>
              <a:t>Аналітичний бриф “Участь жінок у процесі досягнення сталого та справедливого миру: виклики та рекомендації”</a:t>
            </a:r>
            <a:endParaRPr sz="2300">
              <a:latin typeface="Times New Roman"/>
              <a:ea typeface="Times New Roman"/>
              <a:cs typeface="Times New Roman"/>
              <a:sym typeface="Times New Roman"/>
            </a:endParaRPr>
          </a:p>
          <a:p>
            <a:pPr indent="-323850" lvl="0" marL="457200" rtl="0" algn="just">
              <a:lnSpc>
                <a:spcPct val="80000"/>
              </a:lnSpc>
              <a:spcBef>
                <a:spcPts val="1000"/>
              </a:spcBef>
              <a:spcAft>
                <a:spcPts val="0"/>
              </a:spcAft>
              <a:buSzPts val="1500"/>
              <a:buFont typeface="Times New Roman"/>
              <a:buChar char="•"/>
            </a:pPr>
            <a:r>
              <a:rPr lang="uk-UA" sz="1500" u="sng">
                <a:solidFill>
                  <a:schemeClr val="hlink"/>
                </a:solidFill>
                <a:latin typeface="Times New Roman"/>
                <a:ea typeface="Times New Roman"/>
                <a:cs typeface="Times New Roman"/>
                <a:sym typeface="Times New Roman"/>
                <a:hlinkClick r:id="rId13"/>
              </a:rPr>
              <a:t>Книга “СНПК: воєнний злочин без терміну давності”</a:t>
            </a:r>
            <a:endParaRPr sz="1500">
              <a:latin typeface="Times New Roman"/>
              <a:ea typeface="Times New Roman"/>
              <a:cs typeface="Times New Roman"/>
              <a:sym typeface="Times New Roman"/>
            </a:endParaRPr>
          </a:p>
          <a:p>
            <a:pPr indent="-323850" lvl="0" marL="457200" rtl="0" algn="just">
              <a:lnSpc>
                <a:spcPct val="80000"/>
              </a:lnSpc>
              <a:spcBef>
                <a:spcPts val="1000"/>
              </a:spcBef>
              <a:spcAft>
                <a:spcPts val="0"/>
              </a:spcAft>
              <a:buSzPts val="1500"/>
              <a:buFont typeface="Times New Roman"/>
              <a:buChar char="•"/>
            </a:pPr>
            <a:r>
              <a:rPr lang="uk-UA" sz="1500" u="sng">
                <a:solidFill>
                  <a:schemeClr val="hlink"/>
                </a:solidFill>
                <a:latin typeface="Times New Roman"/>
                <a:ea typeface="Times New Roman"/>
                <a:cs typeface="Times New Roman"/>
                <a:sym typeface="Times New Roman"/>
                <a:hlinkClick r:id="rId14"/>
              </a:rPr>
              <a:t>Аналітичний звіт щодо торгівлі людьми з метою сексуальної експлуатації в Україні  </a:t>
            </a:r>
            <a:endParaRPr sz="1500">
              <a:latin typeface="Times New Roman"/>
              <a:ea typeface="Times New Roman"/>
              <a:cs typeface="Times New Roman"/>
              <a:sym typeface="Times New Roman"/>
            </a:endParaRPr>
          </a:p>
          <a:p>
            <a:pPr indent="-342900" lvl="0" marL="457200" rtl="0" algn="l">
              <a:lnSpc>
                <a:spcPct val="80000"/>
              </a:lnSpc>
              <a:spcBef>
                <a:spcPts val="1000"/>
              </a:spcBef>
              <a:spcAft>
                <a:spcPts val="0"/>
              </a:spcAft>
              <a:buSzPts val="1800"/>
              <a:buFont typeface="Times New Roman"/>
              <a:buChar char="•"/>
            </a:pPr>
            <a:r>
              <a:rPr lang="uk-UA" sz="1500" u="sng">
                <a:solidFill>
                  <a:schemeClr val="hlink"/>
                </a:solidFill>
                <a:latin typeface="Times New Roman"/>
                <a:ea typeface="Times New Roman"/>
                <a:cs typeface="Times New Roman"/>
                <a:sym typeface="Times New Roman"/>
                <a:hlinkClick r:id="rId15"/>
              </a:rPr>
              <a:t>Гендерна політика у нормативно-правових документах. Частина 2.</a:t>
            </a:r>
            <a:endParaRPr sz="1800">
              <a:latin typeface="Times New Roman"/>
              <a:ea typeface="Times New Roman"/>
              <a:cs typeface="Times New Roman"/>
              <a:sym typeface="Times New Roman"/>
            </a:endParaRPr>
          </a:p>
          <a:p>
            <a:pPr indent="0" lvl="0" marL="0" rtl="0" algn="just">
              <a:lnSpc>
                <a:spcPct val="80000"/>
              </a:lnSpc>
              <a:spcBef>
                <a:spcPts val="1000"/>
              </a:spcBef>
              <a:spcAft>
                <a:spcPts val="0"/>
              </a:spcAft>
              <a:buNone/>
            </a:pPr>
            <a:r>
              <a:t/>
            </a:r>
            <a:endParaRPr sz="1500">
              <a:latin typeface="Times New Roman"/>
              <a:ea typeface="Times New Roman"/>
              <a:cs typeface="Times New Roman"/>
              <a:sym typeface="Times New Roman"/>
            </a:endParaRPr>
          </a:p>
        </p:txBody>
      </p:sp>
      <p:sp>
        <p:nvSpPr>
          <p:cNvPr id="238" name="Google Shape;238;p29"/>
          <p:cNvSpPr txBox="1"/>
          <p:nvPr>
            <p:ph idx="4" type="body"/>
          </p:nvPr>
        </p:nvSpPr>
        <p:spPr>
          <a:xfrm>
            <a:off x="4054350" y="1339725"/>
            <a:ext cx="4083300" cy="4980000"/>
          </a:xfrm>
          <a:prstGeom prst="rect">
            <a:avLst/>
          </a:prstGeom>
          <a:noFill/>
          <a:ln>
            <a:noFill/>
          </a:ln>
        </p:spPr>
        <p:txBody>
          <a:bodyPr anchorCtr="0" anchor="t" bIns="45700" lIns="91425" spcFirstLastPara="1" rIns="91425" wrap="square" tIns="45700">
            <a:normAutofit/>
          </a:bodyPr>
          <a:lstStyle/>
          <a:p>
            <a:pPr indent="-323850" lvl="0" marL="457200" marR="0" rtl="0" algn="l">
              <a:lnSpc>
                <a:spcPct val="80000"/>
              </a:lnSpc>
              <a:spcBef>
                <a:spcPts val="1000"/>
              </a:spcBef>
              <a:spcAft>
                <a:spcPts val="0"/>
              </a:spcAft>
              <a:buSzPts val="1500"/>
              <a:buChar char="•"/>
            </a:pPr>
            <a:r>
              <a:rPr lang="uk-UA" sz="1500" u="sng">
                <a:solidFill>
                  <a:schemeClr val="hlink"/>
                </a:solidFill>
                <a:latin typeface="Times New Roman"/>
                <a:ea typeface="Times New Roman"/>
                <a:cs typeface="Times New Roman"/>
                <a:sym typeface="Times New Roman"/>
                <a:hlinkClick r:id="rId16"/>
              </a:rPr>
              <a:t>Підхід, орієнтований на постраждалих. Кращі практики членів міжнародного альянсу по запобіганню сексуальному насильству, пов’язаному з конфліктом</a:t>
            </a:r>
            <a:endParaRPr sz="1500" u="sng">
              <a:solidFill>
                <a:schemeClr val="hlink"/>
              </a:solidFill>
              <a:latin typeface="Times New Roman"/>
              <a:ea typeface="Times New Roman"/>
              <a:cs typeface="Times New Roman"/>
              <a:sym typeface="Times New Roman"/>
            </a:endParaRPr>
          </a:p>
          <a:p>
            <a:pPr indent="-323850" lvl="0" marL="457200" marR="0" rtl="0" algn="l">
              <a:lnSpc>
                <a:spcPct val="80000"/>
              </a:lnSpc>
              <a:spcBef>
                <a:spcPts val="1000"/>
              </a:spcBef>
              <a:spcAft>
                <a:spcPts val="0"/>
              </a:spcAft>
              <a:buSzPts val="1500"/>
              <a:buChar char="•"/>
            </a:pPr>
            <a:r>
              <a:rPr lang="uk-UA" sz="1500" u="sng">
                <a:solidFill>
                  <a:schemeClr val="hlink"/>
                </a:solidFill>
                <a:latin typeface="Times New Roman"/>
                <a:ea typeface="Times New Roman"/>
                <a:cs typeface="Times New Roman"/>
                <a:sym typeface="Times New Roman"/>
                <a:hlinkClick r:id="rId17"/>
              </a:rPr>
              <a:t>Практичний посібник з проведення аудиту безпеки територій, укриттів, транспорту та реагування на безпекові виклики з урахуванням потреб різних груп жінок і чоловіків</a:t>
            </a:r>
            <a:endParaRPr sz="1500" u="sng">
              <a:solidFill>
                <a:schemeClr val="hlink"/>
              </a:solidFill>
              <a:latin typeface="Times New Roman"/>
              <a:ea typeface="Times New Roman"/>
              <a:cs typeface="Times New Roman"/>
              <a:sym typeface="Times New Roman"/>
            </a:endParaRPr>
          </a:p>
          <a:p>
            <a:pPr indent="-323850" lvl="0" marL="457200" marR="0" rtl="0" algn="l">
              <a:lnSpc>
                <a:spcPct val="80000"/>
              </a:lnSpc>
              <a:spcBef>
                <a:spcPts val="1000"/>
              </a:spcBef>
              <a:spcAft>
                <a:spcPts val="0"/>
              </a:spcAft>
              <a:buSzPts val="1500"/>
              <a:buChar char="•"/>
            </a:pPr>
            <a:r>
              <a:rPr lang="uk-UA" sz="1500" u="sng">
                <a:solidFill>
                  <a:schemeClr val="hlink"/>
                </a:solidFill>
                <a:latin typeface="Times New Roman"/>
                <a:ea typeface="Times New Roman"/>
                <a:cs typeface="Times New Roman"/>
                <a:sym typeface="Times New Roman"/>
                <a:hlinkClick r:id="rId18"/>
              </a:rPr>
              <a:t>Упровадження гендерних підходів у систему підготовки фахівців/фахівчинь сектору безпеки і оборони України: навчально-методичний посібник</a:t>
            </a:r>
            <a:endParaRPr/>
          </a:p>
          <a:p>
            <a:pPr indent="-323850" lvl="0" marL="457200" marR="0" rtl="0" algn="l">
              <a:lnSpc>
                <a:spcPct val="80000"/>
              </a:lnSpc>
              <a:spcBef>
                <a:spcPts val="1000"/>
              </a:spcBef>
              <a:spcAft>
                <a:spcPts val="0"/>
              </a:spcAft>
              <a:buSzPts val="1500"/>
              <a:buChar char="•"/>
            </a:pPr>
            <a:r>
              <a:rPr lang="uk-UA" sz="1500" u="sng">
                <a:solidFill>
                  <a:schemeClr val="hlink"/>
                </a:solidFill>
                <a:latin typeface="Times New Roman"/>
                <a:ea typeface="Times New Roman"/>
                <a:cs typeface="Times New Roman"/>
                <a:sym typeface="Times New Roman"/>
                <a:hlinkClick r:id="rId19"/>
              </a:rPr>
              <a:t>Дослідження гендерного виміру у діяльності переговорних груп щодо євроінтеграції України</a:t>
            </a:r>
            <a:endParaRPr sz="1500" u="sng">
              <a:solidFill>
                <a:schemeClr val="hlink"/>
              </a:solidFill>
              <a:latin typeface="Times New Roman"/>
              <a:ea typeface="Times New Roman"/>
              <a:cs typeface="Times New Roman"/>
              <a:sym typeface="Times New Roman"/>
            </a:endParaRPr>
          </a:p>
          <a:p>
            <a:pPr indent="0" lvl="0" marL="457200" marR="0" rtl="0" algn="l">
              <a:lnSpc>
                <a:spcPct val="80000"/>
              </a:lnSpc>
              <a:spcBef>
                <a:spcPts val="1000"/>
              </a:spcBef>
              <a:spcAft>
                <a:spcPts val="0"/>
              </a:spcAft>
              <a:buNone/>
            </a:pPr>
            <a:r>
              <a:t/>
            </a:r>
            <a:endParaRPr sz="1500" u="sng">
              <a:solidFill>
                <a:schemeClr val="hlink"/>
              </a:solidFill>
              <a:latin typeface="Times New Roman"/>
              <a:ea typeface="Times New Roman"/>
              <a:cs typeface="Times New Roman"/>
              <a:sym typeface="Times New Roman"/>
            </a:endParaRPr>
          </a:p>
        </p:txBody>
      </p:sp>
      <p:sp>
        <p:nvSpPr>
          <p:cNvPr id="239" name="Google Shape;239;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uk-UA"/>
              <a:t>‹#›</a:t>
            </a:fld>
            <a:endParaRPr/>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95" name="Shape 995"/>
        <p:cNvGrpSpPr/>
        <p:nvPr/>
      </p:nvGrpSpPr>
      <p:grpSpPr>
        <a:xfrm>
          <a:off x="0" y="0"/>
          <a:ext cx="0" cy="0"/>
          <a:chOff x="0" y="0"/>
          <a:chExt cx="0" cy="0"/>
        </a:xfrm>
      </p:grpSpPr>
      <p:sp>
        <p:nvSpPr>
          <p:cNvPr id="996" name="Google Shape;996;p133"/>
          <p:cNvSpPr txBox="1"/>
          <p:nvPr>
            <p:ph type="title"/>
          </p:nvPr>
        </p:nvSpPr>
        <p:spPr>
          <a:xfrm>
            <a:off x="660537" y="0"/>
            <a:ext cx="11635409" cy="884583"/>
          </a:xfrm>
          <a:prstGeom prst="rect">
            <a:avLst/>
          </a:prstGeom>
          <a:noFill/>
          <a:ln>
            <a:noFill/>
          </a:ln>
        </p:spPr>
        <p:txBody>
          <a:bodyPr anchorCtr="0" anchor="ctr" bIns="45700" lIns="91425" spcFirstLastPara="1" rIns="91425" wrap="square" tIns="45700">
            <a:noAutofit/>
          </a:bodyPr>
          <a:lstStyle/>
          <a:p>
            <a:pPr indent="457200" lvl="0" marL="4114800" rtl="0" algn="l">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ДМС. </a:t>
            </a:r>
            <a:endParaRPr b="1" sz="2400"/>
          </a:p>
        </p:txBody>
      </p:sp>
      <p:sp>
        <p:nvSpPr>
          <p:cNvPr id="997" name="Google Shape;997;p133"/>
          <p:cNvSpPr txBox="1"/>
          <p:nvPr>
            <p:ph idx="1" type="body"/>
          </p:nvPr>
        </p:nvSpPr>
        <p:spPr>
          <a:xfrm>
            <a:off x="381000" y="664975"/>
            <a:ext cx="5573100" cy="38403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2800"/>
              <a:buFont typeface="Times New Roman"/>
              <a:buNone/>
            </a:pPr>
            <a:r>
              <a:rPr b="1" lang="uk-UA" sz="2400">
                <a:latin typeface="Times New Roman"/>
                <a:ea typeface="Times New Roman"/>
                <a:cs typeface="Times New Roman"/>
                <a:sym typeface="Times New Roman"/>
              </a:rPr>
              <a:t>Виклики</a:t>
            </a:r>
            <a:endParaRPr b="1" sz="2000">
              <a:solidFill>
                <a:srgbClr val="000000"/>
              </a:solidFill>
              <a:latin typeface="Times New Roman"/>
              <a:ea typeface="Times New Roman"/>
              <a:cs typeface="Times New Roman"/>
              <a:sym typeface="Times New Roman"/>
            </a:endParaRPr>
          </a:p>
          <a:p>
            <a:pPr indent="0" lvl="0" marL="0" rtl="0" algn="l">
              <a:lnSpc>
                <a:spcPct val="100000"/>
              </a:lnSpc>
              <a:spcBef>
                <a:spcPts val="600"/>
              </a:spcBef>
              <a:spcAft>
                <a:spcPts val="0"/>
              </a:spcAft>
              <a:buSzPts val="1800"/>
              <a:buNone/>
            </a:pPr>
            <a:r>
              <a:t/>
            </a:r>
            <a:endParaRPr b="1" sz="1700">
              <a:solidFill>
                <a:srgbClr val="000000"/>
              </a:solidFill>
              <a:latin typeface="Times New Roman"/>
              <a:ea typeface="Times New Roman"/>
              <a:cs typeface="Times New Roman"/>
              <a:sym typeface="Times New Roman"/>
            </a:endParaRPr>
          </a:p>
          <a:p>
            <a:pPr indent="0" lvl="0" marL="0" rtl="0" algn="l">
              <a:lnSpc>
                <a:spcPct val="100000"/>
              </a:lnSpc>
              <a:spcBef>
                <a:spcPts val="600"/>
              </a:spcBef>
              <a:spcAft>
                <a:spcPts val="0"/>
              </a:spcAft>
              <a:buSzPts val="1800"/>
              <a:buNone/>
            </a:pPr>
            <a:r>
              <a:rPr b="1" lang="uk-UA" sz="1700">
                <a:solidFill>
                  <a:srgbClr val="000000"/>
                </a:solidFill>
                <a:latin typeface="Times New Roman"/>
                <a:ea typeface="Times New Roman"/>
                <a:cs typeface="Times New Roman"/>
                <a:sym typeface="Times New Roman"/>
              </a:rPr>
              <a:t>Зовнішні та системні фактори:</a:t>
            </a:r>
            <a:br>
              <a:rPr b="1" lang="uk-UA" sz="1700">
                <a:solidFill>
                  <a:srgbClr val="000000"/>
                </a:solidFill>
                <a:latin typeface="Times New Roman"/>
                <a:ea typeface="Times New Roman"/>
                <a:cs typeface="Times New Roman"/>
                <a:sym typeface="Times New Roman"/>
              </a:rPr>
            </a:br>
            <a:br>
              <a:rPr b="1" lang="uk-UA" sz="1700">
                <a:solidFill>
                  <a:srgbClr val="000000"/>
                </a:solidFill>
                <a:latin typeface="Times New Roman"/>
                <a:ea typeface="Times New Roman"/>
                <a:cs typeface="Times New Roman"/>
                <a:sym typeface="Times New Roman"/>
              </a:rPr>
            </a:br>
            <a:r>
              <a:rPr lang="uk-UA" sz="1700">
                <a:latin typeface="Times New Roman"/>
                <a:ea typeface="Times New Roman"/>
                <a:cs typeface="Times New Roman"/>
                <a:sym typeface="Times New Roman"/>
              </a:rPr>
              <a:t>Вплив воєнного стану та активних міграційних процесів</a:t>
            </a:r>
            <a:endParaRPr sz="1700"/>
          </a:p>
          <a:p>
            <a:pPr indent="-279400" lvl="0" marL="285750" rtl="0" algn="l">
              <a:lnSpc>
                <a:spcPct val="100000"/>
              </a:lnSpc>
              <a:spcBef>
                <a:spcPts val="1200"/>
              </a:spcBef>
              <a:spcAft>
                <a:spcPts val="0"/>
              </a:spcAft>
              <a:buSzPts val="1700"/>
              <a:buFont typeface="Arial"/>
              <a:buChar char="•"/>
            </a:pPr>
            <a:r>
              <a:rPr lang="uk-UA" sz="1700">
                <a:latin typeface="Times New Roman"/>
                <a:ea typeface="Times New Roman"/>
                <a:cs typeface="Times New Roman"/>
                <a:sym typeface="Times New Roman"/>
              </a:rPr>
              <a:t>Значне навантаження на працівників ДМС</a:t>
            </a:r>
            <a:endParaRPr sz="1700"/>
          </a:p>
          <a:p>
            <a:pPr indent="-279400" lvl="0" marL="285750" rtl="0" algn="l">
              <a:lnSpc>
                <a:spcPct val="100000"/>
              </a:lnSpc>
              <a:spcBef>
                <a:spcPts val="1200"/>
              </a:spcBef>
              <a:spcAft>
                <a:spcPts val="0"/>
              </a:spcAft>
              <a:buSzPts val="1700"/>
              <a:buFont typeface="Arial"/>
              <a:buChar char="•"/>
            </a:pPr>
            <a:r>
              <a:rPr lang="uk-UA" sz="1700">
                <a:latin typeface="Times New Roman"/>
                <a:ea typeface="Times New Roman"/>
                <a:cs typeface="Times New Roman"/>
                <a:sym typeface="Times New Roman"/>
              </a:rPr>
              <a:t>Обмежені фінансові та кадрові ресурси</a:t>
            </a:r>
            <a:endParaRPr sz="1700"/>
          </a:p>
          <a:p>
            <a:pPr indent="-279400" lvl="0" marL="285750" rtl="0" algn="l">
              <a:lnSpc>
                <a:spcPct val="100000"/>
              </a:lnSpc>
              <a:spcBef>
                <a:spcPts val="1200"/>
              </a:spcBef>
              <a:spcAft>
                <a:spcPts val="0"/>
              </a:spcAft>
              <a:buSzPts val="1700"/>
              <a:buFont typeface="Arial"/>
              <a:buChar char="•"/>
            </a:pPr>
            <a:r>
              <a:rPr lang="uk-UA" sz="1700">
                <a:latin typeface="Times New Roman"/>
                <a:ea typeface="Times New Roman"/>
                <a:cs typeface="Times New Roman"/>
                <a:sym typeface="Times New Roman"/>
              </a:rPr>
              <a:t>Необхідність постійного оновлення підходів</a:t>
            </a:r>
            <a:endParaRPr sz="1700"/>
          </a:p>
          <a:p>
            <a:pPr indent="0" lvl="0" marL="0" marR="0" rtl="0" algn="l">
              <a:lnSpc>
                <a:spcPct val="100000"/>
              </a:lnSpc>
              <a:spcBef>
                <a:spcPts val="1200"/>
              </a:spcBef>
              <a:spcAft>
                <a:spcPts val="0"/>
              </a:spcAft>
              <a:buClr>
                <a:srgbClr val="000000"/>
              </a:buClr>
              <a:buSzPts val="1800"/>
              <a:buFont typeface="Arial"/>
              <a:buNone/>
            </a:pPr>
            <a:r>
              <a:rPr b="1" i="0" lang="uk-UA" sz="1700" u="none" cap="none" strike="noStrike">
                <a:solidFill>
                  <a:srgbClr val="000000"/>
                </a:solidFill>
                <a:latin typeface="Times New Roman"/>
                <a:ea typeface="Times New Roman"/>
                <a:cs typeface="Times New Roman"/>
                <a:sym typeface="Times New Roman"/>
              </a:rPr>
              <a:t>Внутрішні організаційні аспекти:</a:t>
            </a:r>
            <a:br>
              <a:rPr b="1" i="0" lang="uk-UA" sz="1700" u="none" cap="none" strike="noStrike">
                <a:solidFill>
                  <a:srgbClr val="000000"/>
                </a:solidFill>
                <a:latin typeface="Times New Roman"/>
                <a:ea typeface="Times New Roman"/>
                <a:cs typeface="Times New Roman"/>
                <a:sym typeface="Times New Roman"/>
              </a:rPr>
            </a:br>
            <a:br>
              <a:rPr b="1" i="0" lang="uk-UA" sz="1700" u="none" cap="none" strike="noStrike">
                <a:solidFill>
                  <a:srgbClr val="000000"/>
                </a:solidFill>
                <a:latin typeface="Times New Roman"/>
                <a:ea typeface="Times New Roman"/>
                <a:cs typeface="Times New Roman"/>
                <a:sym typeface="Times New Roman"/>
              </a:rPr>
            </a:br>
            <a:r>
              <a:rPr b="0" i="0" lang="uk-UA" sz="1700" u="none" cap="none" strike="noStrike">
                <a:solidFill>
                  <a:srgbClr val="000000"/>
                </a:solidFill>
                <a:latin typeface="Times New Roman"/>
                <a:ea typeface="Times New Roman"/>
                <a:cs typeface="Times New Roman"/>
                <a:sym typeface="Times New Roman"/>
              </a:rPr>
              <a:t>Потреба в підвищенні гендерної компетентності персоналу</a:t>
            </a:r>
            <a:endParaRPr sz="1700"/>
          </a:p>
          <a:p>
            <a:pPr indent="-279400" lvl="0" marL="285750" marR="0" rtl="0" algn="l">
              <a:lnSpc>
                <a:spcPct val="100000"/>
              </a:lnSpc>
              <a:spcBef>
                <a:spcPts val="1200"/>
              </a:spcBef>
              <a:spcAft>
                <a:spcPts val="0"/>
              </a:spcAft>
              <a:buClr>
                <a:srgbClr val="000000"/>
              </a:buClr>
              <a:buSzPts val="1700"/>
              <a:buFont typeface="Arial"/>
              <a:buChar char="•"/>
            </a:pPr>
            <a:r>
              <a:rPr b="0" i="0" lang="uk-UA" sz="1700" u="none" cap="none" strike="noStrike">
                <a:solidFill>
                  <a:srgbClr val="000000"/>
                </a:solidFill>
                <a:latin typeface="Times New Roman"/>
                <a:ea typeface="Times New Roman"/>
                <a:cs typeface="Times New Roman"/>
                <a:sym typeface="Times New Roman"/>
              </a:rPr>
              <a:t>Різний рівень впровадження гендерного підходу в підрозділах</a:t>
            </a:r>
            <a:endParaRPr sz="1700"/>
          </a:p>
          <a:p>
            <a:pPr indent="-279400" lvl="0" marL="285750" marR="0" rtl="0" algn="l">
              <a:lnSpc>
                <a:spcPct val="100000"/>
              </a:lnSpc>
              <a:spcBef>
                <a:spcPts val="1200"/>
              </a:spcBef>
              <a:spcAft>
                <a:spcPts val="0"/>
              </a:spcAft>
              <a:buClr>
                <a:srgbClr val="000000"/>
              </a:buClr>
              <a:buSzPts val="1700"/>
              <a:buFont typeface="Arial"/>
              <a:buChar char="•"/>
            </a:pPr>
            <a:r>
              <a:rPr b="0" i="0" lang="uk-UA" sz="1700" u="none" cap="none" strike="noStrike">
                <a:solidFill>
                  <a:srgbClr val="000000"/>
                </a:solidFill>
                <a:latin typeface="Times New Roman"/>
                <a:ea typeface="Times New Roman"/>
                <a:cs typeface="Times New Roman"/>
                <a:sym typeface="Times New Roman"/>
              </a:rPr>
              <a:t>Складність збору та аналізу гендерно розподілених даних </a:t>
            </a:r>
            <a:endParaRPr sz="1700"/>
          </a:p>
          <a:p>
            <a:pPr indent="-279400" lvl="0" marL="285750" marR="0" rtl="0" algn="l">
              <a:lnSpc>
                <a:spcPct val="100000"/>
              </a:lnSpc>
              <a:spcBef>
                <a:spcPts val="1200"/>
              </a:spcBef>
              <a:spcAft>
                <a:spcPts val="0"/>
              </a:spcAft>
              <a:buClr>
                <a:srgbClr val="000000"/>
              </a:buClr>
              <a:buSzPts val="1700"/>
              <a:buFont typeface="Arial"/>
              <a:buChar char="•"/>
            </a:pPr>
            <a:r>
              <a:rPr b="0" i="0" lang="uk-UA" sz="1700" u="none" cap="none" strike="noStrike">
                <a:solidFill>
                  <a:srgbClr val="000000"/>
                </a:solidFill>
                <a:latin typeface="Times New Roman"/>
                <a:ea typeface="Times New Roman"/>
                <a:cs typeface="Times New Roman"/>
                <a:sym typeface="Times New Roman"/>
              </a:rPr>
              <a:t>Потреба у посиленні внутрішніх комунікацій</a:t>
            </a:r>
            <a:endParaRPr sz="1700"/>
          </a:p>
          <a:p>
            <a:pPr indent="447675" lvl="0" marL="357188" rtl="0" algn="l">
              <a:lnSpc>
                <a:spcPct val="100000"/>
              </a:lnSpc>
              <a:spcBef>
                <a:spcPts val="1200"/>
              </a:spcBef>
              <a:spcAft>
                <a:spcPts val="600"/>
              </a:spcAft>
              <a:buClr>
                <a:srgbClr val="000000"/>
              </a:buClr>
              <a:buSzPts val="2800"/>
              <a:buNone/>
            </a:pPr>
            <a:r>
              <a:t/>
            </a:r>
            <a:endParaRPr sz="1800">
              <a:solidFill>
                <a:srgbClr val="000000"/>
              </a:solidFill>
              <a:latin typeface="Times New Roman"/>
              <a:ea typeface="Times New Roman"/>
              <a:cs typeface="Times New Roman"/>
              <a:sym typeface="Times New Roman"/>
            </a:endParaRPr>
          </a:p>
        </p:txBody>
      </p:sp>
      <p:sp>
        <p:nvSpPr>
          <p:cNvPr id="998" name="Google Shape;998;p1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999" name="Google Shape;999;p133"/>
          <p:cNvSpPr txBox="1"/>
          <p:nvPr>
            <p:ph idx="1" type="body"/>
          </p:nvPr>
        </p:nvSpPr>
        <p:spPr>
          <a:xfrm>
            <a:off x="6082550" y="664975"/>
            <a:ext cx="5586600" cy="59343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2800"/>
              <a:buNone/>
            </a:pPr>
            <a:r>
              <a:rPr b="1" lang="uk-UA" sz="2400">
                <a:latin typeface="Times New Roman"/>
                <a:ea typeface="Times New Roman"/>
                <a:cs typeface="Times New Roman"/>
                <a:sym typeface="Times New Roman"/>
              </a:rPr>
              <a:t>Плани</a:t>
            </a:r>
            <a:endParaRPr b="1" sz="2000">
              <a:solidFill>
                <a:srgbClr val="000000"/>
              </a:solidFill>
              <a:latin typeface="Times New Roman"/>
              <a:ea typeface="Times New Roman"/>
              <a:cs typeface="Times New Roman"/>
              <a:sym typeface="Times New Roman"/>
            </a:endParaRPr>
          </a:p>
          <a:p>
            <a:pPr indent="0" lvl="0" marL="0" rtl="0" algn="l">
              <a:lnSpc>
                <a:spcPct val="90000"/>
              </a:lnSpc>
              <a:spcBef>
                <a:spcPts val="1000"/>
              </a:spcBef>
              <a:spcAft>
                <a:spcPts val="0"/>
              </a:spcAft>
              <a:buSzPts val="1800"/>
              <a:buNone/>
            </a:pPr>
            <a:r>
              <a:rPr b="1" lang="uk-UA" sz="1700">
                <a:solidFill>
                  <a:srgbClr val="000000"/>
                </a:solidFill>
                <a:latin typeface="Times New Roman"/>
                <a:ea typeface="Times New Roman"/>
                <a:cs typeface="Times New Roman"/>
                <a:sym typeface="Times New Roman"/>
              </a:rPr>
              <a:t>Посилення інституційної спроможності:</a:t>
            </a:r>
            <a:endParaRPr sz="1700"/>
          </a:p>
          <a:p>
            <a:pPr indent="-279400" lvl="0" marL="285750" rtl="0" algn="l">
              <a:lnSpc>
                <a:spcPct val="100000"/>
              </a:lnSpc>
              <a:spcBef>
                <a:spcPts val="1200"/>
              </a:spcBef>
              <a:spcAft>
                <a:spcPts val="0"/>
              </a:spcAft>
              <a:buSzPts val="1700"/>
              <a:buFont typeface="Arial"/>
              <a:buChar char="•"/>
            </a:pPr>
            <a:r>
              <a:rPr lang="uk-UA" sz="1700">
                <a:latin typeface="Times New Roman"/>
                <a:ea typeface="Times New Roman"/>
                <a:cs typeface="Times New Roman"/>
                <a:sym typeface="Times New Roman"/>
              </a:rPr>
              <a:t>Подальше впровадження гендерного підходу в діяльність ДМС</a:t>
            </a:r>
            <a:endParaRPr sz="1700"/>
          </a:p>
          <a:p>
            <a:pPr indent="-279400" lvl="0" marL="285750" rtl="0" algn="l">
              <a:lnSpc>
                <a:spcPct val="100000"/>
              </a:lnSpc>
              <a:spcBef>
                <a:spcPts val="1200"/>
              </a:spcBef>
              <a:spcAft>
                <a:spcPts val="0"/>
              </a:spcAft>
              <a:buSzPts val="1700"/>
              <a:buFont typeface="Arial"/>
              <a:buChar char="•"/>
            </a:pPr>
            <a:r>
              <a:rPr lang="uk-UA" sz="1700">
                <a:latin typeface="Times New Roman"/>
                <a:ea typeface="Times New Roman"/>
                <a:cs typeface="Times New Roman"/>
                <a:sym typeface="Times New Roman"/>
              </a:rPr>
              <a:t>Оновлення внутрішніх нормативних документів</a:t>
            </a:r>
            <a:endParaRPr sz="1700"/>
          </a:p>
          <a:p>
            <a:pPr indent="-279400" lvl="0" marL="285750" rtl="0" algn="l">
              <a:lnSpc>
                <a:spcPct val="100000"/>
              </a:lnSpc>
              <a:spcBef>
                <a:spcPts val="1200"/>
              </a:spcBef>
              <a:spcAft>
                <a:spcPts val="0"/>
              </a:spcAft>
              <a:buSzPts val="1700"/>
              <a:buFont typeface="Arial"/>
              <a:buChar char="•"/>
            </a:pPr>
            <a:r>
              <a:rPr lang="uk-UA" sz="1700">
                <a:latin typeface="Times New Roman"/>
                <a:ea typeface="Times New Roman"/>
                <a:cs typeface="Times New Roman"/>
                <a:sym typeface="Times New Roman"/>
              </a:rPr>
              <a:t>Системне навчання та підвищення кваліфікації персоналу</a:t>
            </a:r>
            <a:endParaRPr sz="1700"/>
          </a:p>
          <a:p>
            <a:pPr indent="-279400" lvl="0" marL="285750" rtl="0" algn="l">
              <a:lnSpc>
                <a:spcPct val="100000"/>
              </a:lnSpc>
              <a:spcBef>
                <a:spcPts val="1200"/>
              </a:spcBef>
              <a:spcAft>
                <a:spcPts val="0"/>
              </a:spcAft>
              <a:buSzPts val="1700"/>
              <a:buFont typeface="Arial"/>
              <a:buChar char="•"/>
            </a:pPr>
            <a:r>
              <a:rPr lang="uk-UA" sz="1700">
                <a:latin typeface="Times New Roman"/>
                <a:ea typeface="Times New Roman"/>
                <a:cs typeface="Times New Roman"/>
                <a:sym typeface="Times New Roman"/>
              </a:rPr>
              <a:t>Посилення ролі відповідальних осіб</a:t>
            </a:r>
            <a:endParaRPr sz="1700"/>
          </a:p>
          <a:p>
            <a:pPr indent="0" lvl="0" marL="0" rtl="0" algn="l">
              <a:lnSpc>
                <a:spcPct val="100000"/>
              </a:lnSpc>
              <a:spcBef>
                <a:spcPts val="600"/>
              </a:spcBef>
              <a:spcAft>
                <a:spcPts val="0"/>
              </a:spcAft>
              <a:buNone/>
            </a:pPr>
            <a:r>
              <a:t/>
            </a:r>
            <a:endParaRPr b="1" sz="1700">
              <a:latin typeface="Times New Roman"/>
              <a:ea typeface="Times New Roman"/>
              <a:cs typeface="Times New Roman"/>
              <a:sym typeface="Times New Roman"/>
            </a:endParaRPr>
          </a:p>
          <a:p>
            <a:pPr indent="0" lvl="0" marL="0" rtl="0" algn="l">
              <a:lnSpc>
                <a:spcPct val="100000"/>
              </a:lnSpc>
              <a:spcBef>
                <a:spcPts val="600"/>
              </a:spcBef>
              <a:spcAft>
                <a:spcPts val="0"/>
              </a:spcAft>
              <a:buNone/>
            </a:pPr>
            <a:r>
              <a:rPr b="1" lang="uk-UA" sz="1700">
                <a:latin typeface="Times New Roman"/>
                <a:ea typeface="Times New Roman"/>
                <a:cs typeface="Times New Roman"/>
                <a:sym typeface="Times New Roman"/>
              </a:rPr>
              <a:t>Реалізація та партнерство</a:t>
            </a:r>
            <a:endParaRPr sz="1700">
              <a:latin typeface="Arial"/>
              <a:ea typeface="Arial"/>
              <a:cs typeface="Arial"/>
              <a:sym typeface="Arial"/>
            </a:endParaRPr>
          </a:p>
          <a:p>
            <a:pPr indent="-279400" lvl="0" marL="285750" rtl="0" algn="l">
              <a:lnSpc>
                <a:spcPct val="100000"/>
              </a:lnSpc>
              <a:spcBef>
                <a:spcPts val="1200"/>
              </a:spcBef>
              <a:spcAft>
                <a:spcPts val="0"/>
              </a:spcAft>
              <a:buSzPts val="1700"/>
              <a:buChar char="•"/>
            </a:pPr>
            <a:r>
              <a:rPr lang="uk-UA" sz="1700">
                <a:latin typeface="Times New Roman"/>
                <a:ea typeface="Times New Roman"/>
                <a:cs typeface="Times New Roman"/>
                <a:sym typeface="Times New Roman"/>
              </a:rPr>
              <a:t>Запровадження моніторингу дотримання принципів рівності</a:t>
            </a:r>
            <a:endParaRPr sz="1700">
              <a:latin typeface="Arial"/>
              <a:ea typeface="Arial"/>
              <a:cs typeface="Arial"/>
              <a:sym typeface="Arial"/>
            </a:endParaRPr>
          </a:p>
          <a:p>
            <a:pPr indent="-279400" lvl="0" marL="285750" rtl="0" algn="l">
              <a:lnSpc>
                <a:spcPct val="100000"/>
              </a:lnSpc>
              <a:spcBef>
                <a:spcPts val="1200"/>
              </a:spcBef>
              <a:spcAft>
                <a:spcPts val="0"/>
              </a:spcAft>
              <a:buSzPts val="1700"/>
              <a:buChar char="•"/>
            </a:pPr>
            <a:r>
              <a:rPr lang="uk-UA" sz="1700">
                <a:latin typeface="Times New Roman"/>
                <a:ea typeface="Times New Roman"/>
                <a:cs typeface="Times New Roman"/>
                <a:sym typeface="Times New Roman"/>
              </a:rPr>
              <a:t>Забезпечення гендерно чутливого підходу в наданні послуг</a:t>
            </a:r>
            <a:endParaRPr sz="1700">
              <a:latin typeface="Arial"/>
              <a:ea typeface="Arial"/>
              <a:cs typeface="Arial"/>
              <a:sym typeface="Arial"/>
            </a:endParaRPr>
          </a:p>
          <a:p>
            <a:pPr indent="-279400" lvl="0" marL="285750" rtl="0" algn="l">
              <a:lnSpc>
                <a:spcPct val="100000"/>
              </a:lnSpc>
              <a:spcBef>
                <a:spcPts val="1200"/>
              </a:spcBef>
              <a:spcAft>
                <a:spcPts val="0"/>
              </a:spcAft>
              <a:buSzPts val="1700"/>
              <a:buChar char="•"/>
            </a:pPr>
            <a:r>
              <a:rPr lang="uk-UA" sz="1700">
                <a:latin typeface="Times New Roman"/>
                <a:ea typeface="Times New Roman"/>
                <a:cs typeface="Times New Roman"/>
                <a:sym typeface="Times New Roman"/>
              </a:rPr>
              <a:t>Розширення співпраці з громадськими та міжнародними організаціями</a:t>
            </a:r>
            <a:endParaRPr sz="1700">
              <a:latin typeface="Arial"/>
              <a:ea typeface="Arial"/>
              <a:cs typeface="Arial"/>
              <a:sym typeface="Arial"/>
            </a:endParaRPr>
          </a:p>
          <a:p>
            <a:pPr indent="-336550" lvl="0" marL="457200" rtl="0" algn="l">
              <a:lnSpc>
                <a:spcPct val="100000"/>
              </a:lnSpc>
              <a:spcBef>
                <a:spcPts val="1200"/>
              </a:spcBef>
              <a:spcAft>
                <a:spcPts val="0"/>
              </a:spcAft>
              <a:buSzPts val="1700"/>
              <a:buChar char="•"/>
            </a:pPr>
            <a:r>
              <a:rPr lang="uk-UA" sz="1700">
                <a:latin typeface="Times New Roman"/>
                <a:ea typeface="Times New Roman"/>
                <a:cs typeface="Times New Roman"/>
                <a:sym typeface="Times New Roman"/>
              </a:rPr>
              <a:t>Формування культури рівності та поваги в колективі</a:t>
            </a:r>
            <a:endParaRPr sz="1700">
              <a:latin typeface="Arial"/>
              <a:ea typeface="Arial"/>
              <a:cs typeface="Arial"/>
              <a:sym typeface="Arial"/>
            </a:endParaRPr>
          </a:p>
          <a:p>
            <a:pPr indent="-171450" lvl="0" marL="285750" rtl="0" algn="l">
              <a:lnSpc>
                <a:spcPct val="90000"/>
              </a:lnSpc>
              <a:spcBef>
                <a:spcPts val="1600"/>
              </a:spcBef>
              <a:spcAft>
                <a:spcPts val="0"/>
              </a:spcAft>
              <a:buSzPts val="1800"/>
              <a:buFont typeface="Arial"/>
              <a:buNone/>
            </a:pPr>
            <a:r>
              <a:t/>
            </a:r>
            <a:endParaRPr sz="1800">
              <a:latin typeface="Times New Roman"/>
              <a:ea typeface="Times New Roman"/>
              <a:cs typeface="Times New Roman"/>
              <a:sym typeface="Times New Roman"/>
            </a:endParaRPr>
          </a:p>
          <a:p>
            <a:pPr indent="-171450" lvl="0" marL="285750" rtl="0" algn="l">
              <a:lnSpc>
                <a:spcPct val="90000"/>
              </a:lnSpc>
              <a:spcBef>
                <a:spcPts val="1000"/>
              </a:spcBef>
              <a:spcAft>
                <a:spcPts val="0"/>
              </a:spcAft>
              <a:buSzPts val="1800"/>
              <a:buFont typeface="Arial"/>
              <a:buNone/>
            </a:pPr>
            <a:r>
              <a:t/>
            </a:r>
            <a:endParaRPr sz="1800">
              <a:latin typeface="Times New Roman"/>
              <a:ea typeface="Times New Roman"/>
              <a:cs typeface="Times New Roman"/>
              <a:sym typeface="Times New Roman"/>
            </a:endParaRPr>
          </a:p>
          <a:p>
            <a:pPr indent="447675" lvl="0" marL="357187" rtl="0" algn="l">
              <a:lnSpc>
                <a:spcPct val="100000"/>
              </a:lnSpc>
              <a:spcBef>
                <a:spcPts val="600"/>
              </a:spcBef>
              <a:spcAft>
                <a:spcPts val="600"/>
              </a:spcAft>
              <a:buClr>
                <a:srgbClr val="000000"/>
              </a:buClr>
              <a:buSzPts val="2800"/>
              <a:buNone/>
            </a:pPr>
            <a:r>
              <a:t/>
            </a:r>
            <a:endParaRPr sz="1800">
              <a:solidFill>
                <a:srgbClr val="000000"/>
              </a:solidFill>
              <a:latin typeface="Times New Roman"/>
              <a:ea typeface="Times New Roman"/>
              <a:cs typeface="Times New Roman"/>
              <a:sym typeface="Times New Roman"/>
            </a:endParaRP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03" name="Shape 1003"/>
        <p:cNvGrpSpPr/>
        <p:nvPr/>
      </p:nvGrpSpPr>
      <p:grpSpPr>
        <a:xfrm>
          <a:off x="0" y="0"/>
          <a:ext cx="0" cy="0"/>
          <a:chOff x="0" y="0"/>
          <a:chExt cx="0" cy="0"/>
        </a:xfrm>
      </p:grpSpPr>
      <p:sp>
        <p:nvSpPr>
          <p:cNvPr id="1004" name="Google Shape;1004;p135"/>
          <p:cNvSpPr txBox="1"/>
          <p:nvPr>
            <p:ph type="title"/>
          </p:nvPr>
        </p:nvSpPr>
        <p:spPr>
          <a:xfrm>
            <a:off x="340361" y="-154646"/>
            <a:ext cx="11367052"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Міністерство оборони України. Досягнення</a:t>
            </a:r>
            <a:endParaRPr b="1" sz="2400"/>
          </a:p>
        </p:txBody>
      </p:sp>
      <p:sp>
        <p:nvSpPr>
          <p:cNvPr id="1005" name="Google Shape;1005;p135"/>
          <p:cNvSpPr/>
          <p:nvPr/>
        </p:nvSpPr>
        <p:spPr>
          <a:xfrm>
            <a:off x="234582" y="1170917"/>
            <a:ext cx="11275545" cy="430117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uk-UA" sz="1800" u="none" cap="none" strike="noStrike">
                <a:solidFill>
                  <a:srgbClr val="000000"/>
                </a:solidFill>
                <a:latin typeface="Times New Roman"/>
                <a:ea typeface="Times New Roman"/>
                <a:cs typeface="Times New Roman"/>
                <a:sym typeface="Times New Roman"/>
              </a:rPr>
              <a:t>	Визначено</a:t>
            </a:r>
            <a:r>
              <a:rPr b="0" i="0" lang="uk-UA" sz="1800" u="none" cap="none" strike="noStrike">
                <a:solidFill>
                  <a:srgbClr val="000000"/>
                </a:solidFill>
                <a:latin typeface="Times New Roman"/>
                <a:ea typeface="Times New Roman"/>
                <a:cs typeface="Times New Roman"/>
                <a:sym typeface="Times New Roman"/>
              </a:rPr>
              <a:t> уповноважену особу (координатора) та структурний підрозділ, відповідальний за роботу у сфері забезпечення рівних прав жінок і чоловіків та реалізації гендерної політики</a:t>
            </a:r>
            <a:endParaRPr/>
          </a:p>
          <a:p>
            <a:pPr indent="0" lvl="0" marL="0" marR="0" rtl="0" algn="just">
              <a:lnSpc>
                <a:spcPct val="100000"/>
              </a:lnSpc>
              <a:spcBef>
                <a:spcPts val="600"/>
              </a:spcBef>
              <a:spcAft>
                <a:spcPts val="0"/>
              </a:spcAft>
              <a:buClr>
                <a:srgbClr val="000000"/>
              </a:buClr>
              <a:buSzPts val="1800"/>
              <a:buFont typeface="Arial"/>
              <a:buNone/>
            </a:pPr>
            <a:r>
              <a:rPr b="1" i="0" lang="uk-UA" sz="1800" u="none" cap="none" strike="noStrike">
                <a:solidFill>
                  <a:srgbClr val="000000"/>
                </a:solidFill>
                <a:latin typeface="Times New Roman"/>
                <a:ea typeface="Times New Roman"/>
                <a:cs typeface="Times New Roman"/>
                <a:sym typeface="Times New Roman"/>
              </a:rPr>
              <a:t>Забезпечено </a:t>
            </a:r>
            <a:r>
              <a:rPr b="0" i="0" lang="uk-UA" sz="1800" u="none" cap="none" strike="noStrike">
                <a:solidFill>
                  <a:srgbClr val="000000"/>
                </a:solidFill>
                <a:latin typeface="Times New Roman"/>
                <a:ea typeface="Times New Roman"/>
                <a:cs typeface="Times New Roman"/>
                <a:sym typeface="Times New Roman"/>
              </a:rPr>
              <a:t>міжвідомчу координацію та налагоджено співпрацю з міжнародними партнерами</a:t>
            </a:r>
            <a:endParaRPr/>
          </a:p>
          <a:p>
            <a:pPr indent="0" lvl="0" marL="0" marR="0" rtl="0" algn="just">
              <a:lnSpc>
                <a:spcPct val="100000"/>
              </a:lnSpc>
              <a:spcBef>
                <a:spcPts val="600"/>
              </a:spcBef>
              <a:spcAft>
                <a:spcPts val="0"/>
              </a:spcAft>
              <a:buClr>
                <a:srgbClr val="000000"/>
              </a:buClr>
              <a:buSzPts val="1800"/>
              <a:buFont typeface="Arial"/>
              <a:buNone/>
            </a:pPr>
            <a:r>
              <a:rPr b="1" i="0" lang="uk-UA" sz="1800" u="none" cap="none" strike="noStrike">
                <a:solidFill>
                  <a:srgbClr val="000000"/>
                </a:solidFill>
                <a:latin typeface="Times New Roman"/>
                <a:ea typeface="Times New Roman"/>
                <a:cs typeface="Times New Roman"/>
                <a:sym typeface="Times New Roman"/>
              </a:rPr>
              <a:t>	Питання гендерної рівності включено до системи підготовки військовослужбовців:</a:t>
            </a:r>
            <a:endParaRPr/>
          </a:p>
          <a:p>
            <a:pPr indent="-285750" lvl="0" marL="1006475" marR="0" rtl="0" algn="just">
              <a:lnSpc>
                <a:spcPct val="100000"/>
              </a:lnSpc>
              <a:spcBef>
                <a:spcPts val="600"/>
              </a:spcBef>
              <a:spcAft>
                <a:spcPts val="0"/>
              </a:spcAft>
              <a:buClr>
                <a:srgbClr val="000000"/>
              </a:buClr>
              <a:buSzPts val="1800"/>
              <a:buFont typeface="Noto Sans Symbols"/>
              <a:buChar char="▪"/>
            </a:pPr>
            <a:r>
              <a:rPr b="0" i="0" lang="uk-UA" sz="1800" u="none" cap="none" strike="noStrike">
                <a:solidFill>
                  <a:srgbClr val="000000"/>
                </a:solidFill>
                <a:latin typeface="Times New Roman"/>
                <a:ea typeface="Times New Roman"/>
                <a:cs typeface="Times New Roman"/>
                <a:sym typeface="Times New Roman"/>
              </a:rPr>
              <a:t>в закладах вищої військової освіти в освітні програми впроваджено лекції, навчальні семінари та зайняття з гендерної рівності</a:t>
            </a:r>
            <a:endParaRPr/>
          </a:p>
          <a:p>
            <a:pPr indent="-285750" lvl="0" marL="1006475" marR="0" rtl="0" algn="just">
              <a:lnSpc>
                <a:spcPct val="100000"/>
              </a:lnSpc>
              <a:spcBef>
                <a:spcPts val="1200"/>
              </a:spcBef>
              <a:spcAft>
                <a:spcPts val="0"/>
              </a:spcAft>
              <a:buClr>
                <a:srgbClr val="000000"/>
              </a:buClr>
              <a:buSzPts val="1800"/>
              <a:buFont typeface="Noto Sans Symbols"/>
              <a:buChar char="▪"/>
            </a:pPr>
            <a:r>
              <a:rPr b="0" i="0" lang="uk-UA" sz="1800" u="none" cap="none" strike="noStrike">
                <a:solidFill>
                  <a:srgbClr val="000000"/>
                </a:solidFill>
                <a:latin typeface="Times New Roman"/>
                <a:ea typeface="Times New Roman"/>
                <a:cs typeface="Times New Roman"/>
                <a:sym typeface="Times New Roman"/>
              </a:rPr>
              <a:t>впроваджено курси підвищення кваліфікації військових фахівців</a:t>
            </a:r>
            <a:endParaRPr/>
          </a:p>
          <a:p>
            <a:pPr indent="0" lvl="0" marL="720725" marR="0" rtl="0" algn="just">
              <a:lnSpc>
                <a:spcPct val="100000"/>
              </a:lnSpc>
              <a:spcBef>
                <a:spcPts val="0"/>
              </a:spcBef>
              <a:spcAft>
                <a:spcPts val="0"/>
              </a:spcAft>
              <a:buNone/>
            </a:pPr>
            <a:r>
              <a:t/>
            </a:r>
            <a:endParaRPr b="0" i="0" sz="1800" u="none" cap="none" strike="noStrike">
              <a:solidFill>
                <a:srgbClr val="000000"/>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1800"/>
              <a:buFont typeface="Arial"/>
              <a:buNone/>
            </a:pPr>
            <a:r>
              <a:rPr b="1" i="0" lang="uk-UA" sz="1800" u="none" cap="none" strike="noStrike">
                <a:solidFill>
                  <a:srgbClr val="000000"/>
                </a:solidFill>
                <a:latin typeface="Times New Roman"/>
                <a:ea typeface="Times New Roman"/>
                <a:cs typeface="Times New Roman"/>
                <a:sym typeface="Times New Roman"/>
              </a:rPr>
              <a:t>	В Національному університеті оборони України проводяться курси підвищення кваліфікації: </a:t>
            </a:r>
            <a:endParaRPr/>
          </a:p>
          <a:p>
            <a:pPr indent="-285750" lvl="0" marL="1006475" marR="0" rtl="0" algn="just">
              <a:lnSpc>
                <a:spcPct val="100000"/>
              </a:lnSpc>
              <a:spcBef>
                <a:spcPts val="600"/>
              </a:spcBef>
              <a:spcAft>
                <a:spcPts val="0"/>
              </a:spcAft>
              <a:buClr>
                <a:srgbClr val="000000"/>
              </a:buClr>
              <a:buSzPts val="1800"/>
              <a:buFont typeface="Noto Sans Symbols"/>
              <a:buChar char="▪"/>
            </a:pPr>
            <a:r>
              <a:rPr b="0" i="0" lang="uk-UA" sz="1800" u="none" cap="none" strike="noStrike">
                <a:solidFill>
                  <a:srgbClr val="000000"/>
                </a:solidFill>
                <a:latin typeface="Times New Roman"/>
                <a:ea typeface="Times New Roman"/>
                <a:cs typeface="Times New Roman"/>
                <a:sym typeface="Times New Roman"/>
              </a:rPr>
              <a:t>З питань розвитку лідерських якостей жінок-військовослужбовців</a:t>
            </a:r>
            <a:endParaRPr/>
          </a:p>
          <a:p>
            <a:pPr indent="-285750" lvl="0" marL="1006475" marR="0" rtl="0" algn="just">
              <a:lnSpc>
                <a:spcPct val="100000"/>
              </a:lnSpc>
              <a:spcBef>
                <a:spcPts val="600"/>
              </a:spcBef>
              <a:spcAft>
                <a:spcPts val="0"/>
              </a:spcAft>
              <a:buClr>
                <a:srgbClr val="000000"/>
              </a:buClr>
              <a:buSzPts val="1800"/>
              <a:buFont typeface="Noto Sans Symbols"/>
              <a:buChar char="▪"/>
            </a:pPr>
            <a:r>
              <a:rPr b="0" i="0" lang="uk-UA" sz="1800" u="none" cap="none" strike="noStrike">
                <a:solidFill>
                  <a:srgbClr val="000000"/>
                </a:solidFill>
                <a:latin typeface="Times New Roman"/>
                <a:ea typeface="Times New Roman"/>
                <a:cs typeface="Times New Roman"/>
                <a:sym typeface="Times New Roman"/>
              </a:rPr>
              <a:t>Підвищення кваліфікації з питань гендерної рівності та основ гендерної політики у Збройних Силах України</a:t>
            </a:r>
            <a:endParaRPr/>
          </a:p>
          <a:p>
            <a:pPr indent="0" lvl="0" marL="0" marR="0" rtl="0" algn="just">
              <a:lnSpc>
                <a:spcPct val="90000"/>
              </a:lnSpc>
              <a:spcBef>
                <a:spcPts val="0"/>
              </a:spcBef>
              <a:spcAft>
                <a:spcPts val="0"/>
              </a:spcAft>
              <a:buClr>
                <a:srgbClr val="000000"/>
              </a:buClr>
              <a:buSzPts val="2500"/>
              <a:buFont typeface="Arial"/>
              <a:buNone/>
            </a:pPr>
            <a:r>
              <a:t/>
            </a:r>
            <a:endParaRPr b="0" i="0" sz="2500" u="none" cap="none" strike="noStrike">
              <a:solidFill>
                <a:srgbClr val="000000"/>
              </a:solidFill>
              <a:latin typeface="Times New Roman"/>
              <a:ea typeface="Times New Roman"/>
              <a:cs typeface="Times New Roman"/>
              <a:sym typeface="Times New Roman"/>
            </a:endParaRPr>
          </a:p>
        </p:txBody>
      </p:sp>
      <p:sp>
        <p:nvSpPr>
          <p:cNvPr id="1006" name="Google Shape;1006;p1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uk-UA"/>
              <a:t>‹#›</a:t>
            </a:fld>
            <a:endParaRP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10" name="Shape 1010"/>
        <p:cNvGrpSpPr/>
        <p:nvPr/>
      </p:nvGrpSpPr>
      <p:grpSpPr>
        <a:xfrm>
          <a:off x="0" y="0"/>
          <a:ext cx="0" cy="0"/>
          <a:chOff x="0" y="0"/>
          <a:chExt cx="0" cy="0"/>
        </a:xfrm>
      </p:grpSpPr>
      <p:sp>
        <p:nvSpPr>
          <p:cNvPr id="1011" name="Google Shape;1011;p136"/>
          <p:cNvSpPr txBox="1"/>
          <p:nvPr>
            <p:ph type="title"/>
          </p:nvPr>
        </p:nvSpPr>
        <p:spPr>
          <a:xfrm>
            <a:off x="263387" y="-185739"/>
            <a:ext cx="11367052"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Міноборони. Досягнення </a:t>
            </a:r>
            <a:endParaRPr b="1" sz="2400"/>
          </a:p>
        </p:txBody>
      </p:sp>
      <p:sp>
        <p:nvSpPr>
          <p:cNvPr id="1012" name="Google Shape;1012;p136"/>
          <p:cNvSpPr txBox="1"/>
          <p:nvPr/>
        </p:nvSpPr>
        <p:spPr>
          <a:xfrm>
            <a:off x="654683" y="839365"/>
            <a:ext cx="10515600" cy="338571"/>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1800"/>
              <a:buFont typeface="Calibri"/>
              <a:buNone/>
            </a:pPr>
            <a:r>
              <a:rPr b="1" i="1" lang="uk-UA" sz="2000" u="none" cap="none" strike="noStrike">
                <a:solidFill>
                  <a:srgbClr val="000000"/>
                </a:solidFill>
                <a:latin typeface="Times New Roman"/>
                <a:ea typeface="Times New Roman"/>
                <a:cs typeface="Times New Roman"/>
                <a:sym typeface="Times New Roman"/>
              </a:rPr>
              <a:t>Впроваджені нормативно-правові акти</a:t>
            </a:r>
            <a:endParaRPr b="1" i="1" sz="2000" u="none" cap="none" strike="noStrike">
              <a:solidFill>
                <a:srgbClr val="000000"/>
              </a:solidFill>
              <a:latin typeface="Times New Roman"/>
              <a:ea typeface="Times New Roman"/>
              <a:cs typeface="Times New Roman"/>
              <a:sym typeface="Times New Roman"/>
            </a:endParaRPr>
          </a:p>
        </p:txBody>
      </p:sp>
      <p:sp>
        <p:nvSpPr>
          <p:cNvPr id="1013" name="Google Shape;1013;p136"/>
          <p:cNvSpPr/>
          <p:nvPr/>
        </p:nvSpPr>
        <p:spPr>
          <a:xfrm>
            <a:off x="474878" y="1177936"/>
            <a:ext cx="11367052" cy="6694140"/>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rgbClr val="000000"/>
              </a:buClr>
              <a:buSzPts val="1800"/>
              <a:buFont typeface="Courier New"/>
              <a:buChar char="o"/>
            </a:pPr>
            <a:r>
              <a:rPr b="0" i="0" lang="uk-UA" sz="1800" u="sng" cap="none" strike="noStrike">
                <a:solidFill>
                  <a:srgbClr val="000000"/>
                </a:solidFill>
                <a:latin typeface="Times New Roman"/>
                <a:ea typeface="Times New Roman"/>
                <a:cs typeface="Times New Roman"/>
                <a:sym typeface="Times New Roman"/>
                <a:hlinkClick r:id="rId4">
                  <a:extLst>
                    <a:ext uri="{A12FA001-AC4F-418D-AE19-62706E023703}">
                      <ahyp:hlinkClr val="tx"/>
                    </a:ext>
                  </a:extLst>
                </a:hlinkClick>
              </a:rPr>
              <a:t>Зміни до  постанови КМУ від 29.10.2024 № 1234 “Про затвердження Порядку речового, медичного, психологічного та соціального забезпечення військовослужбовців з урахуванням потреб жінок і чоловіків”</a:t>
            </a:r>
            <a:r>
              <a:rPr b="0" i="0" lang="uk-UA" sz="1800" u="none" cap="none" strike="noStrike">
                <a:solidFill>
                  <a:srgbClr val="000000"/>
                </a:solidFill>
                <a:latin typeface="Times New Roman"/>
                <a:ea typeface="Times New Roman"/>
                <a:cs typeface="Times New Roman"/>
                <a:sym typeface="Times New Roman"/>
              </a:rPr>
              <a:t>, яким затверджено зразки, закуплено та поставлено у військові частини: комплекти костюмів літніх польових жіночих; комплекти жіночої білизни. Затверджено зразки та сплановано до закупівлі на 2026 р.: бронежилети модульні жіночі; куртки та штани вітровологозахисні зимові/</a:t>
            </a:r>
            <a:endParaRPr b="0" i="0" sz="1800" u="none" cap="none" strike="noStrike">
              <a:solidFill>
                <a:srgbClr val="000000"/>
              </a:solidFill>
              <a:latin typeface="Times New Roman"/>
              <a:ea typeface="Times New Roman"/>
              <a:cs typeface="Times New Roman"/>
              <a:sym typeface="Times New Roman"/>
            </a:endParaRPr>
          </a:p>
          <a:p>
            <a:pPr indent="-285750" lvl="0" marL="285750" marR="0" rtl="0" algn="just">
              <a:lnSpc>
                <a:spcPct val="100000"/>
              </a:lnSpc>
              <a:spcBef>
                <a:spcPts val="1200"/>
              </a:spcBef>
              <a:spcAft>
                <a:spcPts val="0"/>
              </a:spcAft>
              <a:buClr>
                <a:srgbClr val="000000"/>
              </a:buClr>
              <a:buSzPts val="1800"/>
              <a:buFont typeface="Courier New"/>
              <a:buChar char="o"/>
            </a:pPr>
            <a:r>
              <a:rPr b="0" i="0" lang="uk-UA" sz="1800" u="sng" cap="none" strike="noStrike">
                <a:solidFill>
                  <a:srgbClr val="000000"/>
                </a:solidFill>
                <a:latin typeface="Times New Roman"/>
                <a:ea typeface="Times New Roman"/>
                <a:cs typeface="Times New Roman"/>
                <a:sym typeface="Times New Roman"/>
                <a:hlinkClick r:id="rId5">
                  <a:extLst>
                    <a:ext uri="{A12FA001-AC4F-418D-AE19-62706E023703}">
                      <ahyp:hlinkClr val="tx"/>
                    </a:ext>
                  </a:extLst>
                </a:hlinkClick>
              </a:rPr>
              <a:t>Методичні рекомендації з використання гендерно чутливої мови в системі МОУ </a:t>
            </a:r>
            <a:endParaRPr b="0" i="0" sz="1800" u="none" cap="none" strike="noStrike">
              <a:solidFill>
                <a:srgbClr val="000000"/>
              </a:solidFill>
              <a:latin typeface="Times New Roman"/>
              <a:ea typeface="Times New Roman"/>
              <a:cs typeface="Times New Roman"/>
              <a:sym typeface="Times New Roman"/>
            </a:endParaRPr>
          </a:p>
          <a:p>
            <a:pPr indent="-285750" lvl="0" marL="285750" marR="0" rtl="0" algn="just">
              <a:lnSpc>
                <a:spcPct val="100000"/>
              </a:lnSpc>
              <a:spcBef>
                <a:spcPts val="1200"/>
              </a:spcBef>
              <a:spcAft>
                <a:spcPts val="0"/>
              </a:spcAft>
              <a:buClr>
                <a:srgbClr val="000000"/>
              </a:buClr>
              <a:buSzPts val="1800"/>
              <a:buFont typeface="Courier New"/>
              <a:buChar char="o"/>
            </a:pPr>
            <a:r>
              <a:rPr b="0" i="0" lang="uk-UA" sz="1800" u="sng" cap="none" strike="noStrike">
                <a:solidFill>
                  <a:srgbClr val="000000"/>
                </a:solidFill>
                <a:latin typeface="Times New Roman"/>
                <a:ea typeface="Times New Roman"/>
                <a:cs typeface="Times New Roman"/>
                <a:sym typeface="Times New Roman"/>
                <a:hlinkClick r:id="rId6">
                  <a:extLst>
                    <a:ext uri="{A12FA001-AC4F-418D-AE19-62706E023703}">
                      <ahyp:hlinkClr val="tx"/>
                    </a:ext>
                  </a:extLst>
                </a:hlinkClick>
              </a:rPr>
              <a:t>Зміни до ЗУ </a:t>
            </a:r>
            <a:r>
              <a:rPr b="0" i="0" lang="uk-UA" sz="1800" u="sng" cap="none" strike="noStrike">
                <a:solidFill>
                  <a:srgbClr val="000000"/>
                </a:solidFill>
                <a:latin typeface="Times New Roman"/>
                <a:ea typeface="Times New Roman"/>
                <a:cs typeface="Times New Roman"/>
                <a:sym typeface="Times New Roman"/>
                <a:hlinkClick r:id="rId7">
                  <a:extLst>
                    <a:ext uri="{A12FA001-AC4F-418D-AE19-62706E023703}">
                      <ahyp:hlinkClr val="tx"/>
                    </a:ext>
                  </a:extLst>
                </a:hlinkClick>
              </a:rPr>
              <a:t>“</a:t>
            </a:r>
            <a:r>
              <a:rPr b="0" i="0" lang="uk-UA" sz="1800" u="sng" cap="none" strike="noStrike">
                <a:solidFill>
                  <a:srgbClr val="000000"/>
                </a:solidFill>
                <a:latin typeface="Times New Roman"/>
                <a:ea typeface="Times New Roman"/>
                <a:cs typeface="Times New Roman"/>
                <a:sym typeface="Times New Roman"/>
                <a:hlinkClick r:id="rId8">
                  <a:extLst>
                    <a:ext uri="{A12FA001-AC4F-418D-AE19-62706E023703}">
                      <ahyp:hlinkClr val="tx"/>
                    </a:ext>
                  </a:extLst>
                </a:hlinkClick>
              </a:rPr>
              <a:t>Про військовий обов’язок і військову службу”</a:t>
            </a:r>
            <a:endParaRPr b="0" i="0" sz="1800" u="none" cap="none" strike="noStrike">
              <a:solidFill>
                <a:srgbClr val="000000"/>
              </a:solidFill>
              <a:latin typeface="Times New Roman"/>
              <a:ea typeface="Times New Roman"/>
              <a:cs typeface="Times New Roman"/>
              <a:sym typeface="Times New Roman"/>
            </a:endParaRPr>
          </a:p>
          <a:p>
            <a:pPr indent="-285750" lvl="0" marL="285750" marR="0" rtl="0" algn="just">
              <a:lnSpc>
                <a:spcPct val="100000"/>
              </a:lnSpc>
              <a:spcBef>
                <a:spcPts val="1200"/>
              </a:spcBef>
              <a:spcAft>
                <a:spcPts val="0"/>
              </a:spcAft>
              <a:buClr>
                <a:srgbClr val="000000"/>
              </a:buClr>
              <a:buSzPts val="1800"/>
              <a:buFont typeface="Courier New"/>
              <a:buChar char="o"/>
            </a:pPr>
            <a:r>
              <a:rPr b="0" i="0" lang="uk-UA" sz="1800" u="none" cap="none" strike="noStrike">
                <a:solidFill>
                  <a:srgbClr val="000000"/>
                </a:solidFill>
                <a:latin typeface="Times New Roman"/>
                <a:ea typeface="Times New Roman"/>
                <a:cs typeface="Times New Roman"/>
                <a:sym typeface="Times New Roman"/>
              </a:rPr>
              <a:t>Зміни до </a:t>
            </a:r>
            <a:r>
              <a:rPr b="0" i="0" lang="uk-UA" sz="1800" u="sng" cap="none" strike="noStrike">
                <a:solidFill>
                  <a:srgbClr val="000000"/>
                </a:solidFill>
                <a:latin typeface="Times New Roman"/>
                <a:ea typeface="Times New Roman"/>
                <a:cs typeface="Times New Roman"/>
                <a:sym typeface="Times New Roman"/>
                <a:hlinkClick r:id="rId9">
                  <a:extLst>
                    <a:ext uri="{A12FA001-AC4F-418D-AE19-62706E023703}">
                      <ahyp:hlinkClr val="tx"/>
                    </a:ext>
                  </a:extLst>
                </a:hlinkClick>
              </a:rPr>
              <a:t>Статуту внутрішньої служби ЗСУ </a:t>
            </a:r>
            <a:r>
              <a:rPr b="0" i="0" lang="uk-UA" sz="1800" u="none" cap="none" strike="noStrike">
                <a:solidFill>
                  <a:srgbClr val="000000"/>
                </a:solidFill>
                <a:latin typeface="Times New Roman"/>
                <a:ea typeface="Times New Roman"/>
                <a:cs typeface="Times New Roman"/>
                <a:sym typeface="Times New Roman"/>
              </a:rPr>
              <a:t>та </a:t>
            </a:r>
            <a:r>
              <a:rPr b="0" i="0" lang="uk-UA" sz="1800" u="sng" cap="none" strike="noStrike">
                <a:solidFill>
                  <a:srgbClr val="000000"/>
                </a:solidFill>
                <a:latin typeface="Times New Roman"/>
                <a:ea typeface="Times New Roman"/>
                <a:cs typeface="Times New Roman"/>
                <a:sym typeface="Times New Roman"/>
                <a:hlinkClick r:id="rId10">
                  <a:extLst>
                    <a:ext uri="{A12FA001-AC4F-418D-AE19-62706E023703}">
                      <ahyp:hlinkClr val="tx"/>
                    </a:ext>
                  </a:extLst>
                </a:hlinkClick>
              </a:rPr>
              <a:t>Дисциплінарного статуту ЗСУ   </a:t>
            </a:r>
            <a:endParaRPr b="0" i="0" sz="1800" u="none" cap="none" strike="noStrike">
              <a:solidFill>
                <a:srgbClr val="000000"/>
              </a:solidFill>
              <a:latin typeface="Times New Roman"/>
              <a:ea typeface="Times New Roman"/>
              <a:cs typeface="Times New Roman"/>
              <a:sym typeface="Times New Roman"/>
            </a:endParaRPr>
          </a:p>
          <a:p>
            <a:pPr indent="-285750" lvl="0" marL="285750" marR="0" rtl="0" algn="just">
              <a:lnSpc>
                <a:spcPct val="100000"/>
              </a:lnSpc>
              <a:spcBef>
                <a:spcPts val="1200"/>
              </a:spcBef>
              <a:spcAft>
                <a:spcPts val="0"/>
              </a:spcAft>
              <a:buClr>
                <a:srgbClr val="000000"/>
              </a:buClr>
              <a:buSzPts val="1800"/>
              <a:buFont typeface="Courier New"/>
              <a:buChar char="o"/>
            </a:pPr>
            <a:r>
              <a:rPr b="0" i="0" lang="uk-UA" sz="1800" u="none" cap="none" strike="noStrike">
                <a:solidFill>
                  <a:srgbClr val="000000"/>
                </a:solidFill>
                <a:latin typeface="Times New Roman"/>
                <a:ea typeface="Times New Roman"/>
                <a:cs typeface="Times New Roman"/>
                <a:sym typeface="Times New Roman"/>
              </a:rPr>
              <a:t>Наказ МОУ від 29.01.2025  № 59  про затвердження  </a:t>
            </a:r>
            <a:r>
              <a:rPr b="0" i="0" lang="uk-UA" sz="1800" u="sng" cap="none" strike="noStrike">
                <a:solidFill>
                  <a:srgbClr val="000000"/>
                </a:solidFill>
                <a:latin typeface="Times New Roman"/>
                <a:ea typeface="Times New Roman"/>
                <a:cs typeface="Times New Roman"/>
                <a:sym typeface="Times New Roman"/>
                <a:hlinkClick r:id="rId11">
                  <a:extLst>
                    <a:ext uri="{A12FA001-AC4F-418D-AE19-62706E023703}">
                      <ahyp:hlinkClr val="tx"/>
                    </a:ext>
                  </a:extLst>
                </a:hlinkClick>
              </a:rPr>
              <a:t>“Положення  про  службу  супроводу військовослужбовців та членів їх сімей в системі Міністерства оборони України”</a:t>
            </a:r>
            <a:endParaRPr b="0" i="0" sz="18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1200"/>
              </a:spcBef>
              <a:spcAft>
                <a:spcPts val="0"/>
              </a:spcAft>
              <a:buClr>
                <a:srgbClr val="000000"/>
              </a:buClr>
              <a:buSzPts val="1800"/>
              <a:buFont typeface="Courier New"/>
              <a:buChar char="o"/>
            </a:pPr>
            <a:r>
              <a:rPr b="0" i="0" lang="uk-UA" sz="1800" u="none" cap="none" strike="noStrike">
                <a:solidFill>
                  <a:srgbClr val="000000"/>
                </a:solidFill>
                <a:latin typeface="Times New Roman"/>
                <a:ea typeface="Times New Roman"/>
                <a:cs typeface="Times New Roman"/>
                <a:sym typeface="Times New Roman"/>
              </a:rPr>
              <a:t>  Наказ МОУ від 26.12.2024 № 862 про затвердження </a:t>
            </a:r>
            <a:r>
              <a:rPr b="0" i="0" lang="uk-UA" sz="1800" u="sng" cap="none" strike="noStrike">
                <a:solidFill>
                  <a:srgbClr val="000000"/>
                </a:solidFill>
                <a:latin typeface="Times New Roman"/>
                <a:ea typeface="Times New Roman"/>
                <a:cs typeface="Times New Roman"/>
                <a:sym typeface="Times New Roman"/>
                <a:hlinkClick r:id="rId12">
                  <a:extLst>
                    <a:ext uri="{A12FA001-AC4F-418D-AE19-62706E023703}">
                      <ahyp:hlinkClr val="tx"/>
                    </a:ext>
                  </a:extLst>
                </a:hlinkClick>
              </a:rPr>
              <a:t>“Стратегії залучення, розвитку та утримання людського капіталу в силах оборони України до 2027 року”</a:t>
            </a:r>
            <a:endParaRPr b="0" i="0" sz="18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1200"/>
              </a:spcBef>
              <a:spcAft>
                <a:spcPts val="0"/>
              </a:spcAft>
              <a:buClr>
                <a:srgbClr val="000000"/>
              </a:buClr>
              <a:buSzPts val="1800"/>
              <a:buFont typeface="Courier New"/>
              <a:buChar char="o"/>
            </a:pPr>
            <a:r>
              <a:rPr b="0" i="0" lang="uk-UA" sz="1800" u="sng" cap="none" strike="noStrike">
                <a:solidFill>
                  <a:srgbClr val="000000"/>
                </a:solidFill>
                <a:latin typeface="Times New Roman"/>
                <a:ea typeface="Times New Roman"/>
                <a:cs typeface="Times New Roman"/>
                <a:sym typeface="Times New Roman"/>
                <a:hlinkClick r:id="rId13">
                  <a:extLst>
                    <a:ext uri="{A12FA001-AC4F-418D-AE19-62706E023703}">
                      <ahyp:hlinkClr val="tx"/>
                    </a:ext>
                  </a:extLst>
                </a:hlinkClick>
              </a:rPr>
              <a:t>  Постанова КМУ від 20.08.2024 № 948 “Деякі питання впровадження діяльності служб супроводу військовослужбовців,    осіб рядового і начальницького складу служби цивільного захисту, поліцейських та членів їх сімей”</a:t>
            </a:r>
            <a:endParaRPr b="0" i="0" sz="1800" u="none" cap="none" strike="noStrike">
              <a:solidFill>
                <a:srgbClr val="000000"/>
              </a:solidFill>
              <a:latin typeface="Times New Roman"/>
              <a:ea typeface="Times New Roman"/>
              <a:cs typeface="Times New Roman"/>
              <a:sym typeface="Times New Roman"/>
            </a:endParaRPr>
          </a:p>
          <a:p>
            <a:pPr indent="0" lvl="0" marL="0" marR="0" rtl="0" algn="just">
              <a:lnSpc>
                <a:spcPct val="100000"/>
              </a:lnSpc>
              <a:spcBef>
                <a:spcPts val="600"/>
              </a:spcBef>
              <a:spcAft>
                <a:spcPts val="0"/>
              </a:spcAft>
              <a:buNone/>
            </a:pPr>
            <a:r>
              <a:t/>
            </a:r>
            <a:endParaRPr b="0" i="0" sz="1800" u="none" cap="none" strike="noStrike">
              <a:solidFill>
                <a:srgbClr val="000000"/>
              </a:solidFill>
              <a:latin typeface="Times New Roman"/>
              <a:ea typeface="Times New Roman"/>
              <a:cs typeface="Times New Roman"/>
              <a:sym typeface="Times New Roman"/>
            </a:endParaRPr>
          </a:p>
          <a:p>
            <a:pPr indent="0" lvl="0" marL="0" marR="0" rtl="0" algn="just">
              <a:lnSpc>
                <a:spcPct val="100000"/>
              </a:lnSpc>
              <a:spcBef>
                <a:spcPts val="2400"/>
              </a:spcBef>
              <a:spcAft>
                <a:spcPts val="0"/>
              </a:spcAft>
              <a:buNone/>
            </a:pPr>
            <a:r>
              <a:t/>
            </a:r>
            <a:endParaRPr b="0" i="0" sz="1800" u="none" cap="none" strike="noStrike">
              <a:solidFill>
                <a:srgbClr val="000000"/>
              </a:solidFill>
              <a:latin typeface="Times New Roman"/>
              <a:ea typeface="Times New Roman"/>
              <a:cs typeface="Times New Roman"/>
              <a:sym typeface="Times New Roman"/>
            </a:endParaRPr>
          </a:p>
          <a:p>
            <a:pPr indent="0" lvl="0" marL="0" marR="0" rtl="0" algn="just">
              <a:lnSpc>
                <a:spcPct val="100000"/>
              </a:lnSpc>
              <a:spcBef>
                <a:spcPts val="2400"/>
              </a:spcBef>
              <a:spcAft>
                <a:spcPts val="0"/>
              </a:spcAft>
              <a:buClr>
                <a:srgbClr val="000000"/>
              </a:buClr>
              <a:buSzPts val="1800"/>
              <a:buFont typeface="Arial"/>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1014" name="Google Shape;1014;p1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uk-UA"/>
              <a:t>‹#›</a:t>
            </a:fld>
            <a:endParaRP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18" name="Shape 1018"/>
        <p:cNvGrpSpPr/>
        <p:nvPr/>
      </p:nvGrpSpPr>
      <p:grpSpPr>
        <a:xfrm>
          <a:off x="0" y="0"/>
          <a:ext cx="0" cy="0"/>
          <a:chOff x="0" y="0"/>
          <a:chExt cx="0" cy="0"/>
        </a:xfrm>
      </p:grpSpPr>
      <p:sp>
        <p:nvSpPr>
          <p:cNvPr id="1019" name="Google Shape;1019;p137"/>
          <p:cNvSpPr txBox="1"/>
          <p:nvPr>
            <p:ph type="title"/>
          </p:nvPr>
        </p:nvSpPr>
        <p:spPr>
          <a:xfrm>
            <a:off x="263387" y="-185739"/>
            <a:ext cx="11367052"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Міноборони. Плани</a:t>
            </a:r>
            <a:endParaRPr b="1" sz="2400"/>
          </a:p>
        </p:txBody>
      </p:sp>
      <p:grpSp>
        <p:nvGrpSpPr>
          <p:cNvPr id="1020" name="Google Shape;1020;p137"/>
          <p:cNvGrpSpPr/>
          <p:nvPr/>
        </p:nvGrpSpPr>
        <p:grpSpPr>
          <a:xfrm>
            <a:off x="2975599" y="7504413"/>
            <a:ext cx="415268" cy="427704"/>
            <a:chOff x="1936932" y="3150557"/>
            <a:chExt cx="381000" cy="380578"/>
          </a:xfrm>
        </p:grpSpPr>
        <p:sp>
          <p:nvSpPr>
            <p:cNvPr id="1021" name="Google Shape;1021;p137"/>
            <p:cNvSpPr/>
            <p:nvPr/>
          </p:nvSpPr>
          <p:spPr>
            <a:xfrm>
              <a:off x="1936932" y="3150557"/>
              <a:ext cx="381000" cy="380578"/>
            </a:xfrm>
            <a:prstGeom prst="ellipse">
              <a:avLst/>
            </a:prstGeom>
            <a:solidFill>
              <a:schemeClr val="lt1"/>
            </a:solidFill>
            <a:ln cap="flat" cmpd="sng" w="38100">
              <a:solidFill>
                <a:srgbClr val="11171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70C0"/>
                </a:solidFill>
                <a:latin typeface="Arial"/>
                <a:ea typeface="Arial"/>
                <a:cs typeface="Arial"/>
                <a:sym typeface="Arial"/>
              </a:endParaRPr>
            </a:p>
          </p:txBody>
        </p:sp>
        <p:pic>
          <p:nvPicPr>
            <p:cNvPr descr="Checkmark with solid fill" id="1022" name="Google Shape;1022;p137"/>
            <p:cNvPicPr preferRelativeResize="0"/>
            <p:nvPr/>
          </p:nvPicPr>
          <p:blipFill rotWithShape="1">
            <a:blip r:embed="rId4">
              <a:alphaModFix/>
            </a:blip>
            <a:srcRect b="0" l="0" r="0" t="0"/>
            <a:stretch/>
          </p:blipFill>
          <p:spPr>
            <a:xfrm>
              <a:off x="1997204" y="3205793"/>
              <a:ext cx="261512" cy="274814"/>
            </a:xfrm>
            <a:prstGeom prst="rect">
              <a:avLst/>
            </a:prstGeom>
            <a:noFill/>
            <a:ln>
              <a:noFill/>
            </a:ln>
          </p:spPr>
        </p:pic>
      </p:grpSp>
      <p:sp>
        <p:nvSpPr>
          <p:cNvPr id="1023" name="Google Shape;1023;p137"/>
          <p:cNvSpPr txBox="1"/>
          <p:nvPr/>
        </p:nvSpPr>
        <p:spPr>
          <a:xfrm>
            <a:off x="961081" y="1820867"/>
            <a:ext cx="10269837" cy="2800767"/>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rgbClr val="000000"/>
              </a:buClr>
              <a:buSzPts val="1800"/>
              <a:buFont typeface="Noto Sans Symbols"/>
              <a:buChar char="▪"/>
            </a:pPr>
            <a:r>
              <a:rPr b="0" i="0" lang="uk-UA" sz="1800" u="none" cap="none" strike="noStrike">
                <a:solidFill>
                  <a:srgbClr val="000000"/>
                </a:solidFill>
                <a:latin typeface="Times New Roman"/>
                <a:ea typeface="Times New Roman"/>
                <a:cs typeface="Times New Roman"/>
                <a:sym typeface="Times New Roman"/>
              </a:rPr>
              <a:t>Інституалізація та посилення ролі гендерних радників</a:t>
            </a:r>
            <a:endParaRPr/>
          </a:p>
          <a:p>
            <a:pPr indent="-285750" lvl="0" marL="285750" marR="0" rtl="0" algn="l">
              <a:lnSpc>
                <a:spcPct val="150000"/>
              </a:lnSpc>
              <a:spcBef>
                <a:spcPts val="0"/>
              </a:spcBef>
              <a:spcAft>
                <a:spcPts val="0"/>
              </a:spcAft>
              <a:buClr>
                <a:srgbClr val="000000"/>
              </a:buClr>
              <a:buSzPts val="1800"/>
              <a:buFont typeface="Noto Sans Symbols"/>
              <a:buChar char="▪"/>
            </a:pPr>
            <a:r>
              <a:rPr b="0" i="0" lang="uk-UA" sz="1800" u="none" cap="none" strike="noStrike">
                <a:solidFill>
                  <a:srgbClr val="000000"/>
                </a:solidFill>
                <a:latin typeface="Times New Roman"/>
                <a:ea typeface="Times New Roman"/>
                <a:cs typeface="Times New Roman"/>
                <a:sym typeface="Times New Roman"/>
              </a:rPr>
              <a:t>Розробка та впровадження Інструкції про особливості розгляду повідомлень про випадки гендерно-зумовленого насильства та дискримінації за ознакою статі</a:t>
            </a:r>
            <a:endParaRPr/>
          </a:p>
          <a:p>
            <a:pPr indent="-285750" lvl="0" marL="285750" marR="0" rtl="0" algn="l">
              <a:lnSpc>
                <a:spcPct val="150000"/>
              </a:lnSpc>
              <a:spcBef>
                <a:spcPts val="0"/>
              </a:spcBef>
              <a:spcAft>
                <a:spcPts val="0"/>
              </a:spcAft>
              <a:buClr>
                <a:srgbClr val="000000"/>
              </a:buClr>
              <a:buSzPts val="1800"/>
              <a:buFont typeface="Noto Sans Symbols"/>
              <a:buChar char="▪"/>
            </a:pPr>
            <a:r>
              <a:rPr b="0" i="0" lang="uk-UA" sz="1800" u="none" cap="none" strike="noStrike">
                <a:solidFill>
                  <a:srgbClr val="000000"/>
                </a:solidFill>
                <a:latin typeface="Times New Roman"/>
                <a:ea typeface="Times New Roman"/>
                <a:cs typeface="Times New Roman"/>
                <a:sym typeface="Times New Roman"/>
              </a:rPr>
              <a:t>Проведення аналізу нормативно-правових актів та внесення змін  в положення, що можуть призводити до створення бар’єрів для жінок при проходженні військової служби, або призводити до випадків дискримінації</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24" name="Google Shape;1024;p1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uk-UA"/>
              <a:t>‹#›</a:t>
            </a:fld>
            <a:endParaRPr/>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28" name="Shape 1028"/>
        <p:cNvGrpSpPr/>
        <p:nvPr/>
      </p:nvGrpSpPr>
      <p:grpSpPr>
        <a:xfrm>
          <a:off x="0" y="0"/>
          <a:ext cx="0" cy="0"/>
          <a:chOff x="0" y="0"/>
          <a:chExt cx="0" cy="0"/>
        </a:xfrm>
      </p:grpSpPr>
      <p:sp>
        <p:nvSpPr>
          <p:cNvPr id="1029" name="Google Shape;1029;p138"/>
          <p:cNvSpPr txBox="1"/>
          <p:nvPr>
            <p:ph type="title"/>
          </p:nvPr>
        </p:nvSpPr>
        <p:spPr>
          <a:xfrm>
            <a:off x="689112" y="0"/>
            <a:ext cx="11635409" cy="88458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Міністерство юстиції України. Досягнення</a:t>
            </a:r>
            <a:endParaRPr b="1" sz="2400"/>
          </a:p>
        </p:txBody>
      </p:sp>
      <p:sp>
        <p:nvSpPr>
          <p:cNvPr id="1030" name="Google Shape;1030;p138"/>
          <p:cNvSpPr/>
          <p:nvPr/>
        </p:nvSpPr>
        <p:spPr>
          <a:xfrm>
            <a:off x="1891757" y="1271218"/>
            <a:ext cx="8036667" cy="619210"/>
          </a:xfrm>
          <a:custGeom>
            <a:rect b="b" l="l" r="r" t="t"/>
            <a:pathLst>
              <a:path extrusionOk="0" h="2887396" w="1849613">
                <a:moveTo>
                  <a:pt x="0" y="0"/>
                </a:moveTo>
                <a:lnTo>
                  <a:pt x="1849613" y="0"/>
                </a:lnTo>
                <a:lnTo>
                  <a:pt x="1849613" y="2887396"/>
                </a:lnTo>
                <a:lnTo>
                  <a:pt x="0" y="2887396"/>
                </a:lnTo>
                <a:lnTo>
                  <a:pt x="0" y="0"/>
                </a:lnTo>
                <a:close/>
              </a:path>
            </a:pathLst>
          </a:custGeom>
          <a:noFill/>
          <a:ln>
            <a:noFill/>
          </a:ln>
        </p:spPr>
        <p:txBody>
          <a:bodyPr anchorCtr="0" anchor="t" bIns="173700" lIns="115775" spcFirstLastPara="1" rIns="154400" wrap="square" tIns="115775">
            <a:noAutofit/>
          </a:bodyPr>
          <a:lstStyle/>
          <a:p>
            <a:pPr indent="0" lvl="1" marL="0" marR="0" rtl="0" algn="l">
              <a:lnSpc>
                <a:spcPct val="90000"/>
              </a:lnSpc>
              <a:spcBef>
                <a:spcPts val="0"/>
              </a:spcBef>
              <a:spcAft>
                <a:spcPts val="0"/>
              </a:spcAft>
              <a:buClr>
                <a:srgbClr val="000000"/>
              </a:buClr>
              <a:buSzPts val="2000"/>
              <a:buFont typeface="Arial"/>
              <a:buNone/>
            </a:pPr>
            <a:r>
              <a:rPr b="0" i="0" lang="uk-UA" sz="2000" u="none" cap="none" strike="noStrike">
                <a:solidFill>
                  <a:srgbClr val="000000"/>
                </a:solidFill>
                <a:latin typeface="Times New Roman"/>
                <a:ea typeface="Times New Roman"/>
                <a:cs typeface="Times New Roman"/>
                <a:sym typeface="Times New Roman"/>
              </a:rPr>
              <a:t>щодо</a:t>
            </a:r>
            <a:r>
              <a:rPr b="0" i="0" lang="uk-UA" sz="1899" u="none" cap="none" strike="noStrike">
                <a:solidFill>
                  <a:srgbClr val="000000"/>
                </a:solidFill>
                <a:latin typeface="Times New Roman"/>
                <a:ea typeface="Times New Roman"/>
                <a:cs typeface="Times New Roman"/>
                <a:sym typeface="Times New Roman"/>
              </a:rPr>
              <a:t> </a:t>
            </a:r>
            <a:r>
              <a:rPr b="1" i="0" lang="uk-UA" sz="2200" u="none" cap="none" strike="noStrike">
                <a:solidFill>
                  <a:srgbClr val="073763"/>
                </a:solidFill>
                <a:latin typeface="Times New Roman"/>
                <a:ea typeface="Times New Roman"/>
                <a:cs typeface="Times New Roman"/>
                <a:sym typeface="Times New Roman"/>
              </a:rPr>
              <a:t>6</a:t>
            </a:r>
            <a:r>
              <a:rPr b="0" i="0" lang="uk-UA" sz="2035" u="none" cap="none" strike="noStrike">
                <a:solidFill>
                  <a:srgbClr val="000000"/>
                </a:solidFill>
                <a:latin typeface="Times New Roman"/>
                <a:ea typeface="Times New Roman"/>
                <a:cs typeface="Times New Roman"/>
                <a:sym typeface="Times New Roman"/>
              </a:rPr>
              <a:t> </a:t>
            </a:r>
            <a:r>
              <a:rPr b="0" i="0" lang="uk-UA" sz="2000" u="none" cap="none" strike="noStrike">
                <a:solidFill>
                  <a:srgbClr val="000000"/>
                </a:solidFill>
                <a:latin typeface="Times New Roman"/>
                <a:ea typeface="Times New Roman"/>
                <a:cs typeface="Times New Roman"/>
                <a:sym typeface="Times New Roman"/>
              </a:rPr>
              <a:t>законів України та </a:t>
            </a:r>
            <a:r>
              <a:rPr b="1" i="0" lang="uk-UA" sz="2235" u="none" cap="none" strike="noStrike">
                <a:solidFill>
                  <a:srgbClr val="073763"/>
                </a:solidFill>
                <a:latin typeface="Times New Roman"/>
                <a:ea typeface="Times New Roman"/>
                <a:cs typeface="Times New Roman"/>
                <a:sym typeface="Times New Roman"/>
              </a:rPr>
              <a:t>1</a:t>
            </a:r>
            <a:r>
              <a:rPr b="0" i="0" lang="uk-UA" sz="1899" u="none" cap="none" strike="noStrike">
                <a:solidFill>
                  <a:srgbClr val="000000"/>
                </a:solidFill>
                <a:latin typeface="Times New Roman"/>
                <a:ea typeface="Times New Roman"/>
                <a:cs typeface="Times New Roman"/>
                <a:sym typeface="Times New Roman"/>
              </a:rPr>
              <a:t> </a:t>
            </a:r>
            <a:r>
              <a:rPr b="0" i="0" lang="uk-UA" sz="2000" u="none" cap="none" strike="noStrike">
                <a:solidFill>
                  <a:srgbClr val="000000"/>
                </a:solidFill>
                <a:latin typeface="Times New Roman"/>
                <a:ea typeface="Times New Roman"/>
                <a:cs typeface="Times New Roman"/>
                <a:sym typeface="Times New Roman"/>
              </a:rPr>
              <a:t>постанови КМУ</a:t>
            </a:r>
            <a:endParaRPr/>
          </a:p>
        </p:txBody>
      </p:sp>
      <p:sp>
        <p:nvSpPr>
          <p:cNvPr id="1031" name="Google Shape;1031;p138"/>
          <p:cNvSpPr/>
          <p:nvPr/>
        </p:nvSpPr>
        <p:spPr>
          <a:xfrm>
            <a:off x="528481" y="2278976"/>
            <a:ext cx="9648900" cy="769401"/>
          </a:xfrm>
          <a:prstGeom prst="rect">
            <a:avLst/>
          </a:prstGeom>
          <a:noFill/>
          <a:ln>
            <a:noFill/>
          </a:ln>
        </p:spPr>
        <p:txBody>
          <a:bodyPr anchorCtr="0" anchor="t" bIns="45700" lIns="91425" spcFirstLastPara="1" rIns="91425" wrap="square" tIns="45700">
            <a:spAutoFit/>
          </a:bodyPr>
          <a:lstStyle/>
          <a:p>
            <a:pPr indent="0" lvl="1" marL="0" marR="0" rtl="0" algn="l">
              <a:lnSpc>
                <a:spcPct val="100000"/>
              </a:lnSpc>
              <a:spcBef>
                <a:spcPts val="0"/>
              </a:spcBef>
              <a:spcAft>
                <a:spcPts val="0"/>
              </a:spcAft>
              <a:buNone/>
            </a:pPr>
            <a:r>
              <a:rPr b="1" i="0" lang="uk-UA" sz="2200" u="none" cap="none" strike="noStrike">
                <a:solidFill>
                  <a:srgbClr val="000000"/>
                </a:solidFill>
                <a:latin typeface="Times New Roman"/>
                <a:ea typeface="Times New Roman"/>
                <a:cs typeface="Times New Roman"/>
                <a:sym typeface="Times New Roman"/>
              </a:rPr>
              <a:t>Дорожня карта з питань верховенства права сфера Гендерна рівність та насильство проти жінок</a:t>
            </a:r>
            <a:endParaRPr/>
          </a:p>
        </p:txBody>
      </p:sp>
      <p:sp>
        <p:nvSpPr>
          <p:cNvPr id="1032" name="Google Shape;1032;p138"/>
          <p:cNvSpPr/>
          <p:nvPr/>
        </p:nvSpPr>
        <p:spPr>
          <a:xfrm>
            <a:off x="361552" y="457174"/>
            <a:ext cx="8102434" cy="1123649"/>
          </a:xfrm>
          <a:custGeom>
            <a:rect b="b" l="l" r="r" t="t"/>
            <a:pathLst>
              <a:path extrusionOk="0" h="1771206" w="2336820">
                <a:moveTo>
                  <a:pt x="0" y="0"/>
                </a:moveTo>
                <a:lnTo>
                  <a:pt x="2336820" y="0"/>
                </a:lnTo>
                <a:lnTo>
                  <a:pt x="2336820" y="1771206"/>
                </a:lnTo>
                <a:lnTo>
                  <a:pt x="0" y="1771206"/>
                </a:lnTo>
                <a:lnTo>
                  <a:pt x="0" y="0"/>
                </a:lnTo>
                <a:close/>
              </a:path>
            </a:pathLst>
          </a:custGeom>
          <a:noFill/>
          <a:ln>
            <a:noFill/>
          </a:ln>
        </p:spPr>
        <p:txBody>
          <a:bodyPr anchorCtr="0" anchor="ctr" bIns="88200" lIns="154400" spcFirstLastPara="1" rIns="154400" wrap="square" tIns="88200">
            <a:noAutofit/>
          </a:bodyPr>
          <a:lstStyle/>
          <a:p>
            <a:pPr indent="0" lvl="1" marL="0" marR="0" rtl="0" algn="l">
              <a:lnSpc>
                <a:spcPct val="100000"/>
              </a:lnSpc>
              <a:spcBef>
                <a:spcPts val="0"/>
              </a:spcBef>
              <a:spcAft>
                <a:spcPts val="0"/>
              </a:spcAft>
              <a:buClr>
                <a:srgbClr val="000000"/>
              </a:buClr>
              <a:buSzPts val="2200"/>
              <a:buFont typeface="Arial"/>
              <a:buNone/>
            </a:pPr>
            <a:r>
              <a:rPr b="1" i="0" lang="uk-UA" sz="2200" u="none" cap="none" strike="noStrike">
                <a:solidFill>
                  <a:srgbClr val="000000"/>
                </a:solidFill>
                <a:latin typeface="Times New Roman"/>
                <a:ea typeface="Times New Roman"/>
                <a:cs typeface="Times New Roman"/>
                <a:sym typeface="Times New Roman"/>
              </a:rPr>
              <a:t>Гендерно-правова експертиза проведена</a:t>
            </a:r>
            <a:endParaRPr b="0" i="0" sz="2200" u="none" cap="none" strike="noStrike">
              <a:solidFill>
                <a:srgbClr val="000000"/>
              </a:solidFill>
              <a:latin typeface="Times New Roman"/>
              <a:ea typeface="Times New Roman"/>
              <a:cs typeface="Times New Roman"/>
              <a:sym typeface="Times New Roman"/>
            </a:endParaRPr>
          </a:p>
        </p:txBody>
      </p:sp>
      <p:sp>
        <p:nvSpPr>
          <p:cNvPr id="1033" name="Google Shape;1033;p138"/>
          <p:cNvSpPr txBox="1"/>
          <p:nvPr/>
        </p:nvSpPr>
        <p:spPr>
          <a:xfrm>
            <a:off x="1891757" y="3202812"/>
            <a:ext cx="9509252" cy="400110"/>
          </a:xfrm>
          <a:prstGeom prst="rect">
            <a:avLst/>
          </a:prstGeom>
          <a:noFill/>
          <a:ln>
            <a:noFill/>
          </a:ln>
        </p:spPr>
        <p:txBody>
          <a:bodyPr anchorCtr="0" anchor="t" bIns="45700" lIns="91425" spcFirstLastPara="1" rIns="91425" wrap="square" tIns="45700">
            <a:spAutoFit/>
          </a:bodyPr>
          <a:lstStyle/>
          <a:p>
            <a:pPr indent="0" lvl="1" marL="0" marR="0" rtl="0" algn="just">
              <a:lnSpc>
                <a:spcPct val="100000"/>
              </a:lnSpc>
              <a:spcBef>
                <a:spcPts val="0"/>
              </a:spcBef>
              <a:spcAft>
                <a:spcPts val="0"/>
              </a:spcAft>
              <a:buClr>
                <a:srgbClr val="000000"/>
              </a:buClr>
              <a:buSzPts val="2000"/>
              <a:buFont typeface="Arial"/>
              <a:buNone/>
            </a:pPr>
            <a:r>
              <a:rPr b="0" i="0" lang="uk-UA" sz="2000" u="none" cap="none" strike="noStrike">
                <a:solidFill>
                  <a:srgbClr val="000000"/>
                </a:solidFill>
                <a:latin typeface="Times New Roman"/>
                <a:ea typeface="Times New Roman"/>
                <a:cs typeface="Times New Roman"/>
                <a:sym typeface="Times New Roman"/>
              </a:rPr>
              <a:t>підготовлено </a:t>
            </a:r>
            <a:r>
              <a:rPr b="1" i="0" lang="uk-UA" sz="2000" u="none" cap="none" strike="noStrike">
                <a:solidFill>
                  <a:srgbClr val="073763"/>
                </a:solidFill>
                <a:latin typeface="Times New Roman"/>
                <a:ea typeface="Times New Roman"/>
                <a:cs typeface="Times New Roman"/>
                <a:sym typeface="Times New Roman"/>
              </a:rPr>
              <a:t>щоквартальні моніторингові звіти</a:t>
            </a:r>
            <a:r>
              <a:rPr b="1" i="0" lang="uk-UA" sz="2000" u="none" cap="none" strike="noStrike">
                <a:solidFill>
                  <a:srgbClr val="000000"/>
                </a:solidFill>
                <a:latin typeface="Times New Roman"/>
                <a:ea typeface="Times New Roman"/>
                <a:cs typeface="Times New Roman"/>
                <a:sym typeface="Times New Roman"/>
              </a:rPr>
              <a:t> </a:t>
            </a:r>
            <a:r>
              <a:rPr b="0" i="0" lang="uk-UA" sz="2000" u="none" cap="none" strike="noStrike">
                <a:solidFill>
                  <a:srgbClr val="000000"/>
                </a:solidFill>
                <a:latin typeface="Times New Roman"/>
                <a:ea typeface="Times New Roman"/>
                <a:cs typeface="Times New Roman"/>
                <a:sym typeface="Times New Roman"/>
              </a:rPr>
              <a:t>про її виконання</a:t>
            </a:r>
            <a:endParaRPr b="1" i="0" sz="2000" u="none" cap="none" strike="noStrike">
              <a:solidFill>
                <a:srgbClr val="000000"/>
              </a:solidFill>
              <a:latin typeface="Times New Roman"/>
              <a:ea typeface="Times New Roman"/>
              <a:cs typeface="Times New Roman"/>
              <a:sym typeface="Times New Roman"/>
            </a:endParaRPr>
          </a:p>
        </p:txBody>
      </p:sp>
      <p:sp>
        <p:nvSpPr>
          <p:cNvPr id="1034" name="Google Shape;1034;p138"/>
          <p:cNvSpPr txBox="1"/>
          <p:nvPr/>
        </p:nvSpPr>
        <p:spPr>
          <a:xfrm>
            <a:off x="361552" y="4162181"/>
            <a:ext cx="10595148" cy="430887"/>
          </a:xfrm>
          <a:prstGeom prst="rect">
            <a:avLst/>
          </a:prstGeom>
          <a:noFill/>
          <a:ln>
            <a:noFill/>
          </a:ln>
        </p:spPr>
        <p:txBody>
          <a:bodyPr anchorCtr="0" anchor="t" bIns="45700" lIns="91425" spcFirstLastPara="1" rIns="91425" wrap="square" tIns="45700">
            <a:spAutoFit/>
          </a:bodyPr>
          <a:lstStyle/>
          <a:p>
            <a:pPr indent="0" lvl="1" marL="0" marR="0" rtl="0" algn="l">
              <a:lnSpc>
                <a:spcPct val="100000"/>
              </a:lnSpc>
              <a:spcBef>
                <a:spcPts val="0"/>
              </a:spcBef>
              <a:spcAft>
                <a:spcPts val="0"/>
              </a:spcAft>
              <a:buNone/>
            </a:pPr>
            <a:r>
              <a:rPr b="1" i="0" lang="uk-UA" sz="2200" u="none" cap="none" strike="noStrike">
                <a:solidFill>
                  <a:srgbClr val="000000"/>
                </a:solidFill>
                <a:latin typeface="Times New Roman"/>
                <a:ea typeface="Times New Roman"/>
                <a:cs typeface="Times New Roman"/>
                <a:sym typeface="Times New Roman"/>
              </a:rPr>
              <a:t>Надана безоплатна вторинна правнича допомога</a:t>
            </a:r>
            <a:endParaRPr/>
          </a:p>
        </p:txBody>
      </p:sp>
      <p:sp>
        <p:nvSpPr>
          <p:cNvPr id="1035" name="Google Shape;1035;p138"/>
          <p:cNvSpPr txBox="1"/>
          <p:nvPr/>
        </p:nvSpPr>
        <p:spPr>
          <a:xfrm>
            <a:off x="361552" y="4622575"/>
            <a:ext cx="4427264" cy="2189317"/>
          </a:xfrm>
          <a:prstGeom prst="rect">
            <a:avLst/>
          </a:prstGeom>
          <a:noFill/>
          <a:ln>
            <a:noFill/>
          </a:ln>
        </p:spPr>
        <p:txBody>
          <a:bodyPr anchorCtr="0" anchor="t" bIns="45700" lIns="91425" spcFirstLastPara="1" rIns="91425" wrap="square" tIns="45700">
            <a:spAutoFit/>
          </a:bodyPr>
          <a:lstStyle/>
          <a:p>
            <a:pPr indent="-114300" lvl="1" marL="114300" marR="0" rtl="0" algn="just">
              <a:lnSpc>
                <a:spcPct val="90000"/>
              </a:lnSpc>
              <a:spcBef>
                <a:spcPts val="0"/>
              </a:spcBef>
              <a:spcAft>
                <a:spcPts val="0"/>
              </a:spcAft>
              <a:buClr>
                <a:srgbClr val="000000"/>
              </a:buClr>
              <a:buSzPts val="1800"/>
              <a:buFont typeface="Arial"/>
              <a:buNone/>
            </a:pPr>
            <a:r>
              <a:rPr b="1" i="0" lang="uk-UA" sz="1800" u="none" cap="none" strike="noStrike">
                <a:solidFill>
                  <a:srgbClr val="073763"/>
                </a:solidFill>
                <a:latin typeface="Times New Roman"/>
                <a:ea typeface="Times New Roman"/>
                <a:cs typeface="Times New Roman"/>
                <a:sym typeface="Times New Roman"/>
              </a:rPr>
              <a:t>1 523 </a:t>
            </a:r>
            <a:r>
              <a:rPr b="0" i="0" lang="uk-UA" sz="1800" u="none" cap="none" strike="noStrike">
                <a:solidFill>
                  <a:srgbClr val="000000"/>
                </a:solidFill>
                <a:latin typeface="Times New Roman"/>
                <a:ea typeface="Times New Roman"/>
                <a:cs typeface="Times New Roman"/>
                <a:sym typeface="Times New Roman"/>
              </a:rPr>
              <a:t>(1 398 – жінкам; 125 – чоловікам) постраждалим від домашнього насильства</a:t>
            </a:r>
            <a:endParaRPr/>
          </a:p>
          <a:p>
            <a:pPr indent="-114300" lvl="1" marL="114300" marR="0" rtl="0" algn="just">
              <a:lnSpc>
                <a:spcPct val="90000"/>
              </a:lnSpc>
              <a:spcBef>
                <a:spcPts val="210"/>
              </a:spcBef>
              <a:spcAft>
                <a:spcPts val="0"/>
              </a:spcAft>
              <a:buClr>
                <a:srgbClr val="000000"/>
              </a:buClr>
              <a:buSzPts val="1800"/>
              <a:buFont typeface="Arial"/>
              <a:buNone/>
            </a:pPr>
            <a:r>
              <a:t/>
            </a:r>
            <a:endParaRPr b="0" i="0" sz="1800" u="none" cap="none" strike="noStrike">
              <a:solidFill>
                <a:srgbClr val="000000"/>
              </a:solidFill>
              <a:latin typeface="Times New Roman"/>
              <a:ea typeface="Times New Roman"/>
              <a:cs typeface="Times New Roman"/>
              <a:sym typeface="Times New Roman"/>
            </a:endParaRPr>
          </a:p>
          <a:p>
            <a:pPr indent="-114300" lvl="1" marL="114300" marR="0" rtl="0" algn="just">
              <a:lnSpc>
                <a:spcPct val="90000"/>
              </a:lnSpc>
              <a:spcBef>
                <a:spcPts val="210"/>
              </a:spcBef>
              <a:spcAft>
                <a:spcPts val="0"/>
              </a:spcAft>
              <a:buClr>
                <a:srgbClr val="000000"/>
              </a:buClr>
              <a:buSzPts val="1800"/>
              <a:buFont typeface="Arial"/>
              <a:buNone/>
            </a:pPr>
            <a:r>
              <a:rPr b="1" i="0" lang="uk-UA" sz="1800" u="none" cap="none" strike="noStrike">
                <a:solidFill>
                  <a:srgbClr val="073763"/>
                </a:solidFill>
                <a:latin typeface="Times New Roman"/>
                <a:ea typeface="Times New Roman"/>
                <a:cs typeface="Times New Roman"/>
                <a:sym typeface="Times New Roman"/>
              </a:rPr>
              <a:t>71</a:t>
            </a:r>
            <a:r>
              <a:rPr b="0" i="0" lang="uk-UA" sz="1800" u="none" cap="none" strike="noStrike">
                <a:solidFill>
                  <a:srgbClr val="000000"/>
                </a:solidFill>
                <a:latin typeface="Times New Roman"/>
                <a:ea typeface="Times New Roman"/>
                <a:cs typeface="Times New Roman"/>
                <a:sym typeface="Times New Roman"/>
              </a:rPr>
              <a:t> (62 – жінкам; 9 – чоловікам)</a:t>
            </a:r>
            <a:endParaRPr/>
          </a:p>
          <a:p>
            <a:pPr indent="-114300" lvl="1" marL="571500" marR="0" rtl="0" algn="just">
              <a:lnSpc>
                <a:spcPct val="90000"/>
              </a:lnSpc>
              <a:spcBef>
                <a:spcPts val="210"/>
              </a:spcBef>
              <a:spcAft>
                <a:spcPts val="0"/>
              </a:spcAft>
              <a:buClr>
                <a:srgbClr val="000000"/>
              </a:buClr>
              <a:buSzPts val="1800"/>
              <a:buFont typeface="Arial"/>
              <a:buNone/>
            </a:pPr>
            <a:r>
              <a:rPr b="0" i="0" lang="uk-UA" sz="1800" u="none" cap="none" strike="noStrike">
                <a:solidFill>
                  <a:srgbClr val="000000"/>
                </a:solidFill>
                <a:latin typeface="Times New Roman"/>
                <a:ea typeface="Times New Roman"/>
                <a:cs typeface="Times New Roman"/>
                <a:sym typeface="Times New Roman"/>
              </a:rPr>
              <a:t>постраждалим від насильства за ознакою статі</a:t>
            </a:r>
            <a:endParaRPr/>
          </a:p>
          <a:p>
            <a:pPr indent="-114300" lvl="1" marL="114300" marR="0" rtl="0" algn="just">
              <a:lnSpc>
                <a:spcPct val="90000"/>
              </a:lnSpc>
              <a:spcBef>
                <a:spcPts val="210"/>
              </a:spcBef>
              <a:spcAft>
                <a:spcPts val="0"/>
              </a:spcAft>
              <a:buClr>
                <a:srgbClr val="000000"/>
              </a:buClr>
              <a:buSzPts val="1800"/>
              <a:buFont typeface="Arial"/>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1036" name="Google Shape;1036;p138"/>
          <p:cNvSpPr txBox="1"/>
          <p:nvPr/>
        </p:nvSpPr>
        <p:spPr>
          <a:xfrm>
            <a:off x="5561104" y="4614136"/>
            <a:ext cx="6160416" cy="1914370"/>
          </a:xfrm>
          <a:prstGeom prst="rect">
            <a:avLst/>
          </a:prstGeom>
          <a:noFill/>
          <a:ln>
            <a:noFill/>
          </a:ln>
        </p:spPr>
        <p:txBody>
          <a:bodyPr anchorCtr="0" anchor="t" bIns="45700" lIns="91425" spcFirstLastPara="1" rIns="91425" wrap="square" tIns="45700">
            <a:spAutoFit/>
          </a:bodyPr>
          <a:lstStyle/>
          <a:p>
            <a:pPr indent="0" lvl="1" marL="0" marR="0" rtl="0" algn="just">
              <a:lnSpc>
                <a:spcPct val="90000"/>
              </a:lnSpc>
              <a:spcBef>
                <a:spcPts val="0"/>
              </a:spcBef>
              <a:spcAft>
                <a:spcPts val="0"/>
              </a:spcAft>
              <a:buNone/>
            </a:pPr>
            <a:r>
              <a:rPr b="0" i="0" lang="uk-UA" sz="1800" u="none" cap="none" strike="noStrike">
                <a:solidFill>
                  <a:srgbClr val="000000"/>
                </a:solidFill>
                <a:latin typeface="Times New Roman"/>
                <a:ea typeface="Times New Roman"/>
                <a:cs typeface="Times New Roman"/>
                <a:sym typeface="Times New Roman"/>
              </a:rPr>
              <a:t>3 (1– жінкам; 2 – чоловікам) </a:t>
            </a:r>
            <a:endParaRPr/>
          </a:p>
          <a:p>
            <a:pPr indent="-114300" lvl="1" marL="457200" marR="0" rtl="0" algn="just">
              <a:lnSpc>
                <a:spcPct val="90000"/>
              </a:lnSpc>
              <a:spcBef>
                <a:spcPts val="210"/>
              </a:spcBef>
              <a:spcAft>
                <a:spcPts val="0"/>
              </a:spcAft>
              <a:buNone/>
            </a:pPr>
            <a:r>
              <a:rPr b="0" i="0" lang="uk-UA" sz="1800" u="none" cap="none" strike="noStrike">
                <a:solidFill>
                  <a:srgbClr val="000000"/>
                </a:solidFill>
                <a:latin typeface="Times New Roman"/>
                <a:ea typeface="Times New Roman"/>
                <a:cs typeface="Times New Roman"/>
                <a:sym typeface="Times New Roman"/>
              </a:rPr>
              <a:t>потерпілим від кримінальних правопорушень проти статевої свободи та статевої недоторканості, катування або жорстокого поводження під час воєнних дій чи збройного конфлікту</a:t>
            </a:r>
            <a:endParaRPr/>
          </a:p>
          <a:p>
            <a:pPr indent="0" lvl="1" marL="0" marR="0" rtl="0" algn="just">
              <a:lnSpc>
                <a:spcPct val="90000"/>
              </a:lnSpc>
              <a:spcBef>
                <a:spcPts val="210"/>
              </a:spcBef>
              <a:spcAft>
                <a:spcPts val="0"/>
              </a:spcAft>
              <a:buNone/>
            </a:pPr>
            <a:r>
              <a:t/>
            </a:r>
            <a:endParaRPr b="0" i="0" sz="1800" u="none" cap="none" strike="noStrike">
              <a:solidFill>
                <a:srgbClr val="000000"/>
              </a:solidFill>
              <a:latin typeface="Times New Roman"/>
              <a:ea typeface="Times New Roman"/>
              <a:cs typeface="Times New Roman"/>
              <a:sym typeface="Times New Roman"/>
            </a:endParaRPr>
          </a:p>
          <a:p>
            <a:pPr indent="0" lvl="1" marL="0" marR="0" rtl="0" algn="just">
              <a:lnSpc>
                <a:spcPct val="90000"/>
              </a:lnSpc>
              <a:spcBef>
                <a:spcPts val="210"/>
              </a:spcBef>
              <a:spcAft>
                <a:spcPts val="0"/>
              </a:spcAft>
              <a:buNone/>
            </a:pPr>
            <a:r>
              <a:rPr b="0" i="0" lang="uk-UA" sz="1800" u="none" cap="none" strike="noStrike">
                <a:solidFill>
                  <a:srgbClr val="000000"/>
                </a:solidFill>
                <a:latin typeface="Times New Roman"/>
                <a:ea typeface="Times New Roman"/>
                <a:cs typeface="Times New Roman"/>
                <a:sym typeface="Times New Roman"/>
              </a:rPr>
              <a:t>2 (жінкам) постраждалим від торгівлі людьми</a:t>
            </a:r>
            <a:endParaRPr/>
          </a:p>
        </p:txBody>
      </p:sp>
      <p:sp>
        <p:nvSpPr>
          <p:cNvPr id="1037" name="Google Shape;1037;p1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uk-UA"/>
              <a:t>‹#›</a:t>
            </a:fld>
            <a:endParaRPr/>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41" name="Shape 1041"/>
        <p:cNvGrpSpPr/>
        <p:nvPr/>
      </p:nvGrpSpPr>
      <p:grpSpPr>
        <a:xfrm>
          <a:off x="0" y="0"/>
          <a:ext cx="0" cy="0"/>
          <a:chOff x="0" y="0"/>
          <a:chExt cx="0" cy="0"/>
        </a:xfrm>
      </p:grpSpPr>
      <p:sp>
        <p:nvSpPr>
          <p:cNvPr id="1042" name="Google Shape;1042;p139"/>
          <p:cNvSpPr txBox="1"/>
          <p:nvPr>
            <p:ph type="title"/>
          </p:nvPr>
        </p:nvSpPr>
        <p:spPr>
          <a:xfrm>
            <a:off x="689112" y="0"/>
            <a:ext cx="11635409" cy="88458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Мін’юст. Досягнення</a:t>
            </a:r>
            <a:endParaRPr b="1" sz="2400"/>
          </a:p>
        </p:txBody>
      </p:sp>
      <p:sp>
        <p:nvSpPr>
          <p:cNvPr id="1043" name="Google Shape;1043;p139"/>
          <p:cNvSpPr/>
          <p:nvPr/>
        </p:nvSpPr>
        <p:spPr>
          <a:xfrm>
            <a:off x="1398500" y="3745903"/>
            <a:ext cx="9648900" cy="8309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uk-UA" sz="2400" u="none" cap="none" strike="noStrike">
                <a:solidFill>
                  <a:srgbClr val="000000"/>
                </a:solidFill>
                <a:latin typeface="Times New Roman"/>
                <a:ea typeface="Times New Roman"/>
                <a:cs typeface="Times New Roman"/>
                <a:sym typeface="Times New Roman"/>
              </a:rPr>
              <a:t>Підвищення рівня професійної компетентності </a:t>
            </a:r>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Arial"/>
              <a:ea typeface="Arial"/>
              <a:cs typeface="Arial"/>
              <a:sym typeface="Arial"/>
            </a:endParaRPr>
          </a:p>
        </p:txBody>
      </p:sp>
      <p:sp>
        <p:nvSpPr>
          <p:cNvPr id="1044" name="Google Shape;1044;p139"/>
          <p:cNvSpPr/>
          <p:nvPr/>
        </p:nvSpPr>
        <p:spPr>
          <a:xfrm>
            <a:off x="1398500" y="884583"/>
            <a:ext cx="8102434" cy="1123649"/>
          </a:xfrm>
          <a:custGeom>
            <a:rect b="b" l="l" r="r" t="t"/>
            <a:pathLst>
              <a:path extrusionOk="0" h="1771206" w="2336820">
                <a:moveTo>
                  <a:pt x="0" y="0"/>
                </a:moveTo>
                <a:lnTo>
                  <a:pt x="2336820" y="0"/>
                </a:lnTo>
                <a:lnTo>
                  <a:pt x="2336820" y="1771206"/>
                </a:lnTo>
                <a:lnTo>
                  <a:pt x="0" y="1771206"/>
                </a:lnTo>
                <a:lnTo>
                  <a:pt x="0" y="0"/>
                </a:lnTo>
                <a:close/>
              </a:path>
            </a:pathLst>
          </a:custGeom>
          <a:noFill/>
          <a:ln>
            <a:noFill/>
          </a:ln>
        </p:spPr>
        <p:txBody>
          <a:bodyPr anchorCtr="0" anchor="ctr" bIns="88200" lIns="154400" spcFirstLastPara="1" rIns="154400" wrap="square" tIns="88200">
            <a:noAutofit/>
          </a:bodyPr>
          <a:lstStyle/>
          <a:p>
            <a:pPr indent="0" lvl="0" marL="0" marR="0" rtl="0" algn="l">
              <a:lnSpc>
                <a:spcPct val="100000"/>
              </a:lnSpc>
              <a:spcBef>
                <a:spcPts val="0"/>
              </a:spcBef>
              <a:spcAft>
                <a:spcPts val="0"/>
              </a:spcAft>
              <a:buClr>
                <a:srgbClr val="000000"/>
              </a:buClr>
              <a:buSzPts val="2400"/>
              <a:buFont typeface="Arial"/>
              <a:buNone/>
            </a:pPr>
            <a:r>
              <a:rPr b="1" i="0" lang="uk-UA" sz="2400" u="none" cap="none" strike="noStrike">
                <a:solidFill>
                  <a:srgbClr val="000000"/>
                </a:solidFill>
                <a:latin typeface="Times New Roman"/>
                <a:ea typeface="Times New Roman"/>
                <a:cs typeface="Times New Roman"/>
                <a:sym typeface="Times New Roman"/>
              </a:rPr>
              <a:t>Інформування громадськості </a:t>
            </a:r>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1045" name="Google Shape;1045;p139"/>
          <p:cNvSpPr txBox="1"/>
          <p:nvPr/>
        </p:nvSpPr>
        <p:spPr>
          <a:xfrm>
            <a:off x="2910118" y="4349583"/>
            <a:ext cx="7686900" cy="220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1" i="0" lang="uk-UA" sz="2200" u="none" cap="none" strike="noStrike">
                <a:solidFill>
                  <a:srgbClr val="073763"/>
                </a:solidFill>
                <a:latin typeface="Times New Roman"/>
                <a:ea typeface="Times New Roman"/>
                <a:cs typeface="Times New Roman"/>
                <a:sym typeface="Times New Roman"/>
              </a:rPr>
              <a:t>21 </a:t>
            </a:r>
            <a:r>
              <a:rPr b="0" i="0" lang="uk-UA" sz="2000" u="none" cap="none" strike="noStrike">
                <a:solidFill>
                  <a:srgbClr val="000000"/>
                </a:solidFill>
                <a:latin typeface="Times New Roman"/>
                <a:ea typeface="Times New Roman"/>
                <a:cs typeface="Times New Roman"/>
                <a:sym typeface="Times New Roman"/>
              </a:rPr>
              <a:t>тренінг  </a:t>
            </a:r>
            <a:r>
              <a:rPr b="1" i="0" lang="uk-UA" sz="2200" u="none" cap="none" strike="noStrike">
                <a:solidFill>
                  <a:srgbClr val="073763"/>
                </a:solidFill>
                <a:latin typeface="Times New Roman"/>
                <a:ea typeface="Times New Roman"/>
                <a:cs typeface="Times New Roman"/>
                <a:sym typeface="Times New Roman"/>
              </a:rPr>
              <a:t>5 </a:t>
            </a:r>
            <a:r>
              <a:rPr b="0" i="0" lang="uk-UA" sz="2000" u="none" cap="none" strike="noStrike">
                <a:solidFill>
                  <a:srgbClr val="000000"/>
                </a:solidFill>
                <a:latin typeface="Times New Roman"/>
                <a:ea typeface="Times New Roman"/>
                <a:cs typeface="Times New Roman"/>
                <a:sym typeface="Times New Roman"/>
              </a:rPr>
              <a:t>дистанційних курсів</a:t>
            </a:r>
            <a:endParaRPr b="0" i="0" sz="19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2000"/>
              <a:buFont typeface="Arial"/>
              <a:buNone/>
            </a:pPr>
            <a:r>
              <a:rPr b="0" i="0" lang="uk-UA" sz="2000" u="none" cap="none" strike="noStrike">
                <a:solidFill>
                  <a:srgbClr val="000000"/>
                </a:solidFill>
                <a:latin typeface="Times New Roman"/>
                <a:ea typeface="Times New Roman"/>
                <a:cs typeface="Times New Roman"/>
                <a:sym typeface="Times New Roman"/>
              </a:rPr>
              <a:t>для працівників центрів та адвокатів щодо надання безоплатної правничої допомоги з питань пов’язаних із забезпеченням рівних прав та можливостей жінок і чоловіків </a:t>
            </a:r>
            <a:endParaRPr/>
          </a:p>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p:txBody>
      </p:sp>
      <p:sp>
        <p:nvSpPr>
          <p:cNvPr id="1046" name="Google Shape;1046;p139"/>
          <p:cNvSpPr/>
          <p:nvPr/>
        </p:nvSpPr>
        <p:spPr>
          <a:xfrm>
            <a:off x="7948477" y="5843525"/>
            <a:ext cx="4115400" cy="1158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uk-UA" sz="1700" u="sng" cap="none" strike="noStrike">
                <a:solidFill>
                  <a:srgbClr val="151F34"/>
                </a:solidFill>
                <a:latin typeface="Times New Roman"/>
                <a:ea typeface="Times New Roman"/>
                <a:cs typeface="Times New Roman"/>
                <a:sym typeface="Times New Roman"/>
              </a:rPr>
              <a:t>Охоплення </a:t>
            </a:r>
            <a:r>
              <a:rPr b="1" i="0" lang="uk-UA" sz="2300" u="sng" cap="none" strike="noStrike">
                <a:solidFill>
                  <a:srgbClr val="073763"/>
                </a:solidFill>
                <a:latin typeface="Times New Roman"/>
                <a:ea typeface="Times New Roman"/>
                <a:cs typeface="Times New Roman"/>
                <a:sym typeface="Times New Roman"/>
              </a:rPr>
              <a:t>642</a:t>
            </a:r>
            <a:r>
              <a:rPr b="0" i="0" lang="uk-UA" sz="2300" u="sng" cap="none" strike="noStrike">
                <a:solidFill>
                  <a:srgbClr val="073763"/>
                </a:solidFill>
                <a:latin typeface="Times New Roman"/>
                <a:ea typeface="Times New Roman"/>
                <a:cs typeface="Times New Roman"/>
                <a:sym typeface="Times New Roman"/>
              </a:rPr>
              <a:t> </a:t>
            </a:r>
            <a:r>
              <a:rPr b="0" i="0" lang="uk-UA" sz="1700" u="sng" cap="none" strike="noStrike">
                <a:solidFill>
                  <a:srgbClr val="151F34"/>
                </a:solidFill>
                <a:latin typeface="Times New Roman"/>
                <a:ea typeface="Times New Roman"/>
                <a:cs typeface="Times New Roman"/>
                <a:sym typeface="Times New Roman"/>
              </a:rPr>
              <a:t>особи</a:t>
            </a:r>
            <a:endParaRPr b="0" i="0" sz="1700" u="sng" cap="none" strike="noStrike">
              <a:solidFill>
                <a:srgbClr val="151F34"/>
              </a:solidFill>
              <a:latin typeface="Times New Roman"/>
              <a:ea typeface="Times New Roman"/>
              <a:cs typeface="Times New Roman"/>
              <a:sym typeface="Times New Roman"/>
            </a:endParaRPr>
          </a:p>
        </p:txBody>
      </p:sp>
      <p:sp>
        <p:nvSpPr>
          <p:cNvPr id="1047" name="Google Shape;1047;p139"/>
          <p:cNvSpPr txBox="1"/>
          <p:nvPr/>
        </p:nvSpPr>
        <p:spPr>
          <a:xfrm>
            <a:off x="2759525" y="2101975"/>
            <a:ext cx="8032800" cy="11589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2000"/>
              <a:buFont typeface="Arial"/>
              <a:buNone/>
            </a:pPr>
            <a:r>
              <a:rPr b="1" i="0" lang="uk-UA" sz="2000" u="none" cap="none" strike="noStrike">
                <a:solidFill>
                  <a:srgbClr val="000000"/>
                </a:solidFill>
                <a:latin typeface="Times New Roman"/>
                <a:ea typeface="Times New Roman"/>
                <a:cs typeface="Times New Roman"/>
                <a:sym typeface="Times New Roman"/>
              </a:rPr>
              <a:t>інформаційні матеріали </a:t>
            </a:r>
            <a:r>
              <a:rPr b="0" i="0" lang="uk-UA" sz="2000" u="none" cap="none" strike="noStrike">
                <a:solidFill>
                  <a:srgbClr val="000000"/>
                </a:solidFill>
                <a:latin typeface="Times New Roman"/>
                <a:ea typeface="Times New Roman"/>
                <a:cs typeface="Times New Roman"/>
                <a:sym typeface="Times New Roman"/>
              </a:rPr>
              <a:t>про рівні права і можливості жінок та чоловіків на отримання безоплатної правничої допомоги;</a:t>
            </a:r>
            <a:endParaRPr/>
          </a:p>
          <a:p>
            <a:pPr indent="0" lvl="0" marL="0" marR="0" rtl="0" algn="just">
              <a:lnSpc>
                <a:spcPct val="100000"/>
              </a:lnSpc>
              <a:spcBef>
                <a:spcPts val="0"/>
              </a:spcBef>
              <a:spcAft>
                <a:spcPts val="0"/>
              </a:spcAft>
              <a:buClr>
                <a:srgbClr val="000000"/>
              </a:buClr>
              <a:buSzPts val="2000"/>
              <a:buFont typeface="Arial"/>
              <a:buNone/>
            </a:pPr>
            <a:r>
              <a:rPr b="0" i="0" lang="uk-UA" sz="2000" u="none" cap="none" strike="noStrike">
                <a:solidFill>
                  <a:srgbClr val="000000"/>
                </a:solidFill>
                <a:latin typeface="Times New Roman"/>
                <a:ea typeface="Times New Roman"/>
                <a:cs typeface="Times New Roman"/>
                <a:sym typeface="Times New Roman"/>
              </a:rPr>
              <a:t>про отримання допомоги у разі вчинення насильства, зокрема за ознакою статі</a:t>
            </a:r>
            <a:endParaRPr b="0" i="0" sz="2000" u="none" cap="none" strike="noStrike">
              <a:solidFill>
                <a:srgbClr val="000000"/>
              </a:solidFill>
              <a:latin typeface="Times New Roman"/>
              <a:ea typeface="Times New Roman"/>
              <a:cs typeface="Times New Roman"/>
              <a:sym typeface="Times New Roman"/>
            </a:endParaRPr>
          </a:p>
        </p:txBody>
      </p:sp>
      <p:sp>
        <p:nvSpPr>
          <p:cNvPr id="1048" name="Google Shape;1048;p139"/>
          <p:cNvSpPr/>
          <p:nvPr/>
        </p:nvSpPr>
        <p:spPr>
          <a:xfrm>
            <a:off x="7809752" y="2945200"/>
            <a:ext cx="4115400" cy="1158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uk-UA" sz="1700" u="sng" cap="none" strike="noStrike">
                <a:solidFill>
                  <a:srgbClr val="151F34"/>
                </a:solidFill>
                <a:latin typeface="Times New Roman"/>
                <a:ea typeface="Times New Roman"/>
                <a:cs typeface="Times New Roman"/>
                <a:sym typeface="Times New Roman"/>
              </a:rPr>
              <a:t>Охоплення понад</a:t>
            </a:r>
            <a:r>
              <a:rPr b="0" i="0" lang="uk-UA" sz="2300" u="sng" cap="none" strike="noStrike">
                <a:solidFill>
                  <a:srgbClr val="151F34"/>
                </a:solidFill>
                <a:latin typeface="Times New Roman"/>
                <a:ea typeface="Times New Roman"/>
                <a:cs typeface="Times New Roman"/>
                <a:sym typeface="Times New Roman"/>
              </a:rPr>
              <a:t> </a:t>
            </a:r>
            <a:r>
              <a:rPr b="1" i="0" lang="uk-UA" sz="2300" u="sng" cap="none" strike="noStrike">
                <a:solidFill>
                  <a:srgbClr val="073763"/>
                </a:solidFill>
                <a:latin typeface="Times New Roman"/>
                <a:ea typeface="Times New Roman"/>
                <a:cs typeface="Times New Roman"/>
                <a:sym typeface="Times New Roman"/>
              </a:rPr>
              <a:t>2</a:t>
            </a:r>
            <a:r>
              <a:rPr b="0" i="0" lang="uk-UA" sz="2300" u="sng" cap="none" strike="noStrike">
                <a:solidFill>
                  <a:srgbClr val="151F34"/>
                </a:solidFill>
                <a:latin typeface="Times New Roman"/>
                <a:ea typeface="Times New Roman"/>
                <a:cs typeface="Times New Roman"/>
                <a:sym typeface="Times New Roman"/>
              </a:rPr>
              <a:t> </a:t>
            </a:r>
            <a:r>
              <a:rPr b="0" i="0" lang="uk-UA" sz="1700" u="sng" cap="none" strike="noStrike">
                <a:solidFill>
                  <a:srgbClr val="151F34"/>
                </a:solidFill>
                <a:latin typeface="Times New Roman"/>
                <a:ea typeface="Times New Roman"/>
                <a:cs typeface="Times New Roman"/>
                <a:sym typeface="Times New Roman"/>
              </a:rPr>
              <a:t>млн.</a:t>
            </a:r>
            <a:endParaRPr b="0" i="0" sz="1700" u="sng" cap="none" strike="noStrike">
              <a:solidFill>
                <a:srgbClr val="151F34"/>
              </a:solidFill>
              <a:latin typeface="Times New Roman"/>
              <a:ea typeface="Times New Roman"/>
              <a:cs typeface="Times New Roman"/>
              <a:sym typeface="Times New Roman"/>
            </a:endParaRPr>
          </a:p>
        </p:txBody>
      </p:sp>
      <p:sp>
        <p:nvSpPr>
          <p:cNvPr id="1049" name="Google Shape;1049;p1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uk-UA"/>
              <a:t>‹#›</a:t>
            </a:fld>
            <a:endParaRPr/>
          </a:p>
        </p:txBody>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53" name="Shape 1053"/>
        <p:cNvGrpSpPr/>
        <p:nvPr/>
      </p:nvGrpSpPr>
      <p:grpSpPr>
        <a:xfrm>
          <a:off x="0" y="0"/>
          <a:ext cx="0" cy="0"/>
          <a:chOff x="0" y="0"/>
          <a:chExt cx="0" cy="0"/>
        </a:xfrm>
      </p:grpSpPr>
      <p:sp>
        <p:nvSpPr>
          <p:cNvPr id="1054" name="Google Shape;1054;p140"/>
          <p:cNvSpPr txBox="1"/>
          <p:nvPr>
            <p:ph type="title"/>
          </p:nvPr>
        </p:nvSpPr>
        <p:spPr>
          <a:xfrm>
            <a:off x="689112" y="0"/>
            <a:ext cx="11635409" cy="88458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Мін’юст. Виклики</a:t>
            </a:r>
            <a:endParaRPr b="1" sz="2400"/>
          </a:p>
        </p:txBody>
      </p:sp>
      <p:sp>
        <p:nvSpPr>
          <p:cNvPr id="1055" name="Google Shape;1055;p140"/>
          <p:cNvSpPr/>
          <p:nvPr/>
        </p:nvSpPr>
        <p:spPr>
          <a:xfrm>
            <a:off x="1081238" y="1325614"/>
            <a:ext cx="2191083" cy="1955523"/>
          </a:xfrm>
          <a:custGeom>
            <a:rect b="b" l="l" r="r" t="t"/>
            <a:pathLst>
              <a:path extrusionOk="0" h="4495456" w="4494530">
                <a:moveTo>
                  <a:pt x="2233006" y="4495457"/>
                </a:moveTo>
                <a:cubicBezTo>
                  <a:pt x="2237742" y="4495457"/>
                  <a:pt x="2242512" y="4495457"/>
                  <a:pt x="2247282" y="4495457"/>
                </a:cubicBezTo>
                <a:cubicBezTo>
                  <a:pt x="2252053" y="4495457"/>
                  <a:pt x="2256995" y="4495457"/>
                  <a:pt x="2261799" y="4495457"/>
                </a:cubicBezTo>
                <a:lnTo>
                  <a:pt x="2233006" y="4495457"/>
                </a:lnTo>
                <a:close/>
                <a:moveTo>
                  <a:pt x="0" y="2182351"/>
                </a:moveTo>
                <a:lnTo>
                  <a:pt x="1047899" y="2182351"/>
                </a:lnTo>
                <a:cubicBezTo>
                  <a:pt x="1080502" y="1570647"/>
                  <a:pt x="1570682" y="1080433"/>
                  <a:pt x="2182385" y="1047899"/>
                </a:cubicBezTo>
                <a:lnTo>
                  <a:pt x="2182385" y="0"/>
                </a:lnTo>
                <a:cubicBezTo>
                  <a:pt x="992302" y="33701"/>
                  <a:pt x="33701" y="992233"/>
                  <a:pt x="0" y="2182351"/>
                </a:cubicBezTo>
                <a:close/>
                <a:moveTo>
                  <a:pt x="2312145" y="0"/>
                </a:moveTo>
                <a:lnTo>
                  <a:pt x="2312145" y="1047865"/>
                </a:lnTo>
                <a:cubicBezTo>
                  <a:pt x="2923815" y="1080433"/>
                  <a:pt x="3414063" y="1570647"/>
                  <a:pt x="3446631" y="2182351"/>
                </a:cubicBezTo>
                <a:lnTo>
                  <a:pt x="4494530" y="2182351"/>
                </a:lnTo>
                <a:cubicBezTo>
                  <a:pt x="4460829" y="992268"/>
                  <a:pt x="3502228" y="33701"/>
                  <a:pt x="2312145" y="0"/>
                </a:cubicBezTo>
                <a:close/>
                <a:moveTo>
                  <a:pt x="3446631" y="2312111"/>
                </a:moveTo>
                <a:cubicBezTo>
                  <a:pt x="3414097" y="2923849"/>
                  <a:pt x="2923849" y="3414063"/>
                  <a:pt x="2312145" y="3446631"/>
                </a:cubicBezTo>
                <a:lnTo>
                  <a:pt x="2312145" y="4494530"/>
                </a:lnTo>
                <a:cubicBezTo>
                  <a:pt x="3502263" y="4460829"/>
                  <a:pt x="4460863" y="3502228"/>
                  <a:pt x="4494530" y="2312111"/>
                </a:cubicBezTo>
                <a:lnTo>
                  <a:pt x="3446631" y="2312111"/>
                </a:lnTo>
                <a:close/>
                <a:moveTo>
                  <a:pt x="1047899" y="2312111"/>
                </a:moveTo>
                <a:lnTo>
                  <a:pt x="0" y="2312111"/>
                </a:lnTo>
                <a:cubicBezTo>
                  <a:pt x="33667" y="3502263"/>
                  <a:pt x="992302" y="4460829"/>
                  <a:pt x="2182385" y="4494530"/>
                </a:cubicBezTo>
                <a:lnTo>
                  <a:pt x="2182385" y="3446597"/>
                </a:lnTo>
                <a:cubicBezTo>
                  <a:pt x="1570682" y="3414063"/>
                  <a:pt x="1080468" y="2923849"/>
                  <a:pt x="1047899" y="2312111"/>
                </a:cubicBezTo>
                <a:close/>
              </a:path>
            </a:pathLst>
          </a:custGeom>
          <a:solidFill>
            <a:srgbClr val="659AD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056" name="Google Shape;1056;p140"/>
          <p:cNvSpPr/>
          <p:nvPr/>
        </p:nvSpPr>
        <p:spPr>
          <a:xfrm>
            <a:off x="4876175" y="1361975"/>
            <a:ext cx="2258484" cy="1955121"/>
          </a:xfrm>
          <a:custGeom>
            <a:rect b="b" l="l" r="r" t="t"/>
            <a:pathLst>
              <a:path extrusionOk="0" h="4494530" w="4494495">
                <a:moveTo>
                  <a:pt x="0" y="2182351"/>
                </a:moveTo>
                <a:lnTo>
                  <a:pt x="1047864" y="2182351"/>
                </a:lnTo>
                <a:cubicBezTo>
                  <a:pt x="1080467" y="1570682"/>
                  <a:pt x="1570647" y="1080433"/>
                  <a:pt x="2182350" y="1047865"/>
                </a:cubicBezTo>
                <a:lnTo>
                  <a:pt x="2182350" y="0"/>
                </a:lnTo>
                <a:cubicBezTo>
                  <a:pt x="992267" y="33736"/>
                  <a:pt x="33735" y="992268"/>
                  <a:pt x="0" y="2182351"/>
                </a:cubicBezTo>
                <a:close/>
                <a:moveTo>
                  <a:pt x="2312111" y="0"/>
                </a:moveTo>
                <a:lnTo>
                  <a:pt x="2312111" y="1047865"/>
                </a:lnTo>
                <a:cubicBezTo>
                  <a:pt x="2923814" y="1080433"/>
                  <a:pt x="3414028" y="1570647"/>
                  <a:pt x="3446631" y="2182351"/>
                </a:cubicBezTo>
                <a:lnTo>
                  <a:pt x="4494496" y="2182351"/>
                </a:lnTo>
                <a:cubicBezTo>
                  <a:pt x="4460760" y="992233"/>
                  <a:pt x="3502194" y="33701"/>
                  <a:pt x="2312111" y="0"/>
                </a:cubicBezTo>
                <a:close/>
                <a:moveTo>
                  <a:pt x="1047864" y="2312111"/>
                </a:moveTo>
                <a:lnTo>
                  <a:pt x="0" y="2312111"/>
                </a:lnTo>
                <a:cubicBezTo>
                  <a:pt x="33701" y="3502228"/>
                  <a:pt x="992233" y="4460795"/>
                  <a:pt x="2182350" y="4494530"/>
                </a:cubicBezTo>
                <a:lnTo>
                  <a:pt x="2182350" y="3446631"/>
                </a:lnTo>
                <a:cubicBezTo>
                  <a:pt x="1570613" y="3414063"/>
                  <a:pt x="1080433" y="2923815"/>
                  <a:pt x="1047864" y="2312111"/>
                </a:cubicBezTo>
                <a:close/>
                <a:moveTo>
                  <a:pt x="3446631" y="2312111"/>
                </a:moveTo>
                <a:cubicBezTo>
                  <a:pt x="3414062" y="2923849"/>
                  <a:pt x="2923849" y="3414063"/>
                  <a:pt x="2312111" y="3446631"/>
                </a:cubicBezTo>
                <a:lnTo>
                  <a:pt x="2312111" y="4494530"/>
                </a:lnTo>
                <a:cubicBezTo>
                  <a:pt x="3502228" y="4460829"/>
                  <a:pt x="4460794" y="3502263"/>
                  <a:pt x="4494496" y="2312111"/>
                </a:cubicBezTo>
                <a:lnTo>
                  <a:pt x="3446631" y="2312111"/>
                </a:lnTo>
                <a:close/>
              </a:path>
            </a:pathLst>
          </a:custGeom>
          <a:solidFill>
            <a:srgbClr val="FFC20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057" name="Google Shape;1057;p140"/>
          <p:cNvSpPr/>
          <p:nvPr/>
        </p:nvSpPr>
        <p:spPr>
          <a:xfrm>
            <a:off x="8786650" y="1355501"/>
            <a:ext cx="2191083" cy="1955121"/>
          </a:xfrm>
          <a:custGeom>
            <a:rect b="b" l="l" r="r" t="t"/>
            <a:pathLst>
              <a:path extrusionOk="0" h="4494530" w="4494530">
                <a:moveTo>
                  <a:pt x="1047864" y="2312111"/>
                </a:moveTo>
                <a:lnTo>
                  <a:pt x="0" y="2312111"/>
                </a:lnTo>
                <a:cubicBezTo>
                  <a:pt x="33701" y="3502228"/>
                  <a:pt x="992233" y="4460795"/>
                  <a:pt x="2182350" y="4494530"/>
                </a:cubicBezTo>
                <a:lnTo>
                  <a:pt x="2182350" y="3446631"/>
                </a:lnTo>
                <a:cubicBezTo>
                  <a:pt x="1570647" y="3414028"/>
                  <a:pt x="1080433" y="2923815"/>
                  <a:pt x="1047864" y="2312111"/>
                </a:cubicBezTo>
                <a:close/>
                <a:moveTo>
                  <a:pt x="3446631" y="2312111"/>
                </a:moveTo>
                <a:cubicBezTo>
                  <a:pt x="3414062" y="2923849"/>
                  <a:pt x="2923848" y="3414063"/>
                  <a:pt x="2312111" y="3446631"/>
                </a:cubicBezTo>
                <a:lnTo>
                  <a:pt x="2312111" y="4494530"/>
                </a:lnTo>
                <a:cubicBezTo>
                  <a:pt x="3502262" y="4460829"/>
                  <a:pt x="4460829" y="3502263"/>
                  <a:pt x="4494530" y="2312111"/>
                </a:cubicBezTo>
                <a:lnTo>
                  <a:pt x="3446631" y="2312111"/>
                </a:lnTo>
                <a:close/>
                <a:moveTo>
                  <a:pt x="2312111" y="0"/>
                </a:moveTo>
                <a:lnTo>
                  <a:pt x="2312111" y="1047865"/>
                </a:lnTo>
                <a:cubicBezTo>
                  <a:pt x="2923814" y="1080433"/>
                  <a:pt x="3414028" y="1570647"/>
                  <a:pt x="3446631" y="2182351"/>
                </a:cubicBezTo>
                <a:lnTo>
                  <a:pt x="4494530" y="2182351"/>
                </a:lnTo>
                <a:cubicBezTo>
                  <a:pt x="4460795" y="992233"/>
                  <a:pt x="3502228" y="33701"/>
                  <a:pt x="2312111" y="0"/>
                </a:cubicBezTo>
                <a:close/>
                <a:moveTo>
                  <a:pt x="0" y="2182351"/>
                </a:moveTo>
                <a:lnTo>
                  <a:pt x="1047864" y="2182351"/>
                </a:lnTo>
                <a:cubicBezTo>
                  <a:pt x="1080468" y="1570682"/>
                  <a:pt x="1570681" y="1080468"/>
                  <a:pt x="2182350" y="1047865"/>
                </a:cubicBezTo>
                <a:lnTo>
                  <a:pt x="2182350" y="0"/>
                </a:lnTo>
                <a:cubicBezTo>
                  <a:pt x="992268" y="33736"/>
                  <a:pt x="33736" y="992268"/>
                  <a:pt x="0" y="2182351"/>
                </a:cubicBezTo>
                <a:close/>
              </a:path>
            </a:pathLst>
          </a:custGeom>
          <a:solidFill>
            <a:srgbClr val="94BDE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descr="Universal access outline" id="1058" name="Google Shape;1058;p140"/>
          <p:cNvPicPr preferRelativeResize="0"/>
          <p:nvPr/>
        </p:nvPicPr>
        <p:blipFill rotWithShape="1">
          <a:blip r:embed="rId4">
            <a:alphaModFix/>
          </a:blip>
          <a:srcRect b="0" l="0" r="0" t="0"/>
          <a:stretch/>
        </p:blipFill>
        <p:spPr>
          <a:xfrm>
            <a:off x="1699970" y="1846179"/>
            <a:ext cx="914400" cy="914400"/>
          </a:xfrm>
          <a:prstGeom prst="rect">
            <a:avLst/>
          </a:prstGeom>
          <a:noFill/>
          <a:ln>
            <a:noFill/>
          </a:ln>
        </p:spPr>
      </p:pic>
      <p:pic>
        <p:nvPicPr>
          <p:cNvPr descr="Questions outline" id="1059" name="Google Shape;1059;p140"/>
          <p:cNvPicPr preferRelativeResize="0"/>
          <p:nvPr/>
        </p:nvPicPr>
        <p:blipFill rotWithShape="1">
          <a:blip r:embed="rId5">
            <a:alphaModFix/>
          </a:blip>
          <a:srcRect b="0" l="0" r="0" t="0"/>
          <a:stretch/>
        </p:blipFill>
        <p:spPr>
          <a:xfrm>
            <a:off x="5593165" y="1846162"/>
            <a:ext cx="914400" cy="914400"/>
          </a:xfrm>
          <a:prstGeom prst="rect">
            <a:avLst/>
          </a:prstGeom>
          <a:noFill/>
          <a:ln>
            <a:noFill/>
          </a:ln>
        </p:spPr>
      </p:pic>
      <p:pic>
        <p:nvPicPr>
          <p:cNvPr descr="Folder Search with solid fill" id="1060" name="Google Shape;1060;p140"/>
          <p:cNvPicPr preferRelativeResize="0"/>
          <p:nvPr/>
        </p:nvPicPr>
        <p:blipFill rotWithShape="1">
          <a:blip r:embed="rId6">
            <a:alphaModFix/>
          </a:blip>
          <a:srcRect b="0" l="0" r="0" t="0"/>
          <a:stretch/>
        </p:blipFill>
        <p:spPr>
          <a:xfrm>
            <a:off x="9424989" y="1848762"/>
            <a:ext cx="914400" cy="914400"/>
          </a:xfrm>
          <a:prstGeom prst="rect">
            <a:avLst/>
          </a:prstGeom>
          <a:noFill/>
          <a:ln>
            <a:noFill/>
          </a:ln>
        </p:spPr>
      </p:pic>
      <p:sp>
        <p:nvSpPr>
          <p:cNvPr id="1061" name="Google Shape;1061;p140"/>
          <p:cNvSpPr txBox="1"/>
          <p:nvPr/>
        </p:nvSpPr>
        <p:spPr>
          <a:xfrm>
            <a:off x="919550" y="3626675"/>
            <a:ext cx="2908200" cy="2745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0" i="0" lang="uk-UA" sz="1800" u="none" cap="none" strike="noStrike">
                <a:solidFill>
                  <a:srgbClr val="000000"/>
                </a:solidFill>
                <a:latin typeface="Times New Roman"/>
                <a:ea typeface="Times New Roman"/>
                <a:cs typeface="Times New Roman"/>
                <a:sym typeface="Times New Roman"/>
              </a:rPr>
              <a:t>Збільшення кількості вразливих категорій осіб та правових питань, з яких такі особи потребують надання безоплатної правничої допомоги</a:t>
            </a:r>
            <a:endParaRPr/>
          </a:p>
        </p:txBody>
      </p:sp>
      <p:sp>
        <p:nvSpPr>
          <p:cNvPr id="1062" name="Google Shape;1062;p140"/>
          <p:cNvSpPr txBox="1"/>
          <p:nvPr/>
        </p:nvSpPr>
        <p:spPr>
          <a:xfrm>
            <a:off x="4759137" y="3626675"/>
            <a:ext cx="2792700" cy="2745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uk-UA" sz="1800" u="none" cap="none" strike="noStrike">
                <a:solidFill>
                  <a:srgbClr val="000000"/>
                </a:solidFill>
                <a:latin typeface="Times New Roman"/>
                <a:ea typeface="Times New Roman"/>
                <a:cs typeface="Times New Roman"/>
                <a:sym typeface="Times New Roman"/>
              </a:rPr>
              <a:t>Недостатній рівень обізнаності громадськості у сфері прав людини</a:t>
            </a:r>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p:txBody>
      </p:sp>
      <p:sp>
        <p:nvSpPr>
          <p:cNvPr id="1063" name="Google Shape;1063;p140"/>
          <p:cNvSpPr txBox="1"/>
          <p:nvPr/>
        </p:nvSpPr>
        <p:spPr>
          <a:xfrm>
            <a:off x="8483375" y="3593100"/>
            <a:ext cx="2908200" cy="2111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0" i="0" lang="uk-UA" sz="1800" u="none" cap="none" strike="noStrike">
                <a:solidFill>
                  <a:srgbClr val="000000"/>
                </a:solidFill>
                <a:latin typeface="Times New Roman"/>
                <a:ea typeface="Times New Roman"/>
                <a:cs typeface="Times New Roman"/>
                <a:sym typeface="Times New Roman"/>
              </a:rPr>
              <a:t>Не готовність постраждалих від домашнього насильсвта та насильства за ознакою статі звертатись по безоплатну правничу допомогу</a:t>
            </a:r>
            <a:endParaRPr/>
          </a:p>
        </p:txBody>
      </p:sp>
      <p:sp>
        <p:nvSpPr>
          <p:cNvPr id="1064" name="Google Shape;1064;p1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uk-UA"/>
              <a:t>‹#›</a:t>
            </a:fld>
            <a:endParaRPr/>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68" name="Shape 1068"/>
        <p:cNvGrpSpPr/>
        <p:nvPr/>
      </p:nvGrpSpPr>
      <p:grpSpPr>
        <a:xfrm>
          <a:off x="0" y="0"/>
          <a:ext cx="0" cy="0"/>
          <a:chOff x="0" y="0"/>
          <a:chExt cx="0" cy="0"/>
        </a:xfrm>
      </p:grpSpPr>
      <p:sp>
        <p:nvSpPr>
          <p:cNvPr id="1069" name="Google Shape;1069;p141"/>
          <p:cNvSpPr txBox="1"/>
          <p:nvPr>
            <p:ph type="title"/>
          </p:nvPr>
        </p:nvSpPr>
        <p:spPr>
          <a:xfrm>
            <a:off x="689112" y="0"/>
            <a:ext cx="11635409" cy="88458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Мін’юст. Плани на  2026 рік</a:t>
            </a:r>
            <a:endParaRPr b="1" sz="2400"/>
          </a:p>
        </p:txBody>
      </p:sp>
      <p:sp>
        <p:nvSpPr>
          <p:cNvPr id="1070" name="Google Shape;1070;p141"/>
          <p:cNvSpPr/>
          <p:nvPr/>
        </p:nvSpPr>
        <p:spPr>
          <a:xfrm>
            <a:off x="95725" y="747497"/>
            <a:ext cx="487044" cy="487045"/>
          </a:xfrm>
          <a:custGeom>
            <a:rect b="b" l="l" r="r" t="t"/>
            <a:pathLst>
              <a:path extrusionOk="0" h="487045" w="487044">
                <a:moveTo>
                  <a:pt x="486927" y="0"/>
                </a:moveTo>
                <a:lnTo>
                  <a:pt x="0" y="0"/>
                </a:lnTo>
                <a:lnTo>
                  <a:pt x="0" y="486927"/>
                </a:lnTo>
                <a:lnTo>
                  <a:pt x="486927" y="486927"/>
                </a:lnTo>
                <a:lnTo>
                  <a:pt x="486927" y="0"/>
                </a:lnTo>
                <a:close/>
              </a:path>
            </a:pathLst>
          </a:custGeom>
          <a:solidFill>
            <a:srgbClr val="659AD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id="1071" name="Google Shape;1071;p141"/>
          <p:cNvPicPr preferRelativeResize="0"/>
          <p:nvPr/>
        </p:nvPicPr>
        <p:blipFill rotWithShape="1">
          <a:blip r:embed="rId4">
            <a:alphaModFix/>
          </a:blip>
          <a:srcRect b="0" l="0" r="0" t="0"/>
          <a:stretch/>
        </p:blipFill>
        <p:spPr>
          <a:xfrm>
            <a:off x="123581" y="840470"/>
            <a:ext cx="376372" cy="301098"/>
          </a:xfrm>
          <a:prstGeom prst="rect">
            <a:avLst/>
          </a:prstGeom>
          <a:noFill/>
          <a:ln>
            <a:noFill/>
          </a:ln>
        </p:spPr>
      </p:pic>
      <p:sp>
        <p:nvSpPr>
          <p:cNvPr id="1072" name="Google Shape;1072;p141"/>
          <p:cNvSpPr txBox="1"/>
          <p:nvPr/>
        </p:nvSpPr>
        <p:spPr>
          <a:xfrm>
            <a:off x="606296" y="674721"/>
            <a:ext cx="10162800" cy="415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100"/>
              <a:buFont typeface="Arial"/>
              <a:buNone/>
            </a:pPr>
            <a:r>
              <a:rPr b="0" i="0" lang="uk-UA" sz="2100" u="none" cap="none" strike="noStrike">
                <a:solidFill>
                  <a:srgbClr val="000000"/>
                </a:solidFill>
                <a:latin typeface="Times New Roman"/>
                <a:ea typeface="Times New Roman"/>
                <a:cs typeface="Times New Roman"/>
                <a:sym typeface="Times New Roman"/>
              </a:rPr>
              <a:t>Проведення </a:t>
            </a:r>
            <a:r>
              <a:rPr b="1" i="0" lang="uk-UA" sz="2100" u="none" cap="none" strike="noStrike">
                <a:solidFill>
                  <a:srgbClr val="000000"/>
                </a:solidFill>
                <a:latin typeface="Times New Roman"/>
                <a:ea typeface="Times New Roman"/>
                <a:cs typeface="Times New Roman"/>
                <a:sym typeface="Times New Roman"/>
              </a:rPr>
              <a:t>гендерно-правової експертизи </a:t>
            </a:r>
            <a:r>
              <a:rPr b="0" i="0" lang="uk-UA" sz="2100" u="none" cap="none" strike="noStrike">
                <a:solidFill>
                  <a:srgbClr val="000000"/>
                </a:solidFill>
                <a:latin typeface="Times New Roman"/>
                <a:ea typeface="Times New Roman"/>
                <a:cs typeface="Times New Roman"/>
                <a:sym typeface="Times New Roman"/>
              </a:rPr>
              <a:t>законодавства</a:t>
            </a:r>
            <a:endParaRPr/>
          </a:p>
        </p:txBody>
      </p:sp>
      <p:sp>
        <p:nvSpPr>
          <p:cNvPr id="1073" name="Google Shape;1073;p141"/>
          <p:cNvSpPr txBox="1"/>
          <p:nvPr/>
        </p:nvSpPr>
        <p:spPr>
          <a:xfrm>
            <a:off x="95725" y="1477910"/>
            <a:ext cx="11462499" cy="674100"/>
          </a:xfrm>
          <a:prstGeom prst="rect">
            <a:avLst/>
          </a:prstGeom>
          <a:noFill/>
          <a:ln>
            <a:noFill/>
          </a:ln>
        </p:spPr>
        <p:txBody>
          <a:bodyPr anchorCtr="0" anchor="t" bIns="45700" lIns="91425" spcFirstLastPara="1" rIns="91425" wrap="square" tIns="45700">
            <a:spAutoFit/>
          </a:bodyPr>
          <a:lstStyle/>
          <a:p>
            <a:pPr indent="-57150" lvl="1" marL="57150" marR="0" rtl="0" algn="l">
              <a:lnSpc>
                <a:spcPct val="90000"/>
              </a:lnSpc>
              <a:spcBef>
                <a:spcPts val="0"/>
              </a:spcBef>
              <a:spcAft>
                <a:spcPts val="0"/>
              </a:spcAft>
              <a:buClr>
                <a:srgbClr val="000000"/>
              </a:buClr>
              <a:buSzPts val="1400"/>
              <a:buFont typeface="Arial"/>
              <a:buNone/>
            </a:pPr>
            <a:r>
              <a:rPr b="0" i="0" lang="uk-UA" sz="2100" u="none" cap="none" strike="noStrike">
                <a:solidFill>
                  <a:srgbClr val="000000"/>
                </a:solidFill>
                <a:latin typeface="Times New Roman"/>
                <a:ea typeface="Times New Roman"/>
                <a:cs typeface="Times New Roman"/>
                <a:sym typeface="Times New Roman"/>
              </a:rPr>
              <a:t>Координація та моніторинг </a:t>
            </a:r>
            <a:r>
              <a:rPr b="1" i="0" lang="uk-UA" sz="2100" u="sng" cap="none" strike="noStrike">
                <a:solidFill>
                  <a:srgbClr val="000000"/>
                </a:solidFill>
                <a:latin typeface="Times New Roman"/>
                <a:ea typeface="Times New Roman"/>
                <a:cs typeface="Times New Roman"/>
                <a:sym typeface="Times New Roman"/>
                <a:hlinkClick r:id="rId5">
                  <a:extLst>
                    <a:ext uri="{A12FA001-AC4F-418D-AE19-62706E023703}">
                      <ahyp:hlinkClr val="tx"/>
                    </a:ext>
                  </a:extLst>
                </a:hlinkClick>
              </a:rPr>
              <a:t>Дорожньої карти </a:t>
            </a:r>
            <a:r>
              <a:rPr b="0" i="0" lang="uk-UA" sz="2100" u="sng" cap="none" strike="noStrike">
                <a:solidFill>
                  <a:srgbClr val="000000"/>
                </a:solidFill>
                <a:latin typeface="Times New Roman"/>
                <a:ea typeface="Times New Roman"/>
                <a:cs typeface="Times New Roman"/>
                <a:sym typeface="Times New Roman"/>
                <a:hlinkClick r:id="rId6">
                  <a:extLst>
                    <a:ext uri="{A12FA001-AC4F-418D-AE19-62706E023703}">
                      <ahyp:hlinkClr val="tx"/>
                    </a:ext>
                  </a:extLst>
                </a:hlinkClick>
              </a:rPr>
              <a:t>з питань верховенства права</a:t>
            </a:r>
            <a:r>
              <a:rPr b="0" i="0" lang="uk-UA" sz="2100" u="none" cap="none" strike="noStrike">
                <a:solidFill>
                  <a:srgbClr val="000000"/>
                </a:solidFill>
                <a:latin typeface="Times New Roman"/>
                <a:ea typeface="Times New Roman"/>
                <a:cs typeface="Times New Roman"/>
                <a:sym typeface="Times New Roman"/>
              </a:rPr>
              <a:t>, сфера Гендерна рівність та насильство проти жінок</a:t>
            </a:r>
            <a:endParaRPr/>
          </a:p>
        </p:txBody>
      </p:sp>
      <p:sp>
        <p:nvSpPr>
          <p:cNvPr id="1074" name="Google Shape;1074;p141"/>
          <p:cNvSpPr/>
          <p:nvPr/>
        </p:nvSpPr>
        <p:spPr>
          <a:xfrm>
            <a:off x="10827658" y="1421360"/>
            <a:ext cx="487044" cy="487045"/>
          </a:xfrm>
          <a:custGeom>
            <a:rect b="b" l="l" r="r" t="t"/>
            <a:pathLst>
              <a:path extrusionOk="0" h="487045" w="487044">
                <a:moveTo>
                  <a:pt x="486927" y="0"/>
                </a:moveTo>
                <a:lnTo>
                  <a:pt x="0" y="0"/>
                </a:lnTo>
                <a:lnTo>
                  <a:pt x="0" y="486927"/>
                </a:lnTo>
                <a:lnTo>
                  <a:pt x="486927" y="486927"/>
                </a:lnTo>
                <a:lnTo>
                  <a:pt x="486927" y="0"/>
                </a:lnTo>
                <a:close/>
              </a:path>
            </a:pathLst>
          </a:custGeom>
          <a:solidFill>
            <a:srgbClr val="659AD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id="1075" name="Google Shape;1075;p141"/>
          <p:cNvPicPr preferRelativeResize="0"/>
          <p:nvPr/>
        </p:nvPicPr>
        <p:blipFill rotWithShape="1">
          <a:blip r:embed="rId4">
            <a:alphaModFix/>
          </a:blip>
          <a:srcRect b="0" l="0" r="0" t="0"/>
          <a:stretch/>
        </p:blipFill>
        <p:spPr>
          <a:xfrm>
            <a:off x="10871905" y="1554671"/>
            <a:ext cx="376372" cy="301098"/>
          </a:xfrm>
          <a:prstGeom prst="rect">
            <a:avLst/>
          </a:prstGeom>
          <a:noFill/>
          <a:ln>
            <a:noFill/>
          </a:ln>
        </p:spPr>
      </p:pic>
      <p:sp>
        <p:nvSpPr>
          <p:cNvPr id="1076" name="Google Shape;1076;p141"/>
          <p:cNvSpPr txBox="1"/>
          <p:nvPr/>
        </p:nvSpPr>
        <p:spPr>
          <a:xfrm>
            <a:off x="689112" y="2359535"/>
            <a:ext cx="11407163" cy="41545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100"/>
              <a:buFont typeface="Arial"/>
              <a:buNone/>
            </a:pPr>
            <a:r>
              <a:rPr b="0" i="0" lang="uk-UA" sz="2100" u="none" cap="none" strike="noStrike">
                <a:solidFill>
                  <a:srgbClr val="000000"/>
                </a:solidFill>
                <a:latin typeface="Times New Roman"/>
                <a:ea typeface="Times New Roman"/>
                <a:cs typeface="Times New Roman"/>
                <a:sym typeface="Times New Roman"/>
              </a:rPr>
              <a:t>Забезпечення координації виконання рішень ЄСПЛ у групі справ «</a:t>
            </a:r>
            <a:r>
              <a:rPr b="1" i="0" lang="uk-UA" sz="2100" u="none" cap="none" strike="noStrike">
                <a:solidFill>
                  <a:srgbClr val="000000"/>
                </a:solidFill>
                <a:latin typeface="Times New Roman"/>
                <a:ea typeface="Times New Roman"/>
                <a:cs typeface="Times New Roman"/>
                <a:sym typeface="Times New Roman"/>
              </a:rPr>
              <a:t>Левчук проти України</a:t>
            </a:r>
            <a:r>
              <a:rPr b="0" i="0" lang="uk-UA" sz="2100" u="none" cap="none" strike="noStrike">
                <a:solidFill>
                  <a:srgbClr val="000000"/>
                </a:solidFill>
                <a:latin typeface="Times New Roman"/>
                <a:ea typeface="Times New Roman"/>
                <a:cs typeface="Times New Roman"/>
                <a:sym typeface="Times New Roman"/>
              </a:rPr>
              <a:t>»</a:t>
            </a:r>
            <a:endParaRPr b="0" i="0" sz="1800" u="none" cap="none" strike="noStrike">
              <a:solidFill>
                <a:srgbClr val="000000"/>
              </a:solidFill>
              <a:latin typeface="Times New Roman"/>
              <a:ea typeface="Times New Roman"/>
              <a:cs typeface="Times New Roman"/>
              <a:sym typeface="Times New Roman"/>
            </a:endParaRPr>
          </a:p>
        </p:txBody>
      </p:sp>
      <p:sp>
        <p:nvSpPr>
          <p:cNvPr id="1077" name="Google Shape;1077;p141"/>
          <p:cNvSpPr/>
          <p:nvPr/>
        </p:nvSpPr>
        <p:spPr>
          <a:xfrm>
            <a:off x="95725" y="2380922"/>
            <a:ext cx="487044" cy="487045"/>
          </a:xfrm>
          <a:custGeom>
            <a:rect b="b" l="l" r="r" t="t"/>
            <a:pathLst>
              <a:path extrusionOk="0" h="487045" w="487044">
                <a:moveTo>
                  <a:pt x="486927" y="0"/>
                </a:moveTo>
                <a:lnTo>
                  <a:pt x="0" y="0"/>
                </a:lnTo>
                <a:lnTo>
                  <a:pt x="0" y="486927"/>
                </a:lnTo>
                <a:lnTo>
                  <a:pt x="486927" y="486927"/>
                </a:lnTo>
                <a:lnTo>
                  <a:pt x="486927" y="0"/>
                </a:lnTo>
                <a:close/>
              </a:path>
            </a:pathLst>
          </a:custGeom>
          <a:solidFill>
            <a:srgbClr val="659AD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id="1078" name="Google Shape;1078;p141"/>
          <p:cNvPicPr preferRelativeResize="0"/>
          <p:nvPr/>
        </p:nvPicPr>
        <p:blipFill rotWithShape="1">
          <a:blip r:embed="rId4">
            <a:alphaModFix/>
          </a:blip>
          <a:srcRect b="0" l="0" r="0" t="0"/>
          <a:stretch/>
        </p:blipFill>
        <p:spPr>
          <a:xfrm>
            <a:off x="123581" y="2473895"/>
            <a:ext cx="376372" cy="301098"/>
          </a:xfrm>
          <a:prstGeom prst="rect">
            <a:avLst/>
          </a:prstGeom>
          <a:noFill/>
          <a:ln>
            <a:noFill/>
          </a:ln>
        </p:spPr>
      </p:pic>
      <p:sp>
        <p:nvSpPr>
          <p:cNvPr id="1079" name="Google Shape;1079;p141"/>
          <p:cNvSpPr txBox="1"/>
          <p:nvPr/>
        </p:nvSpPr>
        <p:spPr>
          <a:xfrm>
            <a:off x="-1" y="2929169"/>
            <a:ext cx="11151910" cy="73862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100"/>
              <a:buFont typeface="Arial"/>
              <a:buNone/>
            </a:pPr>
            <a:r>
              <a:rPr b="1" i="0" lang="uk-UA" sz="2100" u="none" cap="none" strike="noStrike">
                <a:solidFill>
                  <a:srgbClr val="000000"/>
                </a:solidFill>
                <a:latin typeface="Times New Roman"/>
                <a:ea typeface="Times New Roman"/>
                <a:cs typeface="Times New Roman"/>
                <a:sym typeface="Times New Roman"/>
              </a:rPr>
              <a:t>Інформування</a:t>
            </a:r>
            <a:r>
              <a:rPr b="0" i="0" lang="uk-UA" sz="2100" u="none" cap="none" strike="noStrike">
                <a:solidFill>
                  <a:srgbClr val="000000"/>
                </a:solidFill>
                <a:latin typeface="Times New Roman"/>
                <a:ea typeface="Times New Roman"/>
                <a:cs typeface="Times New Roman"/>
                <a:sym typeface="Times New Roman"/>
              </a:rPr>
              <a:t> громадськості щодо Реєстру збитків, завданих агресією </a:t>
            </a:r>
            <a:r>
              <a:rPr b="0" i="0" lang="uk-UA" sz="2100" u="none" cap="none" strike="noStrike">
                <a:solidFill>
                  <a:srgbClr val="000000"/>
                </a:solidFill>
                <a:latin typeface="Times New Roman"/>
                <a:ea typeface="Times New Roman"/>
                <a:cs typeface="Times New Roman"/>
                <a:sym typeface="Times New Roman"/>
              </a:rPr>
              <a:t>р</a:t>
            </a:r>
            <a:r>
              <a:rPr b="0" i="0" lang="uk-UA" sz="2100" u="none" cap="none" strike="noStrike">
                <a:solidFill>
                  <a:srgbClr val="000000"/>
                </a:solidFill>
                <a:latin typeface="Times New Roman"/>
                <a:ea typeface="Times New Roman"/>
                <a:cs typeface="Times New Roman"/>
                <a:sym typeface="Times New Roman"/>
              </a:rPr>
              <a:t>осійської федерації проти України подання заяв за категорією A2.4 Сексуальне насильство</a:t>
            </a:r>
            <a:endParaRPr/>
          </a:p>
        </p:txBody>
      </p:sp>
      <p:sp>
        <p:nvSpPr>
          <p:cNvPr id="1080" name="Google Shape;1080;p141"/>
          <p:cNvSpPr/>
          <p:nvPr/>
        </p:nvSpPr>
        <p:spPr>
          <a:xfrm>
            <a:off x="10827658" y="2973018"/>
            <a:ext cx="487044" cy="487045"/>
          </a:xfrm>
          <a:custGeom>
            <a:rect b="b" l="l" r="r" t="t"/>
            <a:pathLst>
              <a:path extrusionOk="0" h="487045" w="487044">
                <a:moveTo>
                  <a:pt x="486927" y="0"/>
                </a:moveTo>
                <a:lnTo>
                  <a:pt x="0" y="0"/>
                </a:lnTo>
                <a:lnTo>
                  <a:pt x="0" y="486927"/>
                </a:lnTo>
                <a:lnTo>
                  <a:pt x="486927" y="486927"/>
                </a:lnTo>
                <a:lnTo>
                  <a:pt x="486927" y="0"/>
                </a:lnTo>
                <a:close/>
              </a:path>
            </a:pathLst>
          </a:custGeom>
          <a:solidFill>
            <a:srgbClr val="659AD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id="1081" name="Google Shape;1081;p141"/>
          <p:cNvPicPr preferRelativeResize="0"/>
          <p:nvPr/>
        </p:nvPicPr>
        <p:blipFill rotWithShape="1">
          <a:blip r:embed="rId4">
            <a:alphaModFix/>
          </a:blip>
          <a:srcRect b="0" l="0" r="0" t="0"/>
          <a:stretch/>
        </p:blipFill>
        <p:spPr>
          <a:xfrm>
            <a:off x="10871905" y="3065991"/>
            <a:ext cx="376372" cy="301098"/>
          </a:xfrm>
          <a:prstGeom prst="rect">
            <a:avLst/>
          </a:prstGeom>
          <a:noFill/>
          <a:ln>
            <a:noFill/>
          </a:ln>
        </p:spPr>
      </p:pic>
      <p:sp>
        <p:nvSpPr>
          <p:cNvPr id="1082" name="Google Shape;1082;p141"/>
          <p:cNvSpPr/>
          <p:nvPr/>
        </p:nvSpPr>
        <p:spPr>
          <a:xfrm>
            <a:off x="114911" y="3846637"/>
            <a:ext cx="487044" cy="487045"/>
          </a:xfrm>
          <a:custGeom>
            <a:rect b="b" l="l" r="r" t="t"/>
            <a:pathLst>
              <a:path extrusionOk="0" h="487045" w="487044">
                <a:moveTo>
                  <a:pt x="486927" y="0"/>
                </a:moveTo>
                <a:lnTo>
                  <a:pt x="0" y="0"/>
                </a:lnTo>
                <a:lnTo>
                  <a:pt x="0" y="486927"/>
                </a:lnTo>
                <a:lnTo>
                  <a:pt x="486927" y="486927"/>
                </a:lnTo>
                <a:lnTo>
                  <a:pt x="486927" y="0"/>
                </a:lnTo>
                <a:close/>
              </a:path>
            </a:pathLst>
          </a:custGeom>
          <a:solidFill>
            <a:srgbClr val="659AD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id="1083" name="Google Shape;1083;p141"/>
          <p:cNvPicPr preferRelativeResize="0"/>
          <p:nvPr/>
        </p:nvPicPr>
        <p:blipFill rotWithShape="1">
          <a:blip r:embed="rId4">
            <a:alphaModFix/>
          </a:blip>
          <a:srcRect b="0" l="0" r="0" t="0"/>
          <a:stretch/>
        </p:blipFill>
        <p:spPr>
          <a:xfrm>
            <a:off x="170247" y="3939610"/>
            <a:ext cx="376372" cy="301098"/>
          </a:xfrm>
          <a:prstGeom prst="rect">
            <a:avLst/>
          </a:prstGeom>
          <a:noFill/>
          <a:ln>
            <a:noFill/>
          </a:ln>
        </p:spPr>
      </p:pic>
      <p:sp>
        <p:nvSpPr>
          <p:cNvPr id="1084" name="Google Shape;1084;p141"/>
          <p:cNvSpPr txBox="1"/>
          <p:nvPr/>
        </p:nvSpPr>
        <p:spPr>
          <a:xfrm>
            <a:off x="546618" y="3828549"/>
            <a:ext cx="11246313"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100"/>
              <a:buFont typeface="Arial"/>
              <a:buNone/>
            </a:pPr>
            <a:r>
              <a:rPr b="1" i="0" lang="uk-UA" sz="2100" u="none" cap="none" strike="noStrike">
                <a:solidFill>
                  <a:srgbClr val="000000"/>
                </a:solidFill>
                <a:latin typeface="Times New Roman"/>
                <a:ea typeface="Times New Roman"/>
                <a:cs typeface="Times New Roman"/>
                <a:sym typeface="Times New Roman"/>
              </a:rPr>
              <a:t>Інформування</a:t>
            </a:r>
            <a:r>
              <a:rPr b="0" i="0" lang="uk-UA" sz="2100" u="none" cap="none" strike="noStrike">
                <a:solidFill>
                  <a:srgbClr val="000000"/>
                </a:solidFill>
                <a:latin typeface="Times New Roman"/>
                <a:ea typeface="Times New Roman"/>
                <a:cs typeface="Times New Roman"/>
                <a:sym typeface="Times New Roman"/>
              </a:rPr>
              <a:t> громадськості про рівні права і можливості жінок та чоловіків на отримання безоплатної правничої допомоги</a:t>
            </a:r>
            <a:endParaRPr/>
          </a:p>
        </p:txBody>
      </p:sp>
      <p:sp>
        <p:nvSpPr>
          <p:cNvPr id="1085" name="Google Shape;1085;p141"/>
          <p:cNvSpPr txBox="1"/>
          <p:nvPr/>
        </p:nvSpPr>
        <p:spPr>
          <a:xfrm>
            <a:off x="59096" y="4721348"/>
            <a:ext cx="11499128" cy="674031"/>
          </a:xfrm>
          <a:prstGeom prst="rect">
            <a:avLst/>
          </a:prstGeom>
          <a:noFill/>
          <a:ln>
            <a:noFill/>
          </a:ln>
        </p:spPr>
        <p:txBody>
          <a:bodyPr anchorCtr="0" anchor="t" bIns="45700" lIns="91425" spcFirstLastPara="1" rIns="91425" wrap="square" tIns="45700">
            <a:spAutoFit/>
          </a:bodyPr>
          <a:lstStyle/>
          <a:p>
            <a:pPr indent="-57150" lvl="1" marL="57150" marR="0" rtl="0" algn="l">
              <a:lnSpc>
                <a:spcPct val="90000"/>
              </a:lnSpc>
              <a:spcBef>
                <a:spcPts val="0"/>
              </a:spcBef>
              <a:spcAft>
                <a:spcPts val="0"/>
              </a:spcAft>
              <a:buClr>
                <a:srgbClr val="000000"/>
              </a:buClr>
              <a:buSzPts val="1400"/>
              <a:buFont typeface="Arial"/>
              <a:buNone/>
            </a:pPr>
            <a:r>
              <a:rPr b="0" i="0" lang="uk-UA" sz="2100" u="none" cap="none" strike="noStrike">
                <a:solidFill>
                  <a:srgbClr val="000000"/>
                </a:solidFill>
                <a:latin typeface="Times New Roman"/>
                <a:ea typeface="Times New Roman"/>
                <a:cs typeface="Times New Roman"/>
                <a:sym typeface="Times New Roman"/>
              </a:rPr>
              <a:t>Забезпечення надання </a:t>
            </a:r>
            <a:r>
              <a:rPr b="1" i="0" lang="uk-UA" sz="2100" u="none" cap="none" strike="noStrike">
                <a:solidFill>
                  <a:srgbClr val="000000"/>
                </a:solidFill>
                <a:latin typeface="Times New Roman"/>
                <a:ea typeface="Times New Roman"/>
                <a:cs typeface="Times New Roman"/>
                <a:sym typeface="Times New Roman"/>
              </a:rPr>
              <a:t>безоплатної правничої допомоги </a:t>
            </a:r>
            <a:r>
              <a:rPr b="0" i="0" lang="uk-UA" sz="2100" u="none" cap="none" strike="noStrike">
                <a:solidFill>
                  <a:srgbClr val="000000"/>
                </a:solidFill>
                <a:latin typeface="Times New Roman"/>
                <a:ea typeface="Times New Roman"/>
                <a:cs typeface="Times New Roman"/>
                <a:sym typeface="Times New Roman"/>
              </a:rPr>
              <a:t>постраждалим від домашнього насильства, насильства за ознакою статі</a:t>
            </a:r>
            <a:endParaRPr/>
          </a:p>
        </p:txBody>
      </p:sp>
      <p:sp>
        <p:nvSpPr>
          <p:cNvPr id="1086" name="Google Shape;1086;p141"/>
          <p:cNvSpPr/>
          <p:nvPr/>
        </p:nvSpPr>
        <p:spPr>
          <a:xfrm>
            <a:off x="10816569" y="4729663"/>
            <a:ext cx="487044" cy="487045"/>
          </a:xfrm>
          <a:custGeom>
            <a:rect b="b" l="l" r="r" t="t"/>
            <a:pathLst>
              <a:path extrusionOk="0" h="487045" w="487044">
                <a:moveTo>
                  <a:pt x="486927" y="0"/>
                </a:moveTo>
                <a:lnTo>
                  <a:pt x="0" y="0"/>
                </a:lnTo>
                <a:lnTo>
                  <a:pt x="0" y="486927"/>
                </a:lnTo>
                <a:lnTo>
                  <a:pt x="486927" y="486927"/>
                </a:lnTo>
                <a:lnTo>
                  <a:pt x="486927" y="0"/>
                </a:lnTo>
                <a:close/>
              </a:path>
            </a:pathLst>
          </a:custGeom>
          <a:solidFill>
            <a:srgbClr val="659AD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id="1087" name="Google Shape;1087;p141"/>
          <p:cNvPicPr preferRelativeResize="0"/>
          <p:nvPr/>
        </p:nvPicPr>
        <p:blipFill rotWithShape="1">
          <a:blip r:embed="rId4">
            <a:alphaModFix/>
          </a:blip>
          <a:srcRect b="0" l="0" r="0" t="0"/>
          <a:stretch/>
        </p:blipFill>
        <p:spPr>
          <a:xfrm>
            <a:off x="10882994" y="4785150"/>
            <a:ext cx="376372" cy="301098"/>
          </a:xfrm>
          <a:prstGeom prst="rect">
            <a:avLst/>
          </a:prstGeom>
          <a:noFill/>
          <a:ln>
            <a:noFill/>
          </a:ln>
        </p:spPr>
      </p:pic>
      <p:sp>
        <p:nvSpPr>
          <p:cNvPr id="1088" name="Google Shape;1088;p141"/>
          <p:cNvSpPr txBox="1"/>
          <p:nvPr/>
        </p:nvSpPr>
        <p:spPr>
          <a:xfrm>
            <a:off x="582769" y="5574921"/>
            <a:ext cx="11692047"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100"/>
              <a:buFont typeface="Arial"/>
              <a:buNone/>
            </a:pPr>
            <a:r>
              <a:rPr b="0" i="0" lang="uk-UA" sz="2100" u="none" cap="none" strike="noStrike">
                <a:solidFill>
                  <a:srgbClr val="000000"/>
                </a:solidFill>
                <a:latin typeface="Times New Roman"/>
                <a:ea typeface="Times New Roman"/>
                <a:cs typeface="Times New Roman"/>
                <a:sym typeface="Times New Roman"/>
              </a:rPr>
              <a:t>Посилення спроможностей </a:t>
            </a:r>
            <a:r>
              <a:rPr b="1" i="0" lang="uk-UA" sz="2100" u="none" cap="none" strike="noStrike">
                <a:solidFill>
                  <a:srgbClr val="000000"/>
                </a:solidFill>
                <a:latin typeface="Times New Roman"/>
                <a:ea typeface="Times New Roman"/>
                <a:cs typeface="Times New Roman"/>
                <a:sym typeface="Times New Roman"/>
              </a:rPr>
              <a:t>системи БПД</a:t>
            </a:r>
            <a:r>
              <a:rPr b="0" i="0" lang="uk-UA" sz="2100" u="none" cap="none" strike="noStrike">
                <a:solidFill>
                  <a:srgbClr val="000000"/>
                </a:solidFill>
                <a:latin typeface="Times New Roman"/>
                <a:ea typeface="Times New Roman"/>
                <a:cs typeface="Times New Roman"/>
                <a:sym typeface="Times New Roman"/>
              </a:rPr>
              <a:t> щодо надання безоплатної правничої допомоги з урахуванням гендерно чутливого підходу</a:t>
            </a:r>
            <a:endParaRPr/>
          </a:p>
        </p:txBody>
      </p:sp>
      <p:sp>
        <p:nvSpPr>
          <p:cNvPr id="1089" name="Google Shape;1089;p141"/>
          <p:cNvSpPr/>
          <p:nvPr/>
        </p:nvSpPr>
        <p:spPr>
          <a:xfrm>
            <a:off x="59096" y="5623458"/>
            <a:ext cx="487044" cy="487045"/>
          </a:xfrm>
          <a:custGeom>
            <a:rect b="b" l="l" r="r" t="t"/>
            <a:pathLst>
              <a:path extrusionOk="0" h="487045" w="487044">
                <a:moveTo>
                  <a:pt x="486927" y="0"/>
                </a:moveTo>
                <a:lnTo>
                  <a:pt x="0" y="0"/>
                </a:lnTo>
                <a:lnTo>
                  <a:pt x="0" y="486927"/>
                </a:lnTo>
                <a:lnTo>
                  <a:pt x="486927" y="486927"/>
                </a:lnTo>
                <a:lnTo>
                  <a:pt x="486927" y="0"/>
                </a:lnTo>
                <a:close/>
              </a:path>
            </a:pathLst>
          </a:custGeom>
          <a:solidFill>
            <a:srgbClr val="659AD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id="1090" name="Google Shape;1090;p141"/>
          <p:cNvPicPr preferRelativeResize="0"/>
          <p:nvPr/>
        </p:nvPicPr>
        <p:blipFill rotWithShape="1">
          <a:blip r:embed="rId4">
            <a:alphaModFix/>
          </a:blip>
          <a:srcRect b="0" l="0" r="0" t="0"/>
          <a:stretch/>
        </p:blipFill>
        <p:spPr>
          <a:xfrm>
            <a:off x="123581" y="5713144"/>
            <a:ext cx="376372" cy="301098"/>
          </a:xfrm>
          <a:prstGeom prst="rect">
            <a:avLst/>
          </a:prstGeom>
          <a:noFill/>
          <a:ln>
            <a:noFill/>
          </a:ln>
        </p:spPr>
      </p:pic>
      <p:sp>
        <p:nvSpPr>
          <p:cNvPr id="1091" name="Google Shape;1091;p1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uk-UA"/>
              <a:t>‹#›</a:t>
            </a:fld>
            <a:endParaRPr/>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95" name="Shape 1095"/>
        <p:cNvGrpSpPr/>
        <p:nvPr/>
      </p:nvGrpSpPr>
      <p:grpSpPr>
        <a:xfrm>
          <a:off x="0" y="0"/>
          <a:ext cx="0" cy="0"/>
          <a:chOff x="0" y="0"/>
          <a:chExt cx="0" cy="0"/>
        </a:xfrm>
      </p:grpSpPr>
      <p:sp>
        <p:nvSpPr>
          <p:cNvPr id="1096" name="Google Shape;1096;p142"/>
          <p:cNvSpPr txBox="1"/>
          <p:nvPr>
            <p:ph type="title"/>
          </p:nvPr>
        </p:nvSpPr>
        <p:spPr>
          <a:xfrm>
            <a:off x="263387" y="-69574"/>
            <a:ext cx="11367052"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Державна  архівна  служба України. Досягнення</a:t>
            </a:r>
            <a:endParaRPr b="1" sz="2400"/>
          </a:p>
        </p:txBody>
      </p:sp>
      <p:sp>
        <p:nvSpPr>
          <p:cNvPr id="1097" name="Google Shape;1097;p142"/>
          <p:cNvSpPr txBox="1"/>
          <p:nvPr>
            <p:ph idx="1" type="body"/>
          </p:nvPr>
        </p:nvSpPr>
        <p:spPr>
          <a:xfrm>
            <a:off x="689113" y="1139824"/>
            <a:ext cx="11239500" cy="4351338"/>
          </a:xfrm>
          <a:prstGeom prst="rect">
            <a:avLst/>
          </a:prstGeom>
          <a:noFill/>
          <a:ln>
            <a:noFill/>
          </a:ln>
        </p:spPr>
        <p:txBody>
          <a:bodyPr anchorCtr="0" anchor="t" bIns="45700" lIns="91425" spcFirstLastPara="1" rIns="91425" wrap="square" tIns="45700">
            <a:noAutofit/>
          </a:bodyPr>
          <a:lstStyle/>
          <a:p>
            <a:pPr indent="-342900" lvl="0" marL="342900" rtl="0" algn="just">
              <a:lnSpc>
                <a:spcPct val="100000"/>
              </a:lnSpc>
              <a:spcBef>
                <a:spcPts val="600"/>
              </a:spcBef>
              <a:spcAft>
                <a:spcPts val="0"/>
              </a:spcAft>
              <a:buClr>
                <a:schemeClr val="dk1"/>
              </a:buClr>
              <a:buSzPts val="2800"/>
              <a:buFont typeface="Arial"/>
              <a:buChar char="•"/>
            </a:pPr>
            <a:r>
              <a:rPr lang="uk-UA" sz="2000">
                <a:latin typeface="Times New Roman"/>
                <a:ea typeface="Times New Roman"/>
                <a:cs typeface="Times New Roman"/>
                <a:sym typeface="Times New Roman"/>
              </a:rPr>
              <a:t>Вжито заходи щодо забезпечення виконання </a:t>
            </a:r>
            <a:r>
              <a:rPr lang="uk-UA" sz="2000" u="sng">
                <a:solidFill>
                  <a:schemeClr val="hlink"/>
                </a:solidFill>
                <a:latin typeface="Times New Roman"/>
                <a:ea typeface="Times New Roman"/>
                <a:cs typeface="Times New Roman"/>
                <a:sym typeface="Times New Roman"/>
                <a:hlinkClick r:id="rId4"/>
              </a:rPr>
              <a:t>операційного плану заходів з реалізації у 2025 – 2027 роках Державної стратегії забезпечення рівних прав та можливостей жінок і чоловіків на період до 2030 року, затвердженого розпорядженням КМУ від 02.05.2025 № 439-р. </a:t>
            </a:r>
            <a:endParaRPr sz="2000">
              <a:latin typeface="Times New Roman"/>
              <a:ea typeface="Times New Roman"/>
              <a:cs typeface="Times New Roman"/>
              <a:sym typeface="Times New Roman"/>
            </a:endParaRPr>
          </a:p>
          <a:p>
            <a:pPr indent="-342900" lvl="0" marL="342900" rtl="0" algn="just">
              <a:lnSpc>
                <a:spcPct val="100000"/>
              </a:lnSpc>
              <a:spcBef>
                <a:spcPts val="1200"/>
              </a:spcBef>
              <a:spcAft>
                <a:spcPts val="0"/>
              </a:spcAft>
              <a:buClr>
                <a:schemeClr val="dk1"/>
              </a:buClr>
              <a:buSzPts val="2800"/>
              <a:buFont typeface="Arial"/>
              <a:buChar char="•"/>
            </a:pPr>
            <a:r>
              <a:rPr lang="uk-UA" sz="2000">
                <a:latin typeface="Times New Roman"/>
                <a:ea typeface="Times New Roman"/>
                <a:cs typeface="Times New Roman"/>
                <a:sym typeface="Times New Roman"/>
              </a:rPr>
              <a:t>Розроблено План заходів Укрдержархіву з виконання  операційного плану заходів з реалізації у 2025 – 2027 роках Державної стратегії  забезпечення рівних прав та можливостей жінок і чоловіків на період до 2030 року, який затверджено наказом Укрдержархіву від 28.05.2025 № 93-НОД. </a:t>
            </a:r>
            <a:endParaRPr/>
          </a:p>
          <a:p>
            <a:pPr indent="-342900" lvl="0" marL="342900" rtl="0" algn="just">
              <a:lnSpc>
                <a:spcPct val="100000"/>
              </a:lnSpc>
              <a:spcBef>
                <a:spcPts val="1200"/>
              </a:spcBef>
              <a:spcAft>
                <a:spcPts val="0"/>
              </a:spcAft>
              <a:buClr>
                <a:schemeClr val="dk1"/>
              </a:buClr>
              <a:buSzPts val="2800"/>
              <a:buFont typeface="Arial"/>
              <a:buChar char="•"/>
            </a:pPr>
            <a:r>
              <a:rPr lang="uk-UA" sz="2000">
                <a:latin typeface="Times New Roman"/>
                <a:ea typeface="Times New Roman"/>
                <a:cs typeface="Times New Roman"/>
                <a:sym typeface="Times New Roman"/>
              </a:rPr>
              <a:t>Долучено до виконання заходів з реалізації гендерної рівності установи, що належать до сфери управління Укрдержархіву.</a:t>
            </a:r>
            <a:endParaRPr/>
          </a:p>
          <a:p>
            <a:pPr indent="-342900" lvl="0" marL="342900" rtl="0" algn="just">
              <a:lnSpc>
                <a:spcPct val="100000"/>
              </a:lnSpc>
              <a:spcBef>
                <a:spcPts val="1200"/>
              </a:spcBef>
              <a:spcAft>
                <a:spcPts val="0"/>
              </a:spcAft>
              <a:buSzPts val="2800"/>
              <a:buFont typeface="Arial"/>
              <a:buChar char="•"/>
            </a:pPr>
            <a:r>
              <a:rPr lang="uk-UA" sz="2000">
                <a:latin typeface="Times New Roman"/>
                <a:ea typeface="Times New Roman"/>
                <a:cs typeface="Times New Roman"/>
                <a:sym typeface="Times New Roman"/>
              </a:rPr>
              <a:t>У 2025 році проведено 15 гендерно-правових експертиз проєктів  нормативно-правових актів, розроблених Укрдержархівом:  5 проєктів постанов Кабінету Міністрів України та  10 проєктів наказів Міністерства юстиції України.</a:t>
            </a:r>
            <a:endParaRPr/>
          </a:p>
          <a:p>
            <a:pPr indent="0" lvl="0" marL="0" rtl="0" algn="l">
              <a:lnSpc>
                <a:spcPct val="90000"/>
              </a:lnSpc>
              <a:spcBef>
                <a:spcPts val="0"/>
              </a:spcBef>
              <a:spcAft>
                <a:spcPts val="0"/>
              </a:spcAft>
              <a:buClr>
                <a:schemeClr val="dk1"/>
              </a:buClr>
              <a:buSzPts val="2800"/>
              <a:buNone/>
            </a:pPr>
            <a:r>
              <a:t/>
            </a:r>
            <a:endParaRPr sz="2000">
              <a:latin typeface="Times New Roman"/>
              <a:ea typeface="Times New Roman"/>
              <a:cs typeface="Times New Roman"/>
              <a:sym typeface="Times New Roman"/>
            </a:endParaRPr>
          </a:p>
        </p:txBody>
      </p:sp>
      <p:sp>
        <p:nvSpPr>
          <p:cNvPr id="1098" name="Google Shape;1098;p1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02" name="Shape 1102"/>
        <p:cNvGrpSpPr/>
        <p:nvPr/>
      </p:nvGrpSpPr>
      <p:grpSpPr>
        <a:xfrm>
          <a:off x="0" y="0"/>
          <a:ext cx="0" cy="0"/>
          <a:chOff x="0" y="0"/>
          <a:chExt cx="0" cy="0"/>
        </a:xfrm>
      </p:grpSpPr>
      <p:sp>
        <p:nvSpPr>
          <p:cNvPr id="1103" name="Google Shape;1103;p143"/>
          <p:cNvSpPr txBox="1"/>
          <p:nvPr>
            <p:ph type="title"/>
          </p:nvPr>
        </p:nvSpPr>
        <p:spPr>
          <a:xfrm>
            <a:off x="263387" y="-69574"/>
            <a:ext cx="11367052"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Укрдержархів. Досягнення</a:t>
            </a:r>
            <a:endParaRPr b="1" sz="2400"/>
          </a:p>
        </p:txBody>
      </p:sp>
      <p:sp>
        <p:nvSpPr>
          <p:cNvPr id="1104" name="Google Shape;1104;p143"/>
          <p:cNvSpPr txBox="1"/>
          <p:nvPr>
            <p:ph idx="1" type="body"/>
          </p:nvPr>
        </p:nvSpPr>
        <p:spPr>
          <a:xfrm>
            <a:off x="700475" y="1053075"/>
            <a:ext cx="10929900" cy="4090200"/>
          </a:xfrm>
          <a:prstGeom prst="rect">
            <a:avLst/>
          </a:prstGeom>
          <a:noFill/>
          <a:ln>
            <a:noFill/>
          </a:ln>
        </p:spPr>
        <p:txBody>
          <a:bodyPr anchorCtr="0" anchor="t" bIns="45700" lIns="91425" spcFirstLastPara="1" rIns="91425" wrap="square" tIns="45700">
            <a:noAutofit/>
          </a:bodyPr>
          <a:lstStyle/>
          <a:p>
            <a:pPr indent="-279400" lvl="0" marL="342900" rtl="0" algn="just">
              <a:lnSpc>
                <a:spcPct val="100000"/>
              </a:lnSpc>
              <a:spcBef>
                <a:spcPts val="600"/>
              </a:spcBef>
              <a:spcAft>
                <a:spcPts val="0"/>
              </a:spcAft>
              <a:buClr>
                <a:schemeClr val="dk1"/>
              </a:buClr>
              <a:buSzPts val="1800"/>
              <a:buFont typeface="Arial"/>
              <a:buChar char="•"/>
            </a:pPr>
            <a:r>
              <a:rPr lang="uk-UA" sz="1800">
                <a:latin typeface="Times New Roman"/>
                <a:ea typeface="Times New Roman"/>
                <a:cs typeface="Times New Roman"/>
                <a:sym typeface="Times New Roman"/>
              </a:rPr>
              <a:t>З метою підвищення обізнаності працівників у сфері гендерної рівності,  організовано навчання працівників апарату Укрдержархіву та установ, що  належать до сфери управління Укрдержархіву, з питань гендерної рівності. </a:t>
            </a:r>
            <a:endParaRPr sz="1800"/>
          </a:p>
          <a:p>
            <a:pPr indent="-279400" lvl="0" marL="342900" rtl="0" algn="just">
              <a:lnSpc>
                <a:spcPct val="100000"/>
              </a:lnSpc>
              <a:spcBef>
                <a:spcPts val="1200"/>
              </a:spcBef>
              <a:spcAft>
                <a:spcPts val="0"/>
              </a:spcAft>
              <a:buClr>
                <a:schemeClr val="dk1"/>
              </a:buClr>
              <a:buSzPts val="1800"/>
              <a:buFont typeface="Arial"/>
              <a:buChar char="•"/>
            </a:pPr>
            <a:r>
              <a:rPr lang="uk-UA" sz="1800">
                <a:latin typeface="Times New Roman"/>
                <a:ea typeface="Times New Roman"/>
                <a:cs typeface="Times New Roman"/>
                <a:sym typeface="Times New Roman"/>
              </a:rPr>
              <a:t>Навчання на тему «Гендерна рівність: розуміння, формування політики та  інструменти реалізації» проведені Вищою школою публічного управління у  формі вебінарів за підтримки Проєкту «Європейський Союз за гендерну  рівність: Служба допомоги реформам. Фаза ІІ». 32 працівника Укрдержархіву  (57%) та 73 працівника установ, що належать до сфери управління  Укрдержархіву, долучились до серії вебінарів з гендерної рівності; 10  працівників Укрдержархіву  пройшли навчання за загальною короткостроковою  програмою підвищення кваліфікації «Вивчення потреб різних груп жінок і чоловіків та налагодження гендерно чутливої комунікації»; працівник  Укрдержархіву прийняв участь у семінарі «Безбар’єрна публічна служба: рівні права та можливості, інклюзія та безпечне середовище» в рамках Рішельє форуму публічної служби, організованому Національним агентством України з  питань державної служби. </a:t>
            </a:r>
            <a:endParaRPr sz="1800"/>
          </a:p>
          <a:p>
            <a:pPr indent="-342900" lvl="0" marL="342900" rtl="0" algn="just">
              <a:lnSpc>
                <a:spcPct val="100000"/>
              </a:lnSpc>
              <a:spcBef>
                <a:spcPts val="1200"/>
              </a:spcBef>
              <a:spcAft>
                <a:spcPts val="0"/>
              </a:spcAft>
              <a:buClr>
                <a:schemeClr val="dk1"/>
              </a:buClr>
              <a:buSzPts val="2800"/>
              <a:buFont typeface="Arial"/>
              <a:buChar char="•"/>
            </a:pPr>
            <a:r>
              <a:rPr lang="uk-UA" sz="1800">
                <a:latin typeface="Times New Roman"/>
                <a:ea typeface="Times New Roman"/>
                <a:cs typeface="Times New Roman"/>
                <a:sym typeface="Times New Roman"/>
              </a:rPr>
              <a:t>Представниками Укрдержархіву взято участь у конференції на тему  «Гендерний аудит як інструмент гендерно відповідального відновлення»,  організованої Урядовою уповноваженою з питань гендерної політики. Досвід, отриманий за результатами проведеного заходу, буде втілено при формуванні  дорожньої карти щодо проведення гендерного аудиту в Укрдержархіві, запланованого на 2027 рік.</a:t>
            </a:r>
            <a:r>
              <a:rPr lang="uk-UA" sz="2000">
                <a:latin typeface="Times New Roman"/>
                <a:ea typeface="Times New Roman"/>
                <a:cs typeface="Times New Roman"/>
                <a:sym typeface="Times New Roman"/>
              </a:rPr>
              <a:t> </a:t>
            </a:r>
            <a:endParaRPr/>
          </a:p>
          <a:p>
            <a:pPr indent="0" lvl="0" marL="0" rtl="0" algn="l">
              <a:lnSpc>
                <a:spcPct val="90000"/>
              </a:lnSpc>
              <a:spcBef>
                <a:spcPts val="600"/>
              </a:spcBef>
              <a:spcAft>
                <a:spcPts val="0"/>
              </a:spcAft>
              <a:buClr>
                <a:schemeClr val="dk1"/>
              </a:buClr>
              <a:buSzPts val="2800"/>
              <a:buNone/>
            </a:pPr>
            <a:r>
              <a:t/>
            </a:r>
            <a:endParaRPr sz="2000">
              <a:latin typeface="Times New Roman"/>
              <a:ea typeface="Times New Roman"/>
              <a:cs typeface="Times New Roman"/>
              <a:sym typeface="Times New Roman"/>
            </a:endParaRPr>
          </a:p>
        </p:txBody>
      </p:sp>
      <p:sp>
        <p:nvSpPr>
          <p:cNvPr id="1105" name="Google Shape;1105;p1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3" name="Shape 243"/>
        <p:cNvGrpSpPr/>
        <p:nvPr/>
      </p:nvGrpSpPr>
      <p:grpSpPr>
        <a:xfrm>
          <a:off x="0" y="0"/>
          <a:ext cx="0" cy="0"/>
          <a:chOff x="0" y="0"/>
          <a:chExt cx="0" cy="0"/>
        </a:xfrm>
      </p:grpSpPr>
      <p:sp>
        <p:nvSpPr>
          <p:cNvPr id="244" name="Google Shape;244;p30"/>
          <p:cNvSpPr txBox="1"/>
          <p:nvPr>
            <p:ph type="title"/>
          </p:nvPr>
        </p:nvSpPr>
        <p:spPr>
          <a:xfrm>
            <a:off x="660537" y="0"/>
            <a:ext cx="11635409" cy="88458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Український інститут національної пам’яті. Досягнення</a:t>
            </a:r>
            <a:endParaRPr b="1" sz="2400"/>
          </a:p>
        </p:txBody>
      </p:sp>
      <p:sp>
        <p:nvSpPr>
          <p:cNvPr id="245" name="Google Shape;245;p30"/>
          <p:cNvSpPr txBox="1"/>
          <p:nvPr>
            <p:ph idx="1" type="body"/>
          </p:nvPr>
        </p:nvSpPr>
        <p:spPr>
          <a:xfrm>
            <a:off x="483497" y="805070"/>
            <a:ext cx="11225005" cy="5616714"/>
          </a:xfrm>
          <a:prstGeom prst="rect">
            <a:avLst/>
          </a:prstGeom>
          <a:noFill/>
          <a:ln>
            <a:noFill/>
          </a:ln>
        </p:spPr>
        <p:txBody>
          <a:bodyPr anchorCtr="0" anchor="t" bIns="45700" lIns="91425" spcFirstLastPara="1" rIns="91425" wrap="square" tIns="45700">
            <a:noAutofit/>
          </a:bodyPr>
          <a:lstStyle/>
          <a:p>
            <a:pPr indent="447675" lvl="0" marL="357188" rtl="0" algn="just">
              <a:lnSpc>
                <a:spcPct val="100000"/>
              </a:lnSpc>
              <a:spcBef>
                <a:spcPts val="600"/>
              </a:spcBef>
              <a:spcAft>
                <a:spcPts val="0"/>
              </a:spcAft>
              <a:buClr>
                <a:srgbClr val="000000"/>
              </a:buClr>
              <a:buSzPts val="2800"/>
              <a:buNone/>
            </a:pPr>
            <a:r>
              <a:rPr b="1" lang="uk-UA" sz="1800">
                <a:solidFill>
                  <a:srgbClr val="000000"/>
                </a:solidFill>
                <a:latin typeface="Times New Roman"/>
                <a:ea typeface="Times New Roman"/>
                <a:cs typeface="Times New Roman"/>
                <a:sym typeface="Times New Roman"/>
              </a:rPr>
              <a:t>Інституційні та управлінські досягнення</a:t>
            </a:r>
            <a:endParaRPr/>
          </a:p>
          <a:p>
            <a:pPr indent="447675" lvl="0" marL="357188" rtl="0" algn="just">
              <a:lnSpc>
                <a:spcPct val="100000"/>
              </a:lnSpc>
              <a:spcBef>
                <a:spcPts val="1200"/>
              </a:spcBef>
              <a:spcAft>
                <a:spcPts val="0"/>
              </a:spcAft>
              <a:buClr>
                <a:srgbClr val="000000"/>
              </a:buClr>
              <a:buSzPts val="2800"/>
              <a:buNone/>
            </a:pPr>
            <a:r>
              <a:rPr b="1" lang="uk-UA" sz="1800">
                <a:solidFill>
                  <a:srgbClr val="000000"/>
                </a:solidFill>
                <a:latin typeface="Times New Roman"/>
                <a:ea typeface="Times New Roman"/>
                <a:cs typeface="Times New Roman"/>
                <a:sym typeface="Times New Roman"/>
              </a:rPr>
              <a:t>1. Інтеграція гендерного підходу в управлінські та кадрові процеси Інституту                                                           </a:t>
            </a:r>
            <a:r>
              <a:rPr lang="uk-UA" sz="1800">
                <a:solidFill>
                  <a:srgbClr val="000000"/>
                </a:solidFill>
                <a:latin typeface="Times New Roman"/>
                <a:ea typeface="Times New Roman"/>
                <a:cs typeface="Times New Roman"/>
                <a:sym typeface="Times New Roman"/>
              </a:rPr>
              <a:t>У 2025 році УІНП продовжив системну інтеграцію принципів гендерної рівності у внутрішні </a:t>
            </a:r>
            <a:r>
              <a:rPr lang="uk-UA" sz="1800">
                <a:solidFill>
                  <a:srgbClr val="000000"/>
                </a:solidFill>
                <a:latin typeface="Times New Roman"/>
                <a:ea typeface="Times New Roman"/>
                <a:cs typeface="Times New Roman"/>
                <a:sym typeface="Times New Roman"/>
              </a:rPr>
              <a:t>управлінські</a:t>
            </a:r>
            <a:r>
              <a:rPr lang="uk-UA" sz="1800">
                <a:solidFill>
                  <a:srgbClr val="000000"/>
                </a:solidFill>
                <a:latin typeface="Times New Roman"/>
                <a:ea typeface="Times New Roman"/>
                <a:cs typeface="Times New Roman"/>
                <a:sym typeface="Times New Roman"/>
              </a:rPr>
              <a:t> та кадрові процеси.</a:t>
            </a:r>
            <a:endParaRPr/>
          </a:p>
          <a:p>
            <a:pPr indent="447675" lvl="0" marL="357187" rtl="0" algn="just">
              <a:lnSpc>
                <a:spcPct val="100000"/>
              </a:lnSpc>
              <a:spcBef>
                <a:spcPts val="600"/>
              </a:spcBef>
              <a:spcAft>
                <a:spcPts val="0"/>
              </a:spcAft>
              <a:buClr>
                <a:srgbClr val="000000"/>
              </a:buClr>
              <a:buSzPts val="2800"/>
              <a:buNone/>
            </a:pPr>
            <a:r>
              <a:rPr lang="uk-UA" sz="1800">
                <a:solidFill>
                  <a:srgbClr val="000000"/>
                </a:solidFill>
                <a:latin typeface="Times New Roman"/>
                <a:ea typeface="Times New Roman"/>
                <a:cs typeface="Times New Roman"/>
                <a:sym typeface="Times New Roman"/>
              </a:rPr>
              <a:t>Гендерний підхід враховується під час: планування заходів, формування робочих груп, організації професійного навчання та внутрішніх комунікацій.</a:t>
            </a:r>
            <a:endParaRPr/>
          </a:p>
          <a:p>
            <a:pPr indent="457200" lvl="0" marL="457200" rtl="0" algn="just">
              <a:lnSpc>
                <a:spcPct val="100000"/>
              </a:lnSpc>
              <a:spcBef>
                <a:spcPts val="600"/>
              </a:spcBef>
              <a:spcAft>
                <a:spcPts val="0"/>
              </a:spcAft>
              <a:buClr>
                <a:srgbClr val="000000"/>
              </a:buClr>
              <a:buSzPts val="2800"/>
              <a:buNone/>
            </a:pPr>
            <a:r>
              <a:rPr lang="uk-UA" sz="1800">
                <a:solidFill>
                  <a:srgbClr val="000000"/>
                </a:solidFill>
                <a:latin typeface="Times New Roman"/>
                <a:ea typeface="Times New Roman"/>
                <a:cs typeface="Times New Roman"/>
                <a:sym typeface="Times New Roman"/>
              </a:rPr>
              <a:t>Забезпечується рівний доступ жінок і чоловіків до участі в проєктах, експертних групах та публічних заходах Інституту.</a:t>
            </a:r>
            <a:endParaRPr/>
          </a:p>
          <a:p>
            <a:pPr indent="447675" lvl="0" marL="357188" rtl="0" algn="just">
              <a:lnSpc>
                <a:spcPct val="100000"/>
              </a:lnSpc>
              <a:spcBef>
                <a:spcPts val="1200"/>
              </a:spcBef>
              <a:spcAft>
                <a:spcPts val="0"/>
              </a:spcAft>
              <a:buClr>
                <a:srgbClr val="000000"/>
              </a:buClr>
              <a:buSzPts val="2800"/>
              <a:buNone/>
            </a:pPr>
            <a:r>
              <a:rPr b="1" lang="uk-UA" sz="1800">
                <a:solidFill>
                  <a:srgbClr val="000000"/>
                </a:solidFill>
                <a:latin typeface="Times New Roman"/>
                <a:ea typeface="Times New Roman"/>
                <a:cs typeface="Times New Roman"/>
                <a:sym typeface="Times New Roman"/>
              </a:rPr>
              <a:t>2. Забезпечення гендерного балансу та рівних можливостей у трудових відносинах</a:t>
            </a:r>
            <a:endParaRPr/>
          </a:p>
          <a:p>
            <a:pPr indent="0" lvl="0" marL="357188" rtl="0" algn="just">
              <a:lnSpc>
                <a:spcPct val="100000"/>
              </a:lnSpc>
              <a:spcBef>
                <a:spcPts val="1200"/>
              </a:spcBef>
              <a:spcAft>
                <a:spcPts val="0"/>
              </a:spcAft>
              <a:buClr>
                <a:srgbClr val="000000"/>
              </a:buClr>
              <a:buSzPts val="2800"/>
              <a:buNone/>
            </a:pPr>
            <a:r>
              <a:rPr lang="uk-UA" sz="1800">
                <a:solidFill>
                  <a:srgbClr val="000000"/>
                </a:solidFill>
                <a:latin typeface="Times New Roman"/>
                <a:ea typeface="Times New Roman"/>
                <a:cs typeface="Times New Roman"/>
                <a:sym typeface="Times New Roman"/>
              </a:rPr>
              <a:t>У структурі Інституту дотримується принцип недискримінації за ознакою статі під час добору, проходження служби та професійного розвитку.</a:t>
            </a:r>
            <a:endParaRPr/>
          </a:p>
          <a:p>
            <a:pPr indent="0" lvl="0" marL="357188" rtl="0" algn="just">
              <a:lnSpc>
                <a:spcPct val="100000"/>
              </a:lnSpc>
              <a:spcBef>
                <a:spcPts val="1200"/>
              </a:spcBef>
              <a:spcAft>
                <a:spcPts val="0"/>
              </a:spcAft>
              <a:buClr>
                <a:srgbClr val="000000"/>
              </a:buClr>
              <a:buSzPts val="2800"/>
              <a:buNone/>
            </a:pPr>
            <a:r>
              <a:rPr lang="uk-UA" sz="1800">
                <a:solidFill>
                  <a:srgbClr val="000000"/>
                </a:solidFill>
                <a:latin typeface="Times New Roman"/>
                <a:ea typeface="Times New Roman"/>
                <a:cs typeface="Times New Roman"/>
                <a:sym typeface="Times New Roman"/>
              </a:rPr>
              <a:t>Забезпечується поєднання професійної діяльності з сімейними обов’язками шляхом застосування гнучких форм організації роботи відповідно до законодавства.</a:t>
            </a:r>
            <a:endParaRPr/>
          </a:p>
          <a:p>
            <a:pPr indent="0" lvl="0" marL="357188" rtl="0" algn="just">
              <a:lnSpc>
                <a:spcPct val="100000"/>
              </a:lnSpc>
              <a:spcBef>
                <a:spcPts val="1200"/>
              </a:spcBef>
              <a:spcAft>
                <a:spcPts val="600"/>
              </a:spcAft>
              <a:buClr>
                <a:srgbClr val="000000"/>
              </a:buClr>
              <a:buSzPts val="2800"/>
              <a:buNone/>
            </a:pPr>
            <a:r>
              <a:rPr lang="uk-UA" sz="1800">
                <a:solidFill>
                  <a:srgbClr val="000000"/>
                </a:solidFill>
                <a:latin typeface="Times New Roman"/>
                <a:ea typeface="Times New Roman"/>
                <a:cs typeface="Times New Roman"/>
                <a:sym typeface="Times New Roman"/>
              </a:rPr>
              <a:t>У 2025 році Інститут підтримував політику рівного ставлення до працівників незалежно відстаті, віку, сімейного стану чи життєвих обставин.</a:t>
            </a:r>
            <a:endParaRPr/>
          </a:p>
        </p:txBody>
      </p:sp>
      <p:sp>
        <p:nvSpPr>
          <p:cNvPr id="246" name="Google Shape;246;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09" name="Shape 1109"/>
        <p:cNvGrpSpPr/>
        <p:nvPr/>
      </p:nvGrpSpPr>
      <p:grpSpPr>
        <a:xfrm>
          <a:off x="0" y="0"/>
          <a:ext cx="0" cy="0"/>
          <a:chOff x="0" y="0"/>
          <a:chExt cx="0" cy="0"/>
        </a:xfrm>
      </p:grpSpPr>
      <p:sp>
        <p:nvSpPr>
          <p:cNvPr id="1110" name="Google Shape;1110;p144"/>
          <p:cNvSpPr txBox="1"/>
          <p:nvPr>
            <p:ph type="title"/>
          </p:nvPr>
        </p:nvSpPr>
        <p:spPr>
          <a:xfrm>
            <a:off x="263387" y="-69574"/>
            <a:ext cx="11367052"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Укрдержархів. Досягнення</a:t>
            </a:r>
            <a:endParaRPr b="1" sz="2400"/>
          </a:p>
        </p:txBody>
      </p:sp>
      <p:sp>
        <p:nvSpPr>
          <p:cNvPr id="1111" name="Google Shape;1111;p144"/>
          <p:cNvSpPr txBox="1"/>
          <p:nvPr>
            <p:ph idx="1" type="body"/>
          </p:nvPr>
        </p:nvSpPr>
        <p:spPr>
          <a:xfrm>
            <a:off x="689112" y="1139824"/>
            <a:ext cx="11045687" cy="4351338"/>
          </a:xfrm>
          <a:prstGeom prst="rect">
            <a:avLst/>
          </a:prstGeom>
          <a:noFill/>
          <a:ln>
            <a:noFill/>
          </a:ln>
        </p:spPr>
        <p:txBody>
          <a:bodyPr anchorCtr="0" anchor="t" bIns="45700" lIns="91425" spcFirstLastPara="1" rIns="91425" wrap="square" tIns="45700">
            <a:noAutofit/>
          </a:bodyPr>
          <a:lstStyle/>
          <a:p>
            <a:pPr indent="-342900" lvl="0" marL="342900" rtl="0" algn="just">
              <a:lnSpc>
                <a:spcPct val="100000"/>
              </a:lnSpc>
              <a:spcBef>
                <a:spcPts val="600"/>
              </a:spcBef>
              <a:spcAft>
                <a:spcPts val="0"/>
              </a:spcAft>
              <a:buClr>
                <a:schemeClr val="dk1"/>
              </a:buClr>
              <a:buSzPts val="2800"/>
              <a:buFont typeface="Arial"/>
              <a:buChar char="•"/>
            </a:pPr>
            <a:r>
              <a:rPr lang="uk-UA" sz="2200">
                <a:latin typeface="Times New Roman"/>
                <a:ea typeface="Times New Roman"/>
                <a:cs typeface="Times New Roman"/>
                <a:sym typeface="Times New Roman"/>
              </a:rPr>
              <a:t>Для підвищення правової обізнаності у сфері гендерної рівності на  вебпорталі Укрдержархіву створено рубрику «</a:t>
            </a:r>
            <a:r>
              <a:rPr lang="uk-UA" sz="2200" u="sng">
                <a:solidFill>
                  <a:schemeClr val="hlink"/>
                </a:solidFill>
                <a:latin typeface="Times New Roman"/>
                <a:ea typeface="Times New Roman"/>
                <a:cs typeface="Times New Roman"/>
                <a:sym typeface="Times New Roman"/>
                <a:hlinkClick r:id="rId4"/>
              </a:rPr>
              <a:t>Рівні права та можливості</a:t>
            </a:r>
            <a:r>
              <a:rPr lang="uk-UA" sz="2200">
                <a:latin typeface="Times New Roman"/>
                <a:ea typeface="Times New Roman"/>
                <a:cs typeface="Times New Roman"/>
                <a:sym typeface="Times New Roman"/>
              </a:rPr>
              <a:t>», яку  наповнено нормативними документами та інформаційними матеріалами;  оприлюднено </a:t>
            </a:r>
            <a:r>
              <a:rPr lang="uk-UA" sz="2200" u="sng">
                <a:solidFill>
                  <a:schemeClr val="hlink"/>
                </a:solidFill>
                <a:latin typeface="Times New Roman"/>
                <a:ea typeface="Times New Roman"/>
                <a:cs typeface="Times New Roman"/>
                <a:sym typeface="Times New Roman"/>
                <a:hlinkClick r:id="rId5"/>
              </a:rPr>
              <a:t>звіт про впровадження плану гендерної рівності апарату  Укрдержархіву</a:t>
            </a:r>
            <a:r>
              <a:rPr lang="uk-UA" sz="2200">
                <a:latin typeface="Times New Roman"/>
                <a:ea typeface="Times New Roman"/>
                <a:cs typeface="Times New Roman"/>
                <a:sym typeface="Times New Roman"/>
              </a:rPr>
              <a:t>.</a:t>
            </a:r>
            <a:endParaRPr/>
          </a:p>
          <a:p>
            <a:pPr indent="-342900" lvl="0" marL="342900" rtl="0" algn="just">
              <a:lnSpc>
                <a:spcPct val="100000"/>
              </a:lnSpc>
              <a:spcBef>
                <a:spcPts val="1200"/>
              </a:spcBef>
              <a:spcAft>
                <a:spcPts val="0"/>
              </a:spcAft>
              <a:buClr>
                <a:schemeClr val="dk1"/>
              </a:buClr>
              <a:buSzPts val="2800"/>
              <a:buFont typeface="Arial"/>
              <a:buChar char="•"/>
            </a:pPr>
            <a:r>
              <a:rPr lang="uk-UA" sz="2200">
                <a:latin typeface="Times New Roman"/>
                <a:ea typeface="Times New Roman"/>
                <a:cs typeface="Times New Roman"/>
                <a:sym typeface="Times New Roman"/>
              </a:rPr>
              <a:t>З метою оцінювання стану гендерної рівності в Укрдержархіві в  IV кварталі 2025 року проведено аналіз показників щодо кількості працюючих  в апараті Укрдержархіву за гендерним розподілом по критеріям статі, віку,  освіти, сімейним становищем, наявністю інвалідності та іншими ознаками. </a:t>
            </a:r>
            <a:endParaRPr sz="2200">
              <a:latin typeface="Times New Roman"/>
              <a:ea typeface="Times New Roman"/>
              <a:cs typeface="Times New Roman"/>
              <a:sym typeface="Times New Roman"/>
            </a:endParaRPr>
          </a:p>
          <a:p>
            <a:pPr indent="-342900" lvl="0" marL="342900" rtl="0" algn="just">
              <a:lnSpc>
                <a:spcPct val="100000"/>
              </a:lnSpc>
              <a:spcBef>
                <a:spcPts val="1200"/>
              </a:spcBef>
              <a:spcAft>
                <a:spcPts val="0"/>
              </a:spcAft>
              <a:buClr>
                <a:schemeClr val="dk1"/>
              </a:buClr>
              <a:buSzPts val="2800"/>
              <a:buFont typeface="Arial"/>
              <a:buChar char="•"/>
            </a:pPr>
            <a:r>
              <a:rPr lang="uk-UA" sz="2200">
                <a:latin typeface="Times New Roman"/>
                <a:ea typeface="Times New Roman"/>
                <a:cs typeface="Times New Roman"/>
                <a:sym typeface="Times New Roman"/>
              </a:rPr>
              <a:t>За  результатами гендерного аналізу встановлено, що на кінець 2025 року  порівняно з 2024 роком збільшилась кількість працюючих в Укрдержархіві  чоловіків, забезпечено реалізацію рівних прав та можливостей у відносинах зайнятості, оплати праці, охорони праці, соціального захисту.</a:t>
            </a:r>
            <a:endParaRPr sz="2200">
              <a:latin typeface="Times New Roman"/>
              <a:ea typeface="Times New Roman"/>
              <a:cs typeface="Times New Roman"/>
              <a:sym typeface="Times New Roman"/>
            </a:endParaRPr>
          </a:p>
          <a:p>
            <a:pPr indent="0" lvl="0" marL="0" rtl="0" algn="l">
              <a:lnSpc>
                <a:spcPct val="90000"/>
              </a:lnSpc>
              <a:spcBef>
                <a:spcPts val="600"/>
              </a:spcBef>
              <a:spcAft>
                <a:spcPts val="0"/>
              </a:spcAft>
              <a:buClr>
                <a:schemeClr val="dk1"/>
              </a:buClr>
              <a:buSzPts val="2800"/>
              <a:buNone/>
            </a:pPr>
            <a:r>
              <a:t/>
            </a:r>
            <a:endParaRPr sz="2000">
              <a:latin typeface="Times New Roman"/>
              <a:ea typeface="Times New Roman"/>
              <a:cs typeface="Times New Roman"/>
              <a:sym typeface="Times New Roman"/>
            </a:endParaRPr>
          </a:p>
        </p:txBody>
      </p:sp>
      <p:sp>
        <p:nvSpPr>
          <p:cNvPr id="1112" name="Google Shape;1112;p1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16" name="Shape 1116"/>
        <p:cNvGrpSpPr/>
        <p:nvPr/>
      </p:nvGrpSpPr>
      <p:grpSpPr>
        <a:xfrm>
          <a:off x="0" y="0"/>
          <a:ext cx="0" cy="0"/>
          <a:chOff x="0" y="0"/>
          <a:chExt cx="0" cy="0"/>
        </a:xfrm>
      </p:grpSpPr>
      <p:sp>
        <p:nvSpPr>
          <p:cNvPr id="1117" name="Google Shape;1117;p145"/>
          <p:cNvSpPr txBox="1"/>
          <p:nvPr>
            <p:ph type="title"/>
          </p:nvPr>
        </p:nvSpPr>
        <p:spPr>
          <a:xfrm>
            <a:off x="263387" y="-69574"/>
            <a:ext cx="11367052"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Укрдержархів. Плани</a:t>
            </a:r>
            <a:endParaRPr b="1" sz="2400"/>
          </a:p>
        </p:txBody>
      </p:sp>
      <p:sp>
        <p:nvSpPr>
          <p:cNvPr id="1118" name="Google Shape;1118;p145"/>
          <p:cNvSpPr txBox="1"/>
          <p:nvPr>
            <p:ph idx="1" type="body"/>
          </p:nvPr>
        </p:nvSpPr>
        <p:spPr>
          <a:xfrm>
            <a:off x="659296" y="1139824"/>
            <a:ext cx="10515600" cy="4351338"/>
          </a:xfrm>
          <a:prstGeom prst="rect">
            <a:avLst/>
          </a:prstGeom>
          <a:noFill/>
          <a:ln>
            <a:noFill/>
          </a:ln>
        </p:spPr>
        <p:txBody>
          <a:bodyPr anchorCtr="0" anchor="t" bIns="45700" lIns="91425" spcFirstLastPara="1" rIns="91425" wrap="square" tIns="45700">
            <a:noAutofit/>
          </a:bodyPr>
          <a:lstStyle/>
          <a:p>
            <a:pPr indent="-342900" lvl="0" marL="342900" rtl="0" algn="just">
              <a:lnSpc>
                <a:spcPct val="100000"/>
              </a:lnSpc>
              <a:spcBef>
                <a:spcPts val="600"/>
              </a:spcBef>
              <a:spcAft>
                <a:spcPts val="0"/>
              </a:spcAft>
              <a:buClr>
                <a:schemeClr val="dk1"/>
              </a:buClr>
              <a:buSzPts val="2800"/>
              <a:buFont typeface="Noto Sans Symbols"/>
              <a:buChar char="❑"/>
            </a:pPr>
            <a:r>
              <a:rPr lang="uk-UA" sz="2000">
                <a:latin typeface="Times New Roman"/>
                <a:ea typeface="Times New Roman"/>
                <a:cs typeface="Times New Roman"/>
                <a:sym typeface="Times New Roman"/>
              </a:rPr>
              <a:t>Забезпечення  координації  діяльності  структурних  підрозділів  Укрдержархіву та установ, що належать до сфери управління Укрдержархіву, з  питань забезпечення рівних прав і можливостей жінок і чоловіків, організація  виконання загальнодержавних програм з питань гендерної рівності; забезпечення проведення оцінювання становища різних груп жінок і чоловіків за допомогою аналізу даних адміністративної звітності за статтю,  віком, освітою, сімейним становищем, наявністю інвалідності та іншими  ознаками;</a:t>
            </a:r>
            <a:endParaRPr/>
          </a:p>
          <a:p>
            <a:pPr indent="-342900" lvl="0" marL="342900" rtl="0" algn="just">
              <a:lnSpc>
                <a:spcPct val="100000"/>
              </a:lnSpc>
              <a:spcBef>
                <a:spcPts val="1200"/>
              </a:spcBef>
              <a:spcAft>
                <a:spcPts val="0"/>
              </a:spcAft>
              <a:buClr>
                <a:schemeClr val="dk1"/>
              </a:buClr>
              <a:buSzPts val="2800"/>
              <a:buFont typeface="Noto Sans Symbols"/>
              <a:buChar char="❑"/>
            </a:pPr>
            <a:r>
              <a:rPr lang="uk-UA" sz="2000">
                <a:latin typeface="Times New Roman"/>
                <a:ea typeface="Times New Roman"/>
                <a:cs typeface="Times New Roman"/>
                <a:sym typeface="Times New Roman"/>
              </a:rPr>
              <a:t>Формування компетенцій державних службовців з питань гендерної  рівності, формування гендерної чутливості;</a:t>
            </a:r>
            <a:endParaRPr/>
          </a:p>
          <a:p>
            <a:pPr indent="-342900" lvl="0" marL="342900" rtl="0" algn="just">
              <a:lnSpc>
                <a:spcPct val="100000"/>
              </a:lnSpc>
              <a:spcBef>
                <a:spcPts val="1200"/>
              </a:spcBef>
              <a:spcAft>
                <a:spcPts val="0"/>
              </a:spcAft>
              <a:buClr>
                <a:schemeClr val="dk1"/>
              </a:buClr>
              <a:buSzPts val="2800"/>
              <a:buFont typeface="Noto Sans Symbols"/>
              <a:buChar char="❑"/>
            </a:pPr>
            <a:r>
              <a:rPr lang="uk-UA" sz="2000">
                <a:latin typeface="Times New Roman"/>
                <a:ea typeface="Times New Roman"/>
                <a:cs typeface="Times New Roman"/>
                <a:sym typeface="Times New Roman"/>
              </a:rPr>
              <a:t>Підвищення рівня правової обізнаності щодо прав, якими можуть  скористатися жінки і чоловіки, та механізмів їх реалізації;</a:t>
            </a:r>
            <a:endParaRPr/>
          </a:p>
          <a:p>
            <a:pPr indent="-342900" lvl="0" marL="342900" rtl="0" algn="just">
              <a:lnSpc>
                <a:spcPct val="100000"/>
              </a:lnSpc>
              <a:spcBef>
                <a:spcPts val="1200"/>
              </a:spcBef>
              <a:spcAft>
                <a:spcPts val="600"/>
              </a:spcAft>
              <a:buClr>
                <a:schemeClr val="dk1"/>
              </a:buClr>
              <a:buSzPts val="2800"/>
              <a:buFont typeface="Noto Sans Symbols"/>
              <a:buChar char="❑"/>
            </a:pPr>
            <a:r>
              <a:rPr lang="uk-UA" sz="2000">
                <a:latin typeface="Times New Roman"/>
                <a:ea typeface="Times New Roman"/>
                <a:cs typeface="Times New Roman"/>
                <a:sym typeface="Times New Roman"/>
              </a:rPr>
              <a:t>Забезпечення досягнення збалансованого представництва жінок і  чоловіків у прийнятті управлінських рішень в органі виконавчої влади.</a:t>
            </a:r>
            <a:endParaRPr sz="2000">
              <a:latin typeface="Times New Roman"/>
              <a:ea typeface="Times New Roman"/>
              <a:cs typeface="Times New Roman"/>
              <a:sym typeface="Times New Roman"/>
            </a:endParaRPr>
          </a:p>
        </p:txBody>
      </p:sp>
      <p:sp>
        <p:nvSpPr>
          <p:cNvPr id="1119" name="Google Shape;1119;p1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23" name="Shape 1123"/>
        <p:cNvGrpSpPr/>
        <p:nvPr/>
      </p:nvGrpSpPr>
      <p:grpSpPr>
        <a:xfrm>
          <a:off x="0" y="0"/>
          <a:ext cx="0" cy="0"/>
          <a:chOff x="0" y="0"/>
          <a:chExt cx="0" cy="0"/>
        </a:xfrm>
      </p:grpSpPr>
      <p:sp>
        <p:nvSpPr>
          <p:cNvPr id="1124" name="Google Shape;1124;p146"/>
          <p:cNvSpPr txBox="1"/>
          <p:nvPr>
            <p:ph type="title"/>
          </p:nvPr>
        </p:nvSpPr>
        <p:spPr>
          <a:xfrm>
            <a:off x="263387" y="-208722"/>
            <a:ext cx="11367052" cy="1325563"/>
          </a:xfrm>
          <a:prstGeom prst="rect">
            <a:avLst/>
          </a:prstGeom>
          <a:noFill/>
          <a:ln>
            <a:noFill/>
          </a:ln>
        </p:spPr>
        <p:txBody>
          <a:bodyPr anchorCtr="0" anchor="ctr" bIns="45700" lIns="91425" spcFirstLastPara="1" rIns="91425" wrap="square" tIns="45700">
            <a:noAutofit/>
          </a:bodyPr>
          <a:lstStyle/>
          <a:p>
            <a:pPr indent="36195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Міністерство економіки, довкілля та сільського господарства. Досягнення</a:t>
            </a:r>
            <a:endParaRPr b="1" sz="2400"/>
          </a:p>
        </p:txBody>
      </p:sp>
      <p:sp>
        <p:nvSpPr>
          <p:cNvPr id="1125" name="Google Shape;1125;p146"/>
          <p:cNvSpPr txBox="1"/>
          <p:nvPr/>
        </p:nvSpPr>
        <p:spPr>
          <a:xfrm>
            <a:off x="263375" y="1169025"/>
            <a:ext cx="11441100" cy="47409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1000"/>
              </a:spcBef>
              <a:spcAft>
                <a:spcPts val="0"/>
              </a:spcAft>
              <a:buClr>
                <a:srgbClr val="000000"/>
              </a:buClr>
              <a:buSzPts val="1650"/>
              <a:buFont typeface="Arial"/>
              <a:buNone/>
            </a:pPr>
            <a:r>
              <a:rPr b="0" i="0" lang="uk-UA" sz="1650" u="none" cap="none" strike="noStrike">
                <a:solidFill>
                  <a:srgbClr val="000000"/>
                </a:solidFill>
                <a:latin typeface="Times New Roman"/>
                <a:ea typeface="Times New Roman"/>
                <a:cs typeface="Times New Roman"/>
                <a:sym typeface="Times New Roman"/>
              </a:rPr>
              <a:t>	</a:t>
            </a:r>
            <a:r>
              <a:rPr b="0" i="0" lang="uk-UA" sz="1800" u="none" cap="none" strike="noStrike">
                <a:solidFill>
                  <a:srgbClr val="000000"/>
                </a:solidFill>
                <a:latin typeface="Times New Roman"/>
                <a:ea typeface="Times New Roman"/>
                <a:cs typeface="Times New Roman"/>
                <a:sym typeface="Times New Roman"/>
              </a:rPr>
              <a:t>З метою сприяння посиленню економічної спроможності жінок Мінекономіки розроблено та 15 вересня 2023 року Урядом схвалено </a:t>
            </a:r>
            <a:r>
              <a:rPr b="0" i="0" lang="uk-UA" sz="1800" u="sng" cap="none" strike="noStrike">
                <a:solidFill>
                  <a:srgbClr val="000000"/>
                </a:solidFill>
                <a:latin typeface="Times New Roman"/>
                <a:ea typeface="Times New Roman"/>
                <a:cs typeface="Times New Roman"/>
                <a:sym typeface="Times New Roman"/>
                <a:hlinkClick r:id="rId4">
                  <a:extLst>
                    <a:ext uri="{A12FA001-AC4F-418D-AE19-62706E023703}">
                      <ahyp:hlinkClr val="tx"/>
                    </a:ext>
                  </a:extLst>
                </a:hlinkClick>
              </a:rPr>
              <a:t>Національну стратегію подолання гендерного розриву в оплаті праці на період до 2030 р.</a:t>
            </a:r>
            <a:endParaRPr b="0" i="0" sz="1800" u="none" cap="none" strike="noStrike">
              <a:solidFill>
                <a:srgbClr val="000000"/>
              </a:solidFill>
              <a:latin typeface="Times New Roman"/>
              <a:ea typeface="Times New Roman"/>
              <a:cs typeface="Times New Roman"/>
              <a:sym typeface="Times New Roman"/>
            </a:endParaRPr>
          </a:p>
          <a:p>
            <a:pPr indent="0" lvl="0" marL="0" marR="0" rtl="0" algn="just">
              <a:lnSpc>
                <a:spcPct val="100000"/>
              </a:lnSpc>
              <a:spcBef>
                <a:spcPts val="1000"/>
              </a:spcBef>
              <a:spcAft>
                <a:spcPts val="0"/>
              </a:spcAft>
              <a:buClr>
                <a:srgbClr val="000000"/>
              </a:buClr>
              <a:buSzPts val="1800"/>
              <a:buFont typeface="Arial"/>
              <a:buNone/>
            </a:pPr>
            <a:r>
              <a:rPr b="0" i="0" lang="uk-UA" sz="1800" u="none" cap="none" strike="noStrike">
                <a:solidFill>
                  <a:srgbClr val="000000"/>
                </a:solidFill>
                <a:latin typeface="Times New Roman"/>
                <a:ea typeface="Times New Roman"/>
                <a:cs typeface="Times New Roman"/>
                <a:sym typeface="Times New Roman"/>
              </a:rPr>
              <a:t>	</a:t>
            </a:r>
            <a:r>
              <a:rPr b="1" i="0" lang="uk-UA" sz="1800" u="none" cap="none" strike="noStrike">
                <a:solidFill>
                  <a:srgbClr val="000000"/>
                </a:solidFill>
                <a:latin typeface="Times New Roman"/>
                <a:ea typeface="Times New Roman"/>
                <a:cs typeface="Times New Roman"/>
                <a:sym typeface="Times New Roman"/>
              </a:rPr>
              <a:t>До ключових досягнень у 2025 році можна віднести:</a:t>
            </a:r>
            <a:endParaRPr/>
          </a:p>
          <a:p>
            <a:pPr indent="-285750" lvl="0" marL="804863" marR="0" rtl="0" algn="just">
              <a:lnSpc>
                <a:spcPct val="100000"/>
              </a:lnSpc>
              <a:spcBef>
                <a:spcPts val="1000"/>
              </a:spcBef>
              <a:spcAft>
                <a:spcPts val="0"/>
              </a:spcAft>
              <a:buClr>
                <a:srgbClr val="000000"/>
              </a:buClr>
              <a:buSzPts val="1800"/>
              <a:buFont typeface="Noto Sans Symbols"/>
              <a:buChar char="⮚"/>
            </a:pPr>
            <a:r>
              <a:rPr b="0" i="0" lang="uk-UA" sz="1800" u="none" cap="none" strike="noStrike">
                <a:solidFill>
                  <a:srgbClr val="000000"/>
                </a:solidFill>
                <a:latin typeface="Times New Roman"/>
                <a:ea typeface="Times New Roman"/>
                <a:cs typeface="Times New Roman"/>
                <a:sym typeface="Times New Roman"/>
              </a:rPr>
              <a:t>проведення для роботодавців 14 навчальних заходів щодо застосування принципів розширення прав і можливостей жінок (WEPs);</a:t>
            </a:r>
            <a:endParaRPr/>
          </a:p>
          <a:p>
            <a:pPr indent="-285750" lvl="0" marL="804863" marR="0" rtl="0" algn="just">
              <a:lnSpc>
                <a:spcPct val="100000"/>
              </a:lnSpc>
              <a:spcBef>
                <a:spcPts val="1000"/>
              </a:spcBef>
              <a:spcAft>
                <a:spcPts val="0"/>
              </a:spcAft>
              <a:buClr>
                <a:srgbClr val="000000"/>
              </a:buClr>
              <a:buSzPts val="1800"/>
              <a:buFont typeface="Noto Sans Symbols"/>
              <a:buChar char="⮚"/>
            </a:pPr>
            <a:r>
              <a:rPr b="0" i="0" lang="uk-UA" sz="1800" u="none" cap="none" strike="noStrike">
                <a:solidFill>
                  <a:srgbClr val="000000"/>
                </a:solidFill>
                <a:latin typeface="Times New Roman"/>
                <a:ea typeface="Times New Roman"/>
                <a:cs typeface="Times New Roman"/>
                <a:sym typeface="Times New Roman"/>
              </a:rPr>
              <a:t>приєднання 62 роботодавців до принципів розширення прав і можливостей жінок (WEPs);</a:t>
            </a:r>
            <a:endParaRPr/>
          </a:p>
          <a:p>
            <a:pPr indent="-285750" lvl="0" marL="804863" marR="0" rtl="0" algn="just">
              <a:lnSpc>
                <a:spcPct val="100000"/>
              </a:lnSpc>
              <a:spcBef>
                <a:spcPts val="1000"/>
              </a:spcBef>
              <a:spcAft>
                <a:spcPts val="0"/>
              </a:spcAft>
              <a:buClr>
                <a:srgbClr val="000000"/>
              </a:buClr>
              <a:buSzPts val="1800"/>
              <a:buFont typeface="Noto Sans Symbols"/>
              <a:buChar char="⮚"/>
            </a:pPr>
            <a:r>
              <a:rPr b="0" i="0" lang="uk-UA" sz="1800" u="none" cap="none" strike="noStrike">
                <a:solidFill>
                  <a:srgbClr val="000000"/>
                </a:solidFill>
                <a:latin typeface="Times New Roman"/>
                <a:ea typeface="Times New Roman"/>
                <a:cs typeface="Times New Roman"/>
                <a:sym typeface="Times New Roman"/>
              </a:rPr>
              <a:t>реалізація експериментального проєкту щодо організації професійного навчання жінок для працевлаштування у сферах, де вони традиційно були недостатньо представлені (у 2025 році завершили навчання 755 жінок, з них 682 жінки – працевлаштовані).</a:t>
            </a:r>
            <a:endParaRPr/>
          </a:p>
          <a:p>
            <a:pPr indent="0" lvl="0" marL="519113" marR="0" rtl="0" algn="just">
              <a:lnSpc>
                <a:spcPct val="100000"/>
              </a:lnSpc>
              <a:spcBef>
                <a:spcPts val="1000"/>
              </a:spcBef>
              <a:spcAft>
                <a:spcPts val="0"/>
              </a:spcAft>
              <a:buClr>
                <a:srgbClr val="000000"/>
              </a:buClr>
              <a:buSzPts val="1800"/>
              <a:buFont typeface="Arial"/>
              <a:buNone/>
            </a:pPr>
            <a:r>
              <a:rPr b="1" i="0" lang="uk-UA" sz="1800" u="none" cap="none" strike="noStrike">
                <a:solidFill>
                  <a:srgbClr val="000000"/>
                </a:solidFill>
                <a:latin typeface="Times New Roman"/>
                <a:ea typeface="Times New Roman"/>
                <a:cs typeface="Times New Roman"/>
                <a:sym typeface="Times New Roman"/>
              </a:rPr>
              <a:t>Ваучери на навчання </a:t>
            </a:r>
            <a:endParaRPr/>
          </a:p>
          <a:p>
            <a:pPr indent="-285750" lvl="0" marL="804863" marR="0" rtl="0" algn="just">
              <a:lnSpc>
                <a:spcPct val="100000"/>
              </a:lnSpc>
              <a:spcBef>
                <a:spcPts val="1000"/>
              </a:spcBef>
              <a:spcAft>
                <a:spcPts val="0"/>
              </a:spcAft>
              <a:buClr>
                <a:srgbClr val="000000"/>
              </a:buClr>
              <a:buSzPts val="1800"/>
              <a:buFont typeface="Noto Sans Symbols"/>
              <a:buChar char="⮚"/>
            </a:pPr>
            <a:r>
              <a:rPr b="0" i="0" lang="uk-UA" sz="1800" u="none" cap="none" strike="noStrike">
                <a:solidFill>
                  <a:srgbClr val="000000"/>
                </a:solidFill>
                <a:latin typeface="Times New Roman"/>
                <a:ea typeface="Times New Roman"/>
                <a:cs typeface="Times New Roman"/>
                <a:sym typeface="Times New Roman"/>
              </a:rPr>
              <a:t>Для підтримання конкурентоспроможності на ринку праці деяких категорій громадян передбачено право на отримання ваучера на навчання шляхом перепідготовки та підвищення кваліфікації. Навчання за ваучером здійснюється за 61 спеціальністю та 95 робітничими професіями. Протягом 2025 року ваучер на навчання отримали 25 тис. осіб, з них 74% жінок.</a:t>
            </a:r>
            <a:endParaRPr b="0" i="0" sz="1800" u="none" cap="none" strike="noStrike">
              <a:solidFill>
                <a:srgbClr val="000000"/>
              </a:solidFill>
              <a:latin typeface="Times New Roman"/>
              <a:ea typeface="Times New Roman"/>
              <a:cs typeface="Times New Roman"/>
              <a:sym typeface="Times New Roman"/>
            </a:endParaRPr>
          </a:p>
        </p:txBody>
      </p:sp>
      <p:sp>
        <p:nvSpPr>
          <p:cNvPr id="1126" name="Google Shape;1126;p1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uk-UA"/>
              <a:t>‹#›</a:t>
            </a:fld>
            <a:endParaRPr/>
          </a:p>
        </p:txBody>
      </p:sp>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30" name="Shape 1130"/>
        <p:cNvGrpSpPr/>
        <p:nvPr/>
      </p:nvGrpSpPr>
      <p:grpSpPr>
        <a:xfrm>
          <a:off x="0" y="0"/>
          <a:ext cx="0" cy="0"/>
          <a:chOff x="0" y="0"/>
          <a:chExt cx="0" cy="0"/>
        </a:xfrm>
      </p:grpSpPr>
      <p:sp>
        <p:nvSpPr>
          <p:cNvPr id="1131" name="Google Shape;1131;p147"/>
          <p:cNvSpPr txBox="1"/>
          <p:nvPr>
            <p:ph type="title"/>
          </p:nvPr>
        </p:nvSpPr>
        <p:spPr>
          <a:xfrm>
            <a:off x="263387" y="-69574"/>
            <a:ext cx="11367052" cy="1325563"/>
          </a:xfrm>
          <a:prstGeom prst="rect">
            <a:avLst/>
          </a:prstGeom>
          <a:noFill/>
          <a:ln>
            <a:noFill/>
          </a:ln>
        </p:spPr>
        <p:txBody>
          <a:bodyPr anchorCtr="0" anchor="ctr" bIns="45700" lIns="91425" spcFirstLastPara="1" rIns="91425" wrap="square" tIns="45700">
            <a:noAutofit/>
          </a:bodyPr>
          <a:lstStyle/>
          <a:p>
            <a:pPr indent="36195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Мінекономіки. Досягнення</a:t>
            </a:r>
            <a:endParaRPr b="1" sz="2400"/>
          </a:p>
        </p:txBody>
      </p:sp>
      <p:sp>
        <p:nvSpPr>
          <p:cNvPr id="1132" name="Google Shape;1132;p147"/>
          <p:cNvSpPr txBox="1"/>
          <p:nvPr/>
        </p:nvSpPr>
        <p:spPr>
          <a:xfrm>
            <a:off x="466200" y="820275"/>
            <a:ext cx="11164200" cy="6290400"/>
          </a:xfrm>
          <a:prstGeom prst="rect">
            <a:avLst/>
          </a:prstGeom>
          <a:noFill/>
          <a:ln>
            <a:noFill/>
          </a:ln>
        </p:spPr>
        <p:txBody>
          <a:bodyPr anchorCtr="0" anchor="t" bIns="45700" lIns="91425" spcFirstLastPara="1" rIns="91425" wrap="square" tIns="45700">
            <a:spAutoFit/>
          </a:bodyPr>
          <a:lstStyle/>
          <a:p>
            <a:pPr indent="457200" lvl="0" marL="0" marR="0" rtl="0" algn="l">
              <a:lnSpc>
                <a:spcPct val="100000"/>
              </a:lnSpc>
              <a:spcBef>
                <a:spcPts val="1000"/>
              </a:spcBef>
              <a:spcAft>
                <a:spcPts val="0"/>
              </a:spcAft>
              <a:buClr>
                <a:srgbClr val="000000"/>
              </a:buClr>
              <a:buSzPts val="1800"/>
              <a:buFont typeface="Arial"/>
              <a:buNone/>
            </a:pPr>
            <a:r>
              <a:rPr b="1" i="0" lang="uk-UA" sz="1700" u="none" cap="none" strike="noStrike">
                <a:solidFill>
                  <a:srgbClr val="000000"/>
                </a:solidFill>
                <a:latin typeface="Times New Roman"/>
                <a:ea typeface="Times New Roman"/>
                <a:cs typeface="Times New Roman"/>
                <a:sym typeface="Times New Roman"/>
              </a:rPr>
              <a:t>Гранти та мікрогрант</a:t>
            </a:r>
            <a:r>
              <a:rPr b="1" lang="uk-UA" sz="1700">
                <a:latin typeface="Times New Roman"/>
                <a:ea typeface="Times New Roman"/>
                <a:cs typeface="Times New Roman"/>
                <a:sym typeface="Times New Roman"/>
              </a:rPr>
              <a:t>и. </a:t>
            </a:r>
            <a:r>
              <a:rPr b="0" i="0" lang="uk-UA" sz="1700" u="none" cap="none" strike="noStrike">
                <a:solidFill>
                  <a:srgbClr val="000000"/>
                </a:solidFill>
                <a:latin typeface="Times New Roman"/>
                <a:ea typeface="Times New Roman"/>
                <a:cs typeface="Times New Roman"/>
                <a:sym typeface="Times New Roman"/>
              </a:rPr>
              <a:t>Запроваджено грантові програми, спрямовані на стимулювання підприємницької діяльності та створення робочих місць</a:t>
            </a:r>
            <a:r>
              <a:rPr lang="uk-UA" sz="1700">
                <a:latin typeface="Times New Roman"/>
                <a:ea typeface="Times New Roman"/>
                <a:cs typeface="Times New Roman"/>
                <a:sym typeface="Times New Roman"/>
              </a:rPr>
              <a:t>:</a:t>
            </a:r>
            <a:endParaRPr sz="1700"/>
          </a:p>
          <a:p>
            <a:pPr indent="0" lvl="0" marL="0" marR="0" rtl="0" algn="just">
              <a:lnSpc>
                <a:spcPct val="100000"/>
              </a:lnSpc>
              <a:spcBef>
                <a:spcPts val="1000"/>
              </a:spcBef>
              <a:spcAft>
                <a:spcPts val="0"/>
              </a:spcAft>
              <a:buClr>
                <a:srgbClr val="000000"/>
              </a:buClr>
              <a:buSzPts val="1800"/>
              <a:buFont typeface="Arial"/>
              <a:buNone/>
            </a:pPr>
            <a:r>
              <a:rPr b="0" i="0" lang="uk-UA" sz="1700" u="none" cap="none" strike="noStrike">
                <a:solidFill>
                  <a:srgbClr val="000000"/>
                </a:solidFill>
                <a:latin typeface="Times New Roman"/>
                <a:ea typeface="Times New Roman"/>
                <a:cs typeface="Times New Roman"/>
                <a:sym typeface="Times New Roman"/>
              </a:rPr>
              <a:t>	</a:t>
            </a:r>
            <a:r>
              <a:rPr b="1" i="0" lang="uk-UA" sz="1700" u="none" cap="none" strike="noStrike">
                <a:solidFill>
                  <a:srgbClr val="000000"/>
                </a:solidFill>
                <a:latin typeface="Times New Roman"/>
                <a:ea typeface="Times New Roman"/>
                <a:cs typeface="Times New Roman"/>
                <a:sym typeface="Times New Roman"/>
              </a:rPr>
              <a:t>Грантова програма «Власна справа»</a:t>
            </a:r>
            <a:r>
              <a:rPr b="0" i="0" lang="uk-UA" sz="1700" u="none" cap="none" strike="noStrike">
                <a:solidFill>
                  <a:srgbClr val="000000"/>
                </a:solidFill>
                <a:latin typeface="Times New Roman"/>
                <a:ea typeface="Times New Roman"/>
                <a:cs typeface="Times New Roman"/>
                <a:sym typeface="Times New Roman"/>
              </a:rPr>
              <a:t> (підтримка запуску або розвитку бізнесу шляхом надання мікрогрантів): прийнято більше 31 тис. позитивних рішень про надання мікрогрантів, що дозволить створити більше 55 тис. робочих місць. Більше 17 тис. отримувачів мікрогрантів – жінки, що становить 60 % загальної кількості позитивних рішень;</a:t>
            </a:r>
            <a:endParaRPr sz="1700"/>
          </a:p>
          <a:p>
            <a:pPr indent="0" lvl="0" marL="0" marR="0" rtl="0" algn="just">
              <a:lnSpc>
                <a:spcPct val="100000"/>
              </a:lnSpc>
              <a:spcBef>
                <a:spcPts val="1000"/>
              </a:spcBef>
              <a:spcAft>
                <a:spcPts val="0"/>
              </a:spcAft>
              <a:buClr>
                <a:srgbClr val="000000"/>
              </a:buClr>
              <a:buSzPts val="1800"/>
              <a:buFont typeface="Arial"/>
              <a:buNone/>
            </a:pPr>
            <a:r>
              <a:rPr b="0" i="0" lang="uk-UA" sz="1700" u="none" cap="none" strike="noStrike">
                <a:solidFill>
                  <a:srgbClr val="000000"/>
                </a:solidFill>
                <a:latin typeface="Times New Roman"/>
                <a:ea typeface="Times New Roman"/>
                <a:cs typeface="Times New Roman"/>
                <a:sym typeface="Times New Roman"/>
              </a:rPr>
              <a:t>	</a:t>
            </a:r>
            <a:r>
              <a:rPr b="1" i="0" lang="uk-UA" sz="1700" u="none" cap="none" strike="noStrike">
                <a:solidFill>
                  <a:srgbClr val="000000"/>
                </a:solidFill>
                <a:latin typeface="Times New Roman"/>
                <a:ea typeface="Times New Roman"/>
                <a:cs typeface="Times New Roman"/>
                <a:sym typeface="Times New Roman"/>
              </a:rPr>
              <a:t>Програма «Гранти для ветеранів»</a:t>
            </a:r>
            <a:r>
              <a:rPr b="0" i="0" lang="uk-UA" sz="1700" u="none" cap="none" strike="noStrike">
                <a:solidFill>
                  <a:srgbClr val="000000"/>
                </a:solidFill>
                <a:latin typeface="Times New Roman"/>
                <a:ea typeface="Times New Roman"/>
                <a:cs typeface="Times New Roman"/>
                <a:sym typeface="Times New Roman"/>
              </a:rPr>
              <a:t> (спрямована на учасників бойових дій та членів сім’ї осіб з інвалідністю внаслідок війни, а також ветеранський бізнес): прийнято 2 702 позитивних рішень про надання грантів, що дозволить створити більше 5 тис. робочих місць. 1 251 отримувачів грантів жінки, що становить більше 46% від загальної кількості позитивних рішень;</a:t>
            </a:r>
            <a:endParaRPr sz="1700"/>
          </a:p>
          <a:p>
            <a:pPr indent="0" lvl="0" marL="0" marR="0" rtl="0" algn="just">
              <a:lnSpc>
                <a:spcPct val="100000"/>
              </a:lnSpc>
              <a:spcBef>
                <a:spcPts val="1000"/>
              </a:spcBef>
              <a:spcAft>
                <a:spcPts val="0"/>
              </a:spcAft>
              <a:buClr>
                <a:srgbClr val="000000"/>
              </a:buClr>
              <a:buSzPts val="1800"/>
              <a:buFont typeface="Arial"/>
              <a:buNone/>
            </a:pPr>
            <a:r>
              <a:rPr b="0" i="0" lang="uk-UA" sz="1700" u="none" cap="none" strike="noStrike">
                <a:solidFill>
                  <a:srgbClr val="000000"/>
                </a:solidFill>
                <a:latin typeface="Times New Roman"/>
                <a:ea typeface="Times New Roman"/>
                <a:cs typeface="Times New Roman"/>
                <a:sym typeface="Times New Roman"/>
              </a:rPr>
              <a:t>	</a:t>
            </a:r>
            <a:r>
              <a:rPr b="1" i="0" lang="uk-UA" sz="1700" u="none" cap="none" strike="noStrike">
                <a:solidFill>
                  <a:srgbClr val="000000"/>
                </a:solidFill>
                <a:latin typeface="Times New Roman"/>
                <a:ea typeface="Times New Roman"/>
                <a:cs typeface="Times New Roman"/>
                <a:sym typeface="Times New Roman"/>
              </a:rPr>
              <a:t>Грантова програма «Створюй» </a:t>
            </a:r>
            <a:r>
              <a:rPr b="0" i="0" lang="uk-UA" sz="1700" u="none" cap="none" strike="noStrike">
                <a:solidFill>
                  <a:srgbClr val="000000"/>
                </a:solidFill>
                <a:latin typeface="Times New Roman"/>
                <a:ea typeface="Times New Roman"/>
                <a:cs typeface="Times New Roman"/>
                <a:sym typeface="Times New Roman"/>
              </a:rPr>
              <a:t>(започаткована для підтримки жінок, які розвивають бізнес у сфері виробництва та переробки): надійшло та було оброблено 590 заявок</a:t>
            </a:r>
            <a:endParaRPr b="0" i="0" sz="1700" u="none" cap="none" strike="noStrike">
              <a:solidFill>
                <a:srgbClr val="000000"/>
              </a:solidFill>
              <a:latin typeface="Times New Roman"/>
              <a:ea typeface="Times New Roman"/>
              <a:cs typeface="Times New Roman"/>
              <a:sym typeface="Times New Roman"/>
            </a:endParaRPr>
          </a:p>
          <a:p>
            <a:pPr indent="0" lvl="0" marL="0" marR="0" rtl="0" algn="just">
              <a:lnSpc>
                <a:spcPct val="100000"/>
              </a:lnSpc>
              <a:spcBef>
                <a:spcPts val="1000"/>
              </a:spcBef>
              <a:spcAft>
                <a:spcPts val="0"/>
              </a:spcAft>
              <a:buClr>
                <a:srgbClr val="000000"/>
              </a:buClr>
              <a:buSzPts val="1800"/>
              <a:buFont typeface="Arial"/>
              <a:buNone/>
            </a:pPr>
            <a:r>
              <a:t/>
            </a:r>
            <a:endParaRPr sz="1700">
              <a:latin typeface="Times New Roman"/>
              <a:ea typeface="Times New Roman"/>
              <a:cs typeface="Times New Roman"/>
              <a:sym typeface="Times New Roman"/>
            </a:endParaRPr>
          </a:p>
          <a:p>
            <a:pPr indent="457200" lvl="0" marL="0" rtl="0" algn="l">
              <a:spcBef>
                <a:spcPts val="0"/>
              </a:spcBef>
              <a:spcAft>
                <a:spcPts val="0"/>
              </a:spcAft>
              <a:buClr>
                <a:schemeClr val="dk1"/>
              </a:buClr>
              <a:buSzPts val="1800"/>
              <a:buFont typeface="Arial"/>
              <a:buNone/>
            </a:pPr>
            <a:r>
              <a:rPr lang="uk-UA" sz="1700">
                <a:solidFill>
                  <a:schemeClr val="dk1"/>
                </a:solidFill>
                <a:latin typeface="Times New Roman"/>
                <a:ea typeface="Times New Roman"/>
                <a:cs typeface="Times New Roman"/>
                <a:sym typeface="Times New Roman"/>
              </a:rPr>
              <a:t>14 січня 2026 року підписано </a:t>
            </a:r>
            <a:r>
              <a:rPr b="1" lang="uk-UA" sz="1700">
                <a:solidFill>
                  <a:schemeClr val="dk1"/>
                </a:solidFill>
                <a:latin typeface="Times New Roman"/>
                <a:ea typeface="Times New Roman"/>
                <a:cs typeface="Times New Roman"/>
                <a:sym typeface="Times New Roman"/>
              </a:rPr>
              <a:t>Меморандуму про співпрацю та взаємодію між Міністерством економіки, довкілля та сільського господарства України, товариством з обмеженою </a:t>
            </a:r>
            <a:r>
              <a:rPr lang="uk-UA" sz="1700">
                <a:solidFill>
                  <a:schemeClr val="dk1"/>
                </a:solidFill>
                <a:latin typeface="Times New Roman"/>
                <a:ea typeface="Times New Roman"/>
                <a:cs typeface="Times New Roman"/>
                <a:sym typeface="Times New Roman"/>
              </a:rPr>
              <a:t>відповідальністю </a:t>
            </a:r>
            <a:r>
              <a:rPr b="1" lang="uk-UA" sz="1700">
                <a:solidFill>
                  <a:schemeClr val="dk1"/>
                </a:solidFill>
                <a:latin typeface="Times New Roman"/>
                <a:ea typeface="Times New Roman"/>
                <a:cs typeface="Times New Roman"/>
                <a:sym typeface="Times New Roman"/>
              </a:rPr>
              <a:t>“ГЛОВОАПП УКРАЇНА” та громадською організацією “ФУНДАЦІЯ ПРОДЖЕКТОР”</a:t>
            </a:r>
            <a:endParaRPr sz="1700">
              <a:solidFill>
                <a:schemeClr val="dk1"/>
              </a:solidFill>
            </a:endParaRPr>
          </a:p>
          <a:p>
            <a:pPr indent="0" lvl="0" marL="0" rtl="0" algn="l">
              <a:spcBef>
                <a:spcPts val="1200"/>
              </a:spcBef>
              <a:spcAft>
                <a:spcPts val="0"/>
              </a:spcAft>
              <a:buClr>
                <a:schemeClr val="dk1"/>
              </a:buClr>
              <a:buSzPts val="1800"/>
              <a:buFont typeface="Arial"/>
              <a:buNone/>
            </a:pPr>
            <a:r>
              <a:rPr lang="uk-UA" sz="1700">
                <a:solidFill>
                  <a:schemeClr val="dk1"/>
                </a:solidFill>
                <a:latin typeface="Times New Roman"/>
                <a:ea typeface="Times New Roman"/>
                <a:cs typeface="Times New Roman"/>
                <a:sym typeface="Times New Roman"/>
              </a:rPr>
              <a:t>	Метою Меморандуму є створення умов для реалізації Проєкту з підтримки жіночого підприємництва у сфері гостинності (HoReCa (готелі-ресторани-кафе)).</a:t>
            </a:r>
            <a:endParaRPr sz="1700">
              <a:solidFill>
                <a:schemeClr val="dk1"/>
              </a:solidFill>
            </a:endParaRPr>
          </a:p>
          <a:p>
            <a:pPr indent="0" lvl="0" marL="0" rtl="0" algn="l">
              <a:spcBef>
                <a:spcPts val="1200"/>
              </a:spcBef>
              <a:spcAft>
                <a:spcPts val="0"/>
              </a:spcAft>
              <a:buClr>
                <a:schemeClr val="dk1"/>
              </a:buClr>
              <a:buSzPts val="1800"/>
              <a:buFont typeface="Arial"/>
              <a:buNone/>
            </a:pPr>
            <a:r>
              <a:rPr lang="uk-UA" sz="1700">
                <a:solidFill>
                  <a:schemeClr val="dk1"/>
                </a:solidFill>
                <a:latin typeface="Times New Roman"/>
                <a:ea typeface="Times New Roman"/>
                <a:cs typeface="Times New Roman"/>
                <a:sym typeface="Times New Roman"/>
              </a:rPr>
              <a:t>	Програма реалізації Проєкту поєднує навчання, менторську підтримку, практичні формати (Pitch Day для презентації ідей проєктів та Food Tour до Києва) й доступ до фінансування для розвитку власної справи.</a:t>
            </a:r>
            <a:endParaRPr sz="1700">
              <a:solidFill>
                <a:schemeClr val="dk1"/>
              </a:solidFill>
            </a:endParaRPr>
          </a:p>
          <a:p>
            <a:pPr indent="0" lvl="0" marL="0" marR="0" rtl="0" algn="just">
              <a:lnSpc>
                <a:spcPct val="100000"/>
              </a:lnSpc>
              <a:spcBef>
                <a:spcPts val="1000"/>
              </a:spcBef>
              <a:spcAft>
                <a:spcPts val="0"/>
              </a:spcAft>
              <a:buClr>
                <a:srgbClr val="000000"/>
              </a:buClr>
              <a:buSzPts val="1800"/>
              <a:buFont typeface="Arial"/>
              <a:buNone/>
            </a:pPr>
            <a:r>
              <a:t/>
            </a:r>
            <a:endParaRPr sz="1800">
              <a:latin typeface="Times New Roman"/>
              <a:ea typeface="Times New Roman"/>
              <a:cs typeface="Times New Roman"/>
              <a:sym typeface="Times New Roman"/>
            </a:endParaRPr>
          </a:p>
        </p:txBody>
      </p:sp>
      <p:sp>
        <p:nvSpPr>
          <p:cNvPr id="1133" name="Google Shape;1133;p1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uk-UA"/>
              <a:t>‹#›</a:t>
            </a:fld>
            <a:endParaRPr/>
          </a:p>
        </p:txBody>
      </p:sp>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37" name="Shape 1137"/>
        <p:cNvGrpSpPr/>
        <p:nvPr/>
      </p:nvGrpSpPr>
      <p:grpSpPr>
        <a:xfrm>
          <a:off x="0" y="0"/>
          <a:ext cx="0" cy="0"/>
          <a:chOff x="0" y="0"/>
          <a:chExt cx="0" cy="0"/>
        </a:xfrm>
      </p:grpSpPr>
      <p:sp>
        <p:nvSpPr>
          <p:cNvPr id="1138" name="Google Shape;1138;p149"/>
          <p:cNvSpPr txBox="1"/>
          <p:nvPr>
            <p:ph type="title"/>
          </p:nvPr>
        </p:nvSpPr>
        <p:spPr>
          <a:xfrm>
            <a:off x="0" y="-136066"/>
            <a:ext cx="10515600" cy="1325563"/>
          </a:xfrm>
          <a:prstGeom prst="rect">
            <a:avLst/>
          </a:prstGeom>
          <a:noFill/>
          <a:ln>
            <a:noFill/>
          </a:ln>
        </p:spPr>
        <p:txBody>
          <a:bodyPr anchorCtr="0" anchor="ctr" bIns="45700" lIns="91425" spcFirstLastPara="1" rIns="91425" wrap="square" tIns="45700">
            <a:noAutofit/>
          </a:bodyPr>
          <a:lstStyle/>
          <a:p>
            <a:pPr indent="36195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Мінекономіки</a:t>
            </a:r>
            <a:br>
              <a:rPr b="1" lang="uk-UA" sz="2400">
                <a:solidFill>
                  <a:srgbClr val="000000"/>
                </a:solidFill>
                <a:latin typeface="Times New Roman"/>
                <a:ea typeface="Times New Roman"/>
                <a:cs typeface="Times New Roman"/>
                <a:sym typeface="Times New Roman"/>
              </a:rPr>
            </a:br>
            <a:endParaRPr b="1" sz="2400"/>
          </a:p>
        </p:txBody>
      </p:sp>
      <p:sp>
        <p:nvSpPr>
          <p:cNvPr id="1139" name="Google Shape;1139;p149"/>
          <p:cNvSpPr txBox="1"/>
          <p:nvPr>
            <p:ph idx="1" type="body"/>
          </p:nvPr>
        </p:nvSpPr>
        <p:spPr>
          <a:xfrm>
            <a:off x="836612" y="1143835"/>
            <a:ext cx="5157787" cy="823912"/>
          </a:xfrm>
          <a:prstGeom prst="rect">
            <a:avLst/>
          </a:prstGeom>
          <a:noFill/>
          <a:ln>
            <a:noFill/>
          </a:ln>
        </p:spPr>
        <p:txBody>
          <a:bodyPr anchorCtr="0" anchor="b" bIns="45700" lIns="91425" spcFirstLastPara="1" rIns="91425" wrap="square" tIns="45700">
            <a:normAutofit/>
          </a:bodyPr>
          <a:lstStyle/>
          <a:p>
            <a:pPr indent="-228600" lvl="0" marL="457200" rtl="0" algn="l">
              <a:lnSpc>
                <a:spcPct val="90000"/>
              </a:lnSpc>
              <a:spcBef>
                <a:spcPts val="1000"/>
              </a:spcBef>
              <a:spcAft>
                <a:spcPts val="0"/>
              </a:spcAft>
              <a:buClr>
                <a:schemeClr val="dk1"/>
              </a:buClr>
              <a:buSzPts val="2400"/>
              <a:buNone/>
            </a:pPr>
            <a:r>
              <a:rPr lang="uk-UA">
                <a:solidFill>
                  <a:srgbClr val="000000"/>
                </a:solidFill>
                <a:latin typeface="Times New Roman"/>
                <a:ea typeface="Times New Roman"/>
                <a:cs typeface="Times New Roman"/>
                <a:sym typeface="Times New Roman"/>
              </a:rPr>
              <a:t>Виклики</a:t>
            </a:r>
            <a:endParaRPr/>
          </a:p>
        </p:txBody>
      </p:sp>
      <p:sp>
        <p:nvSpPr>
          <p:cNvPr id="1140" name="Google Shape;1140;p149"/>
          <p:cNvSpPr txBox="1"/>
          <p:nvPr>
            <p:ph idx="2" type="body"/>
          </p:nvPr>
        </p:nvSpPr>
        <p:spPr>
          <a:xfrm>
            <a:off x="538130" y="2469398"/>
            <a:ext cx="5157787" cy="3684588"/>
          </a:xfrm>
          <a:prstGeom prst="rect">
            <a:avLst/>
          </a:prstGeom>
          <a:noFill/>
          <a:ln>
            <a:noFill/>
          </a:ln>
        </p:spPr>
        <p:txBody>
          <a:bodyPr anchorCtr="0" anchor="t" bIns="45700" lIns="91425" spcFirstLastPara="1" rIns="91425" wrap="square" tIns="45700">
            <a:normAutofit fontScale="62500" lnSpcReduction="20000"/>
          </a:bodyPr>
          <a:lstStyle/>
          <a:p>
            <a:pPr indent="-285750" lvl="0" marL="285750" marR="0" rtl="0" algn="l">
              <a:lnSpc>
                <a:spcPct val="150000"/>
              </a:lnSpc>
              <a:spcBef>
                <a:spcPts val="0"/>
              </a:spcBef>
              <a:spcAft>
                <a:spcPts val="0"/>
              </a:spcAft>
              <a:buClr>
                <a:srgbClr val="000000"/>
              </a:buClr>
              <a:buSzPct val="100000"/>
              <a:buFont typeface="Noto Sans Symbols"/>
              <a:buChar char="❑"/>
            </a:pPr>
            <a:r>
              <a:rPr b="0" i="0" lang="uk-UA" sz="2800" u="none" cap="none" strike="noStrike">
                <a:solidFill>
                  <a:srgbClr val="000000"/>
                </a:solidFill>
                <a:latin typeface="Times New Roman"/>
                <a:ea typeface="Times New Roman"/>
                <a:cs typeface="Times New Roman"/>
                <a:sym typeface="Times New Roman"/>
              </a:rPr>
              <a:t>гендерний розрив в оплаті праці;</a:t>
            </a:r>
            <a:endParaRPr/>
          </a:p>
          <a:p>
            <a:pPr indent="-285750" lvl="0" marL="285750" marR="0" rtl="0" algn="l">
              <a:lnSpc>
                <a:spcPct val="150000"/>
              </a:lnSpc>
              <a:spcBef>
                <a:spcPts val="0"/>
              </a:spcBef>
              <a:spcAft>
                <a:spcPts val="0"/>
              </a:spcAft>
              <a:buClr>
                <a:srgbClr val="000000"/>
              </a:buClr>
              <a:buSzPct val="100000"/>
              <a:buFont typeface="Noto Sans Symbols"/>
              <a:buChar char="❑"/>
            </a:pPr>
            <a:r>
              <a:rPr b="0" i="0" lang="uk-UA" sz="2800" u="none" cap="none" strike="noStrike">
                <a:solidFill>
                  <a:srgbClr val="000000"/>
                </a:solidFill>
                <a:latin typeface="Times New Roman"/>
                <a:ea typeface="Times New Roman"/>
                <a:cs typeface="Times New Roman"/>
                <a:sym typeface="Times New Roman"/>
              </a:rPr>
              <a:t>наявність гендерних стереотипів на ринку праці;</a:t>
            </a:r>
            <a:endParaRPr/>
          </a:p>
          <a:p>
            <a:pPr indent="-285750" lvl="0" marL="285750" marR="0" rtl="0" algn="l">
              <a:lnSpc>
                <a:spcPct val="150000"/>
              </a:lnSpc>
              <a:spcBef>
                <a:spcPts val="0"/>
              </a:spcBef>
              <a:spcAft>
                <a:spcPts val="0"/>
              </a:spcAft>
              <a:buClr>
                <a:srgbClr val="000000"/>
              </a:buClr>
              <a:buSzPct val="100000"/>
              <a:buFont typeface="Noto Sans Symbols"/>
              <a:buChar char="❑"/>
            </a:pPr>
            <a:r>
              <a:rPr b="0" i="0" lang="uk-UA" sz="2800" u="none" cap="none" strike="noStrike">
                <a:solidFill>
                  <a:srgbClr val="000000"/>
                </a:solidFill>
                <a:latin typeface="Times New Roman"/>
                <a:ea typeface="Times New Roman"/>
                <a:cs typeface="Times New Roman"/>
                <a:sym typeface="Times New Roman"/>
              </a:rPr>
              <a:t>нерівномірний розподіл обов’язків між жінками і чоловіками у догляді за дитиною та іншими членами сім’ї;</a:t>
            </a:r>
            <a:endParaRPr/>
          </a:p>
          <a:p>
            <a:pPr indent="-285750" lvl="0" marL="285750" marR="0" rtl="0" algn="l">
              <a:lnSpc>
                <a:spcPct val="150000"/>
              </a:lnSpc>
              <a:spcBef>
                <a:spcPts val="0"/>
              </a:spcBef>
              <a:spcAft>
                <a:spcPts val="0"/>
              </a:spcAft>
              <a:buClr>
                <a:srgbClr val="000000"/>
              </a:buClr>
              <a:buSzPct val="100000"/>
              <a:buFont typeface="Noto Sans Symbols"/>
              <a:buChar char="❑"/>
            </a:pPr>
            <a:r>
              <a:rPr b="0" i="0" lang="uk-UA" sz="2800" u="none" cap="none" strike="noStrike">
                <a:solidFill>
                  <a:srgbClr val="000000"/>
                </a:solidFill>
                <a:latin typeface="Times New Roman"/>
                <a:ea typeface="Times New Roman"/>
                <a:cs typeface="Times New Roman"/>
                <a:sym typeface="Times New Roman"/>
              </a:rPr>
              <a:t>неімплементованість у національне законодавство сучасних міжнародних стандартів рівної оплати за працю рівної цінності.</a:t>
            </a:r>
            <a:endParaRPr/>
          </a:p>
          <a:p>
            <a:pPr indent="-228600" lvl="0" marL="457200" rtl="0" algn="l">
              <a:lnSpc>
                <a:spcPct val="90000"/>
              </a:lnSpc>
              <a:spcBef>
                <a:spcPts val="1000"/>
              </a:spcBef>
              <a:spcAft>
                <a:spcPts val="0"/>
              </a:spcAft>
              <a:buClr>
                <a:schemeClr val="dk1"/>
              </a:buClr>
              <a:buSzPct val="102857"/>
              <a:buNone/>
            </a:pPr>
            <a:r>
              <a:t/>
            </a:r>
            <a:endParaRPr/>
          </a:p>
        </p:txBody>
      </p:sp>
      <p:sp>
        <p:nvSpPr>
          <p:cNvPr id="1141" name="Google Shape;1141;p149"/>
          <p:cNvSpPr txBox="1"/>
          <p:nvPr>
            <p:ph idx="3" type="body"/>
          </p:nvPr>
        </p:nvSpPr>
        <p:spPr>
          <a:xfrm>
            <a:off x="6197603" y="1189497"/>
            <a:ext cx="5183188" cy="823912"/>
          </a:xfrm>
          <a:prstGeom prst="rect">
            <a:avLst/>
          </a:prstGeom>
          <a:noFill/>
          <a:ln>
            <a:noFill/>
          </a:ln>
        </p:spPr>
        <p:txBody>
          <a:bodyPr anchorCtr="0" anchor="b" bIns="45700" lIns="91425" spcFirstLastPara="1" rIns="91425" wrap="square" tIns="45700">
            <a:normAutofit/>
          </a:bodyPr>
          <a:lstStyle/>
          <a:p>
            <a:pPr indent="-228600" lvl="0" marL="457200" rtl="0" algn="l">
              <a:lnSpc>
                <a:spcPct val="90000"/>
              </a:lnSpc>
              <a:spcBef>
                <a:spcPts val="1000"/>
              </a:spcBef>
              <a:spcAft>
                <a:spcPts val="0"/>
              </a:spcAft>
              <a:buClr>
                <a:schemeClr val="dk1"/>
              </a:buClr>
              <a:buSzPts val="2400"/>
              <a:buNone/>
            </a:pPr>
            <a:r>
              <a:rPr lang="uk-UA">
                <a:solidFill>
                  <a:srgbClr val="000000"/>
                </a:solidFill>
                <a:latin typeface="Times New Roman"/>
                <a:ea typeface="Times New Roman"/>
                <a:cs typeface="Times New Roman"/>
                <a:sym typeface="Times New Roman"/>
              </a:rPr>
              <a:t>Плани </a:t>
            </a:r>
            <a:endParaRPr/>
          </a:p>
        </p:txBody>
      </p:sp>
      <p:sp>
        <p:nvSpPr>
          <p:cNvPr id="1142" name="Google Shape;1142;p149"/>
          <p:cNvSpPr txBox="1"/>
          <p:nvPr>
            <p:ph idx="4" type="body"/>
          </p:nvPr>
        </p:nvSpPr>
        <p:spPr>
          <a:xfrm>
            <a:off x="6172200" y="2505075"/>
            <a:ext cx="5573598" cy="3684588"/>
          </a:xfrm>
          <a:prstGeom prst="rect">
            <a:avLst/>
          </a:prstGeom>
          <a:noFill/>
          <a:ln>
            <a:noFill/>
          </a:ln>
        </p:spPr>
        <p:txBody>
          <a:bodyPr anchorCtr="0" anchor="t" bIns="45700" lIns="91425" spcFirstLastPara="1" rIns="91425" wrap="square" tIns="45700">
            <a:normAutofit fontScale="92500" lnSpcReduction="20000"/>
          </a:bodyPr>
          <a:lstStyle/>
          <a:p>
            <a:pPr indent="-285750" lvl="0" marL="285750" marR="0" rtl="0" algn="l">
              <a:lnSpc>
                <a:spcPct val="150000"/>
              </a:lnSpc>
              <a:spcBef>
                <a:spcPts val="0"/>
              </a:spcBef>
              <a:spcAft>
                <a:spcPts val="0"/>
              </a:spcAft>
              <a:buClr>
                <a:srgbClr val="000000"/>
              </a:buClr>
              <a:buSzPct val="100000"/>
              <a:buFont typeface="Noto Sans Symbols"/>
              <a:buChar char="✔"/>
            </a:pPr>
            <a:r>
              <a:rPr b="0" i="0" lang="uk-UA" sz="2000" u="none" cap="none" strike="noStrike">
                <a:solidFill>
                  <a:srgbClr val="000000"/>
                </a:solidFill>
                <a:latin typeface="Times New Roman"/>
                <a:ea typeface="Times New Roman"/>
                <a:cs typeface="Times New Roman"/>
                <a:sym typeface="Times New Roman"/>
              </a:rPr>
              <a:t> розроблення методики гендерно- нейтральної оцінки робіт;</a:t>
            </a:r>
            <a:endParaRPr/>
          </a:p>
          <a:p>
            <a:pPr indent="-285750" lvl="0" marL="285750" marR="0" rtl="0" algn="l">
              <a:lnSpc>
                <a:spcPct val="150000"/>
              </a:lnSpc>
              <a:spcBef>
                <a:spcPts val="0"/>
              </a:spcBef>
              <a:spcAft>
                <a:spcPts val="0"/>
              </a:spcAft>
              <a:buClr>
                <a:srgbClr val="000000"/>
              </a:buClr>
              <a:buSzPct val="100000"/>
              <a:buFont typeface="Noto Sans Symbols"/>
              <a:buChar char="✔"/>
            </a:pPr>
            <a:r>
              <a:rPr b="0" i="0" lang="uk-UA" sz="2000" u="none" cap="none" strike="noStrike">
                <a:solidFill>
                  <a:srgbClr val="000000"/>
                </a:solidFill>
                <a:latin typeface="Times New Roman"/>
                <a:ea typeface="Times New Roman"/>
                <a:cs typeface="Times New Roman"/>
                <a:sym typeface="Times New Roman"/>
              </a:rPr>
              <a:t> розроблення та затвердження рекомендацій щодо забезпечення прозорості в оплаті праці за гендерним критерієм;</a:t>
            </a:r>
            <a:endParaRPr/>
          </a:p>
          <a:p>
            <a:pPr indent="-285750" lvl="0" marL="285750" marR="0" rtl="0" algn="l">
              <a:lnSpc>
                <a:spcPct val="150000"/>
              </a:lnSpc>
              <a:spcBef>
                <a:spcPts val="0"/>
              </a:spcBef>
              <a:spcAft>
                <a:spcPts val="0"/>
              </a:spcAft>
              <a:buClr>
                <a:srgbClr val="000000"/>
              </a:buClr>
              <a:buSzPct val="100000"/>
              <a:buFont typeface="Noto Sans Symbols"/>
              <a:buChar char="✔"/>
            </a:pPr>
            <a:r>
              <a:rPr b="0" i="0" lang="uk-UA" sz="2000" u="none" cap="none" strike="noStrike">
                <a:solidFill>
                  <a:srgbClr val="000000"/>
                </a:solidFill>
                <a:latin typeface="Times New Roman"/>
                <a:ea typeface="Times New Roman"/>
                <a:cs typeface="Times New Roman"/>
                <a:sym typeface="Times New Roman"/>
              </a:rPr>
              <a:t>створення сприятливих умов для подолання стереотипів щодо професій за ознакою статі;</a:t>
            </a:r>
            <a:endParaRPr/>
          </a:p>
          <a:p>
            <a:pPr indent="-285750" lvl="0" marL="285750" marR="0" rtl="0" algn="l">
              <a:lnSpc>
                <a:spcPct val="150000"/>
              </a:lnSpc>
              <a:spcBef>
                <a:spcPts val="0"/>
              </a:spcBef>
              <a:spcAft>
                <a:spcPts val="0"/>
              </a:spcAft>
              <a:buClr>
                <a:srgbClr val="000000"/>
              </a:buClr>
              <a:buSzPct val="100000"/>
              <a:buFont typeface="Noto Sans Symbols"/>
              <a:buChar char="✔"/>
            </a:pPr>
            <a:r>
              <a:rPr b="0" i="0" lang="uk-UA" sz="2000" u="none" cap="none" strike="noStrike">
                <a:solidFill>
                  <a:srgbClr val="000000"/>
                </a:solidFill>
                <a:latin typeface="Times New Roman"/>
                <a:ea typeface="Times New Roman"/>
                <a:cs typeface="Times New Roman"/>
                <a:sym typeface="Times New Roman"/>
              </a:rPr>
              <a:t> створення сприятливих умов для зручного поєднання сімейних і професійних обов’язків</a:t>
            </a:r>
            <a:endParaRPr/>
          </a:p>
        </p:txBody>
      </p:sp>
      <p:sp>
        <p:nvSpPr>
          <p:cNvPr id="1143" name="Google Shape;1143;p1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uk-UA"/>
              <a:t>‹#›</a:t>
            </a:fld>
            <a:endParaRPr/>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47" name="Shape 1147"/>
        <p:cNvGrpSpPr/>
        <p:nvPr/>
      </p:nvGrpSpPr>
      <p:grpSpPr>
        <a:xfrm>
          <a:off x="0" y="0"/>
          <a:ext cx="0" cy="0"/>
          <a:chOff x="0" y="0"/>
          <a:chExt cx="0" cy="0"/>
        </a:xfrm>
      </p:grpSpPr>
      <p:sp>
        <p:nvSpPr>
          <p:cNvPr id="1148" name="Google Shape;1148;p150"/>
          <p:cNvSpPr txBox="1"/>
          <p:nvPr>
            <p:ph type="title"/>
          </p:nvPr>
        </p:nvSpPr>
        <p:spPr>
          <a:xfrm>
            <a:off x="263387" y="-69574"/>
            <a:ext cx="11367052" cy="1325563"/>
          </a:xfrm>
          <a:prstGeom prst="rect">
            <a:avLst/>
          </a:prstGeom>
          <a:noFill/>
          <a:ln>
            <a:noFill/>
          </a:ln>
        </p:spPr>
        <p:txBody>
          <a:bodyPr anchorCtr="0" anchor="ctr" bIns="45700" lIns="91425" spcFirstLastPara="1" rIns="91425" wrap="square" tIns="45700">
            <a:noAutofit/>
          </a:bodyPr>
          <a:lstStyle/>
          <a:p>
            <a:pPr indent="36195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Державне агентство України з розвитку меліорації, рибного господарства</a:t>
            </a:r>
            <a:br>
              <a:rPr b="1" lang="uk-UA" sz="2400">
                <a:solidFill>
                  <a:srgbClr val="000000"/>
                </a:solidFill>
                <a:latin typeface="Times New Roman"/>
                <a:ea typeface="Times New Roman"/>
                <a:cs typeface="Times New Roman"/>
                <a:sym typeface="Times New Roman"/>
              </a:rPr>
            </a:br>
            <a:r>
              <a:rPr b="1" lang="uk-UA" sz="2400">
                <a:solidFill>
                  <a:srgbClr val="000000"/>
                </a:solidFill>
                <a:latin typeface="Times New Roman"/>
                <a:ea typeface="Times New Roman"/>
                <a:cs typeface="Times New Roman"/>
                <a:sym typeface="Times New Roman"/>
              </a:rPr>
              <a:t>та продовольчих програм. Досягнення</a:t>
            </a:r>
            <a:endParaRPr b="1" sz="2400"/>
          </a:p>
        </p:txBody>
      </p:sp>
      <p:sp>
        <p:nvSpPr>
          <p:cNvPr id="1149" name="Google Shape;1149;p150"/>
          <p:cNvSpPr txBox="1"/>
          <p:nvPr/>
        </p:nvSpPr>
        <p:spPr>
          <a:xfrm>
            <a:off x="320175" y="984451"/>
            <a:ext cx="11665200" cy="5538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1000"/>
              </a:spcBef>
              <a:spcAft>
                <a:spcPts val="0"/>
              </a:spcAft>
              <a:buClr>
                <a:srgbClr val="000000"/>
              </a:buClr>
              <a:buSzPts val="1650"/>
              <a:buFont typeface="Arial"/>
              <a:buNone/>
            </a:pPr>
            <a:r>
              <a:rPr b="0" i="0" lang="uk-UA" sz="1650" u="none" cap="none" strike="noStrike">
                <a:solidFill>
                  <a:srgbClr val="000000"/>
                </a:solidFill>
                <a:latin typeface="Times New Roman"/>
                <a:ea typeface="Times New Roman"/>
                <a:cs typeface="Times New Roman"/>
                <a:sym typeface="Times New Roman"/>
              </a:rPr>
              <a:t>	</a:t>
            </a:r>
            <a:r>
              <a:rPr b="0" i="0" lang="uk-UA" sz="1600" u="none" cap="none" strike="noStrike">
                <a:solidFill>
                  <a:srgbClr val="000000"/>
                </a:solidFill>
                <a:latin typeface="Times New Roman"/>
                <a:ea typeface="Times New Roman"/>
                <a:cs typeface="Times New Roman"/>
                <a:sym typeface="Times New Roman"/>
              </a:rPr>
              <a:t>Впродовж 2025 року державні службовці Держрибагентства проходили навчання з питань забезпечення гендерної рівності за наступними програмами: </a:t>
            </a:r>
            <a:endParaRPr b="0" i="0" sz="1600" u="none" cap="none" strike="noStrike">
              <a:solidFill>
                <a:srgbClr val="000000"/>
              </a:solidFill>
              <a:latin typeface="Times New Roman"/>
              <a:ea typeface="Times New Roman"/>
              <a:cs typeface="Times New Roman"/>
              <a:sym typeface="Times New Roman"/>
            </a:endParaRPr>
          </a:p>
          <a:p>
            <a:pPr indent="-330200" lvl="0" marL="457200" marR="0" rtl="0" algn="l">
              <a:lnSpc>
                <a:spcPct val="100000"/>
              </a:lnSpc>
              <a:spcBef>
                <a:spcPts val="1000"/>
              </a:spcBef>
              <a:spcAft>
                <a:spcPts val="0"/>
              </a:spcAft>
              <a:buClr>
                <a:srgbClr val="000000"/>
              </a:buClr>
              <a:buSzPts val="1600"/>
              <a:buFont typeface="Times New Roman"/>
              <a:buChar char="-"/>
            </a:pPr>
            <a:r>
              <a:rPr b="0" i="0" lang="uk-UA" sz="1600" u="none" cap="none" strike="noStrike">
                <a:solidFill>
                  <a:srgbClr val="000000"/>
                </a:solidFill>
                <a:latin typeface="Times New Roman"/>
                <a:ea typeface="Times New Roman"/>
                <a:cs typeface="Times New Roman"/>
                <a:sym typeface="Times New Roman"/>
              </a:rPr>
              <a:t>загальною короткостроковою програмою «Виявлення і реагування на випадки сексуального насильства, пов’язаного з конфліктом, та надання допомоги постраждалим» - 1 державний службовець; </a:t>
            </a:r>
            <a:endParaRPr sz="1600"/>
          </a:p>
          <a:p>
            <a:pPr indent="-330200" lvl="0" marL="457200" marR="0" rtl="0" algn="l">
              <a:lnSpc>
                <a:spcPct val="100000"/>
              </a:lnSpc>
              <a:spcBef>
                <a:spcPts val="0"/>
              </a:spcBef>
              <a:spcAft>
                <a:spcPts val="0"/>
              </a:spcAft>
              <a:buClr>
                <a:srgbClr val="000000"/>
              </a:buClr>
              <a:buSzPts val="1600"/>
              <a:buFont typeface="Times New Roman"/>
              <a:buChar char="-"/>
            </a:pPr>
            <a:r>
              <a:rPr b="0" i="0" lang="uk-UA" sz="1600" u="none" cap="none" strike="noStrike">
                <a:solidFill>
                  <a:srgbClr val="000000"/>
                </a:solidFill>
                <a:latin typeface="Times New Roman"/>
                <a:ea typeface="Times New Roman"/>
                <a:cs typeface="Times New Roman"/>
                <a:sym typeface="Times New Roman"/>
              </a:rPr>
              <a:t>самостійне здобуття компетентностей (самоосвіта) за темами: «Гендерна рівність та соціальна інклюзія в комунікаціях» - 8 державних службовців; «Жінка та чоловік: гендер для всіх» - 1 державний службовець; «Я знаю гендер» - 1 державний службовець.</a:t>
            </a:r>
            <a:endParaRPr sz="1600"/>
          </a:p>
          <a:p>
            <a:pPr indent="0" lvl="0" marL="0" marR="0" rtl="0" algn="l">
              <a:lnSpc>
                <a:spcPct val="100000"/>
              </a:lnSpc>
              <a:spcBef>
                <a:spcPts val="1000"/>
              </a:spcBef>
              <a:spcAft>
                <a:spcPts val="0"/>
              </a:spcAft>
              <a:buClr>
                <a:srgbClr val="000000"/>
              </a:buClr>
              <a:buSzPts val="1650"/>
              <a:buFont typeface="Arial"/>
              <a:buNone/>
            </a:pPr>
            <a:r>
              <a:rPr b="0" i="0" lang="uk-UA" sz="1600" u="none" cap="none" strike="noStrike">
                <a:solidFill>
                  <a:srgbClr val="000000"/>
                </a:solidFill>
                <a:latin typeface="Times New Roman"/>
                <a:ea typeface="Times New Roman"/>
                <a:cs typeface="Times New Roman"/>
                <a:sym typeface="Times New Roman"/>
              </a:rPr>
              <a:t>	Перший заступник Голови Держрибагентства, який координує роботу із забезпечення рівних прав та можливостей жінок і чоловіків, взяв участь у онлайн-семінарі «Міжнародний досвід врахування екологічної теми в програмах та планах дій з гендерної політики та прав жінок», організованому НАДС спільно з ВШПУ, Центром розвитку демократії, Громадською радою при МФО «Рівні можливості» та за підтримки OXFAM та конференції «Гендерний аудит як інструмент гендерно відповідального відновлення», організованій Урядовою уповноваженою з питань гендерної політики спільно з НАДС та ООН Жінки.</a:t>
            </a:r>
            <a:endParaRPr b="0" i="0" sz="1600" u="none" cap="none" strike="noStrike">
              <a:solidFill>
                <a:srgbClr val="000000"/>
              </a:solidFill>
              <a:latin typeface="Times New Roman"/>
              <a:ea typeface="Times New Roman"/>
              <a:cs typeface="Times New Roman"/>
              <a:sym typeface="Times New Roman"/>
            </a:endParaRPr>
          </a:p>
          <a:p>
            <a:pPr indent="0" lvl="0" marL="0" rtl="0" algn="just">
              <a:spcBef>
                <a:spcPts val="1000"/>
              </a:spcBef>
              <a:spcAft>
                <a:spcPts val="0"/>
              </a:spcAft>
              <a:buClr>
                <a:schemeClr val="dk1"/>
              </a:buClr>
              <a:buSzPts val="1800"/>
              <a:buFont typeface="Arial"/>
              <a:buNone/>
            </a:pPr>
            <a:r>
              <a:rPr lang="uk-UA" sz="1600">
                <a:solidFill>
                  <a:schemeClr val="dk1"/>
                </a:solidFill>
                <a:latin typeface="Times New Roman"/>
                <a:ea typeface="Times New Roman"/>
                <a:cs typeface="Times New Roman"/>
                <a:sym typeface="Times New Roman"/>
              </a:rPr>
              <a:t>На подолання стереотипів та упереджень, як основних викликів у сфері забезпечення гендерної рівності, у Держрибагентстві діє </a:t>
            </a:r>
            <a:r>
              <a:rPr lang="uk-UA" sz="1600" u="sng">
                <a:solidFill>
                  <a:schemeClr val="dk1"/>
                </a:solidFill>
                <a:latin typeface="Times New Roman"/>
                <a:ea typeface="Times New Roman"/>
                <a:cs typeface="Times New Roman"/>
                <a:sym typeface="Times New Roman"/>
                <a:hlinkClick r:id="rId4">
                  <a:extLst>
                    <a:ext uri="{A12FA001-AC4F-418D-AE19-62706E023703}">
                      <ahyp:hlinkClr val="tx"/>
                    </a:ext>
                  </a:extLst>
                </a:hlinkClick>
              </a:rPr>
              <a:t>Кодекс етичної поведінки працівників Державного агентства України з розвитку меліорації, рибного господарства та продовольчих програм, територіальних органів, підприємств, установ та організацій, що належать до сфери його управління, затверджений наказом Міністерства аграрної політики та продовольства від 17.12.2024 № 4347 </a:t>
            </a:r>
            <a:r>
              <a:rPr lang="uk-UA" sz="1600">
                <a:solidFill>
                  <a:schemeClr val="dk1"/>
                </a:solidFill>
                <a:latin typeface="Times New Roman"/>
                <a:ea typeface="Times New Roman"/>
                <a:cs typeface="Times New Roman"/>
                <a:sym typeface="Times New Roman"/>
              </a:rPr>
              <a:t>та зареєстрований в Міністерстві юстиції 02 січня 2025 року за № 10/43416, нормами якого передбачено принцип толерантності та гідної поведінки, повага до гідності кожної людини та її приватного життя, водночас наголошено про неприйняття соціальної несправедливості та зверхності у будь-яких проявах.</a:t>
            </a:r>
            <a:endParaRPr sz="1600">
              <a:solidFill>
                <a:schemeClr val="dk1"/>
              </a:solidFill>
            </a:endParaRPr>
          </a:p>
          <a:p>
            <a:pPr indent="0" lvl="0" marL="0" rtl="0" algn="l">
              <a:spcBef>
                <a:spcPts val="1000"/>
              </a:spcBef>
              <a:spcAft>
                <a:spcPts val="0"/>
              </a:spcAft>
              <a:buClr>
                <a:schemeClr val="dk1"/>
              </a:buClr>
              <a:buSzPts val="1800"/>
              <a:buFont typeface="Arial"/>
              <a:buNone/>
            </a:pPr>
            <a:r>
              <a:rPr lang="uk-UA" sz="1600">
                <a:solidFill>
                  <a:schemeClr val="dk1"/>
                </a:solidFill>
                <a:latin typeface="Times New Roman"/>
                <a:ea typeface="Times New Roman"/>
                <a:cs typeface="Times New Roman"/>
                <a:sym typeface="Times New Roman"/>
              </a:rPr>
              <a:t>	Держрибагентство дотримується рівного представництва жінок і чоловіків на керівних посадах в органі (52 відсотки чоловіки та 48 відсотків жінок).</a:t>
            </a:r>
            <a:endParaRPr sz="1600">
              <a:latin typeface="Times New Roman"/>
              <a:ea typeface="Times New Roman"/>
              <a:cs typeface="Times New Roman"/>
              <a:sym typeface="Times New Roman"/>
            </a:endParaRPr>
          </a:p>
        </p:txBody>
      </p:sp>
      <p:sp>
        <p:nvSpPr>
          <p:cNvPr id="1150" name="Google Shape;1150;p1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54" name="Shape 1154"/>
        <p:cNvGrpSpPr/>
        <p:nvPr/>
      </p:nvGrpSpPr>
      <p:grpSpPr>
        <a:xfrm>
          <a:off x="0" y="0"/>
          <a:ext cx="0" cy="0"/>
          <a:chOff x="0" y="0"/>
          <a:chExt cx="0" cy="0"/>
        </a:xfrm>
      </p:grpSpPr>
      <p:sp>
        <p:nvSpPr>
          <p:cNvPr id="1155" name="Google Shape;1155;p152"/>
          <p:cNvSpPr txBox="1"/>
          <p:nvPr>
            <p:ph type="title"/>
          </p:nvPr>
        </p:nvSpPr>
        <p:spPr>
          <a:xfrm>
            <a:off x="263387" y="-69574"/>
            <a:ext cx="11367052" cy="1325563"/>
          </a:xfrm>
          <a:prstGeom prst="rect">
            <a:avLst/>
          </a:prstGeom>
          <a:noFill/>
          <a:ln>
            <a:noFill/>
          </a:ln>
        </p:spPr>
        <p:txBody>
          <a:bodyPr anchorCtr="0" anchor="ctr" bIns="45700" lIns="91425" spcFirstLastPara="1" rIns="91425" wrap="square" tIns="45700">
            <a:noAutofit/>
          </a:bodyPr>
          <a:lstStyle/>
          <a:p>
            <a:pPr indent="36195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Держрибагентство. Плани</a:t>
            </a:r>
            <a:endParaRPr b="1" sz="2400"/>
          </a:p>
        </p:txBody>
      </p:sp>
      <p:sp>
        <p:nvSpPr>
          <p:cNvPr id="1156" name="Google Shape;1156;p152"/>
          <p:cNvSpPr txBox="1"/>
          <p:nvPr/>
        </p:nvSpPr>
        <p:spPr>
          <a:xfrm>
            <a:off x="842450" y="1460100"/>
            <a:ext cx="10265700" cy="42381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1000"/>
              </a:spcBef>
              <a:spcAft>
                <a:spcPts val="0"/>
              </a:spcAft>
              <a:buClr>
                <a:srgbClr val="000000"/>
              </a:buClr>
              <a:buSzPts val="1800"/>
              <a:buFont typeface="Noto Sans Symbols"/>
              <a:buChar char="⮚"/>
            </a:pPr>
            <a:r>
              <a:rPr b="0" i="0" lang="uk-UA" sz="1800" u="none" cap="none" strike="noStrike">
                <a:solidFill>
                  <a:srgbClr val="000000"/>
                </a:solidFill>
                <a:latin typeface="Times New Roman"/>
                <a:ea typeface="Times New Roman"/>
                <a:cs typeface="Times New Roman"/>
                <a:sym typeface="Times New Roman"/>
              </a:rPr>
              <a:t>Питання реалізації </a:t>
            </a:r>
            <a:r>
              <a:rPr b="0" i="0" lang="uk-UA" sz="1800" u="sng" cap="none" strike="noStrike">
                <a:solidFill>
                  <a:srgbClr val="000000"/>
                </a:solidFill>
                <a:latin typeface="Times New Roman"/>
                <a:ea typeface="Times New Roman"/>
                <a:cs typeface="Times New Roman"/>
                <a:sym typeface="Times New Roman"/>
                <a:hlinkClick r:id="rId4">
                  <a:extLst>
                    <a:ext uri="{A12FA001-AC4F-418D-AE19-62706E023703}">
                      <ahyp:hlinkClr val="tx"/>
                    </a:ext>
                  </a:extLst>
                </a:hlinkClick>
              </a:rPr>
              <a:t>Державної стратегії забезпечення рівних прав та можливостей жінок і чоловіків на період до 2030 року, </a:t>
            </a:r>
            <a:r>
              <a:rPr b="0" i="0" lang="uk-UA" sz="1800" u="none" cap="none" strike="noStrike">
                <a:solidFill>
                  <a:srgbClr val="000000"/>
                </a:solidFill>
                <a:latin typeface="Times New Roman"/>
                <a:ea typeface="Times New Roman"/>
                <a:cs typeface="Times New Roman"/>
                <a:sym typeface="Times New Roman"/>
              </a:rPr>
              <a:t>дотримання вимог </a:t>
            </a:r>
            <a:r>
              <a:rPr b="0" i="0" lang="uk-UA" sz="1800" u="sng" cap="none" strike="noStrike">
                <a:solidFill>
                  <a:srgbClr val="000000"/>
                </a:solidFill>
                <a:latin typeface="Times New Roman"/>
                <a:ea typeface="Times New Roman"/>
                <a:cs typeface="Times New Roman"/>
                <a:sym typeface="Times New Roman"/>
                <a:hlinkClick r:id="rId5">
                  <a:extLst>
                    <a:ext uri="{A12FA001-AC4F-418D-AE19-62706E023703}">
                      <ahyp:hlinkClr val="tx"/>
                    </a:ext>
                  </a:extLst>
                </a:hlinkClick>
              </a:rPr>
              <a:t>ЗУ «Про забезпечення рівних прав та можливостей жінок і чоловіків», </a:t>
            </a:r>
            <a:r>
              <a:rPr b="0" i="0" lang="uk-UA" sz="1800" u="none" cap="none" strike="noStrike">
                <a:solidFill>
                  <a:srgbClr val="000000"/>
                </a:solidFill>
                <a:latin typeface="Times New Roman"/>
                <a:ea typeface="Times New Roman"/>
                <a:cs typeface="Times New Roman"/>
                <a:sym typeface="Times New Roman"/>
              </a:rPr>
              <a:t>впровадження принципів недискримінації у кадрову політику, поєднання гендерної політики з принципами </a:t>
            </a:r>
            <a:r>
              <a:rPr b="0" i="0" lang="uk-UA" sz="1800" u="sng" cap="none" strike="noStrike">
                <a:solidFill>
                  <a:srgbClr val="000000"/>
                </a:solidFill>
                <a:latin typeface="Times New Roman"/>
                <a:ea typeface="Times New Roman"/>
                <a:cs typeface="Times New Roman"/>
                <a:sym typeface="Times New Roman"/>
                <a:hlinkClick r:id="rId6">
                  <a:extLst>
                    <a:ext uri="{A12FA001-AC4F-418D-AE19-62706E023703}">
                      <ahyp:hlinkClr val="tx"/>
                    </a:ext>
                  </a:extLst>
                </a:hlinkClick>
              </a:rPr>
              <a:t>Національної стратегії із створення безбар’єрного простору в Україні на період до 2030 року </a:t>
            </a:r>
            <a:r>
              <a:rPr b="0" i="0" lang="uk-UA" sz="1800" u="none" cap="none" strike="noStrike">
                <a:solidFill>
                  <a:srgbClr val="000000"/>
                </a:solidFill>
                <a:latin typeface="Times New Roman"/>
                <a:ea typeface="Times New Roman"/>
                <a:cs typeface="Times New Roman"/>
                <a:sym typeface="Times New Roman"/>
              </a:rPr>
              <a:t>залишаються пріоритетами Держрибагентства у 2026 році.</a:t>
            </a:r>
            <a:endParaRPr b="0" i="0" sz="1800" u="none" cap="none" strike="noStrike">
              <a:solidFill>
                <a:srgbClr val="000000"/>
              </a:solidFill>
              <a:latin typeface="Times New Roman"/>
              <a:ea typeface="Times New Roman"/>
              <a:cs typeface="Times New Roman"/>
              <a:sym typeface="Times New Roman"/>
            </a:endParaRPr>
          </a:p>
          <a:p>
            <a:pPr indent="-285750" lvl="0" marL="285750" marR="0" rtl="0" algn="l">
              <a:lnSpc>
                <a:spcPct val="150000"/>
              </a:lnSpc>
              <a:spcBef>
                <a:spcPts val="1000"/>
              </a:spcBef>
              <a:spcAft>
                <a:spcPts val="0"/>
              </a:spcAft>
              <a:buClr>
                <a:srgbClr val="000000"/>
              </a:buClr>
              <a:buSzPts val="1800"/>
              <a:buFont typeface="Noto Sans Symbols"/>
              <a:buChar char="⮚"/>
            </a:pPr>
            <a:r>
              <a:rPr b="0" i="0" lang="uk-UA" sz="1800" u="none" cap="none" strike="noStrike">
                <a:solidFill>
                  <a:srgbClr val="000000"/>
                </a:solidFill>
                <a:latin typeface="Times New Roman"/>
                <a:ea typeface="Times New Roman"/>
                <a:cs typeface="Times New Roman"/>
                <a:sym typeface="Times New Roman"/>
              </a:rPr>
              <a:t>З метою продовження просвітницької діяльності, спрямованої на формування культури рівних прав, протидію стереотипам та дискримінації в індивідуальні програми державних службовців Держрибагентства на 2026 рік включені онлайн-курси за напрямками забезпечення гендерної рівності на державній службі, недискримінації та рівного доступу до можливостей, формування інклюзивного та безпечного робочого середовища.</a:t>
            </a:r>
            <a:endParaRPr b="0" i="0" sz="1800" u="none" cap="none" strike="noStrike">
              <a:solidFill>
                <a:srgbClr val="000000"/>
              </a:solidFill>
              <a:latin typeface="Times New Roman"/>
              <a:ea typeface="Times New Roman"/>
              <a:cs typeface="Times New Roman"/>
              <a:sym typeface="Times New Roman"/>
            </a:endParaRPr>
          </a:p>
        </p:txBody>
      </p:sp>
      <p:sp>
        <p:nvSpPr>
          <p:cNvPr id="1157" name="Google Shape;1157;p1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61" name="Shape 1161"/>
        <p:cNvGrpSpPr/>
        <p:nvPr/>
      </p:nvGrpSpPr>
      <p:grpSpPr>
        <a:xfrm>
          <a:off x="0" y="0"/>
          <a:ext cx="0" cy="0"/>
          <a:chOff x="0" y="0"/>
          <a:chExt cx="0" cy="0"/>
        </a:xfrm>
      </p:grpSpPr>
      <p:sp>
        <p:nvSpPr>
          <p:cNvPr id="1162" name="Google Shape;1162;p153"/>
          <p:cNvSpPr txBox="1"/>
          <p:nvPr>
            <p:ph type="title"/>
          </p:nvPr>
        </p:nvSpPr>
        <p:spPr>
          <a:xfrm>
            <a:off x="263387" y="-69574"/>
            <a:ext cx="11367052"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Державна служба України з питань праці. Досягнення</a:t>
            </a:r>
            <a:endParaRPr b="1" sz="2400"/>
          </a:p>
        </p:txBody>
      </p:sp>
      <p:sp>
        <p:nvSpPr>
          <p:cNvPr id="1163" name="Google Shape;1163;p153"/>
          <p:cNvSpPr txBox="1"/>
          <p:nvPr>
            <p:ph idx="1" type="body"/>
          </p:nvPr>
        </p:nvSpPr>
        <p:spPr>
          <a:xfrm>
            <a:off x="561561" y="932434"/>
            <a:ext cx="11239500" cy="4351338"/>
          </a:xfrm>
          <a:prstGeom prst="rect">
            <a:avLst/>
          </a:prstGeom>
          <a:noFill/>
          <a:ln>
            <a:noFill/>
          </a:ln>
        </p:spPr>
        <p:txBody>
          <a:bodyPr anchorCtr="0" anchor="t" bIns="45700" lIns="91425" spcFirstLastPara="1" rIns="91425" wrap="square" tIns="45700">
            <a:noAutofit/>
          </a:bodyPr>
          <a:lstStyle/>
          <a:p>
            <a:pPr indent="0" lvl="0" marL="457200" rtl="0" algn="just">
              <a:lnSpc>
                <a:spcPct val="100000"/>
              </a:lnSpc>
              <a:spcBef>
                <a:spcPts val="600"/>
              </a:spcBef>
              <a:spcAft>
                <a:spcPts val="0"/>
              </a:spcAft>
              <a:buSzPts val="1800"/>
              <a:buNone/>
            </a:pPr>
            <a:r>
              <a:rPr b="0" i="0" lang="uk-UA" sz="2000" u="none" strike="noStrike">
                <a:solidFill>
                  <a:srgbClr val="000000"/>
                </a:solidFill>
                <a:latin typeface="Times New Roman"/>
                <a:ea typeface="Times New Roman"/>
                <a:cs typeface="Times New Roman"/>
                <a:sym typeface="Times New Roman"/>
              </a:rPr>
              <a:t>	У 2025 році за сприяння інспекторів праці 109 суб’єктів господарювання внесли у колективні договори положення щодо забезпечення рівних прав та можливостей жінок і чоловіків та недискримінації. </a:t>
            </a:r>
            <a:endParaRPr b="0" sz="1400"/>
          </a:p>
          <a:p>
            <a:pPr indent="0" lvl="0" marL="457200" rtl="0" algn="just">
              <a:lnSpc>
                <a:spcPct val="100000"/>
              </a:lnSpc>
              <a:spcBef>
                <a:spcPts val="1200"/>
              </a:spcBef>
              <a:spcAft>
                <a:spcPts val="0"/>
              </a:spcAft>
              <a:buSzPts val="1800"/>
              <a:buNone/>
            </a:pPr>
            <a:r>
              <a:rPr b="0" i="0" lang="uk-UA" sz="2000" u="none" strike="noStrike">
                <a:solidFill>
                  <a:srgbClr val="000000"/>
                </a:solidFill>
                <a:latin typeface="Times New Roman"/>
                <a:ea typeface="Times New Roman"/>
                <a:cs typeface="Times New Roman"/>
                <a:sym typeface="Times New Roman"/>
              </a:rPr>
              <a:t>	Для забезпечення зазначеного Держпраці:</a:t>
            </a:r>
            <a:endParaRPr b="0" sz="1400"/>
          </a:p>
          <a:p>
            <a:pPr indent="-263525" lvl="0" marL="1611313" rtl="0" algn="just">
              <a:lnSpc>
                <a:spcPct val="100000"/>
              </a:lnSpc>
              <a:spcBef>
                <a:spcPts val="1200"/>
              </a:spcBef>
              <a:spcAft>
                <a:spcPts val="0"/>
              </a:spcAft>
              <a:buSzPts val="1800"/>
              <a:buFont typeface="Noto Sans Symbols"/>
              <a:buChar char="▪"/>
            </a:pPr>
            <a:r>
              <a:rPr b="0" i="0" lang="uk-UA" sz="2000" u="none" strike="noStrike">
                <a:solidFill>
                  <a:srgbClr val="000000"/>
                </a:solidFill>
                <a:latin typeface="Times New Roman"/>
                <a:ea typeface="Times New Roman"/>
                <a:cs typeface="Times New Roman"/>
                <a:sym typeface="Times New Roman"/>
              </a:rPr>
              <a:t>проведено 69238 інформаційних відвідувань роботодавців, в ході яких обговорювалися питання рівних прав і можливостей ;</a:t>
            </a:r>
            <a:endParaRPr/>
          </a:p>
          <a:p>
            <a:pPr indent="-263525" lvl="0" marL="1611313" rtl="0" algn="just">
              <a:lnSpc>
                <a:spcPct val="100000"/>
              </a:lnSpc>
              <a:spcBef>
                <a:spcPts val="1200"/>
              </a:spcBef>
              <a:spcAft>
                <a:spcPts val="0"/>
              </a:spcAft>
              <a:buSzPts val="1800"/>
              <a:buFont typeface="Noto Sans Symbols"/>
              <a:buChar char="▪"/>
            </a:pPr>
            <a:r>
              <a:rPr b="0" i="0" lang="uk-UA" sz="2000" u="none" strike="noStrike">
                <a:solidFill>
                  <a:srgbClr val="000000"/>
                </a:solidFill>
                <a:latin typeface="Times New Roman"/>
                <a:ea typeface="Times New Roman"/>
                <a:cs typeface="Times New Roman"/>
                <a:sym typeface="Times New Roman"/>
              </a:rPr>
              <a:t>розміщено 3733 публікації на сайті та у соціальних мережах з питань  рівних прав і можливостей; </a:t>
            </a:r>
            <a:endParaRPr/>
          </a:p>
          <a:p>
            <a:pPr indent="-263525" lvl="0" marL="1611313" rtl="0" algn="just">
              <a:lnSpc>
                <a:spcPct val="100000"/>
              </a:lnSpc>
              <a:spcBef>
                <a:spcPts val="1200"/>
              </a:spcBef>
              <a:spcAft>
                <a:spcPts val="0"/>
              </a:spcAft>
              <a:buSzPts val="1800"/>
              <a:buFont typeface="Noto Sans Symbols"/>
              <a:buChar char="▪"/>
            </a:pPr>
            <a:r>
              <a:rPr b="0" i="0" lang="uk-UA" sz="2000" u="none" strike="noStrike">
                <a:solidFill>
                  <a:srgbClr val="000000"/>
                </a:solidFill>
                <a:latin typeface="Times New Roman"/>
                <a:ea typeface="Times New Roman"/>
                <a:cs typeface="Times New Roman"/>
                <a:sym typeface="Times New Roman"/>
              </a:rPr>
              <a:t>у медіа (радіо, телебачення, друковані та електронні видання) з метою роз’яснення актуальних питань забезпечення рівних прав і можливостей жінок і чоловіків розміщено 195 інформаційних повідомлень. </a:t>
            </a:r>
            <a:endParaRPr/>
          </a:p>
          <a:p>
            <a:pPr indent="0" lvl="0" marL="114300" rtl="0" algn="just">
              <a:lnSpc>
                <a:spcPct val="100000"/>
              </a:lnSpc>
              <a:spcBef>
                <a:spcPts val="1200"/>
              </a:spcBef>
              <a:spcAft>
                <a:spcPts val="0"/>
              </a:spcAft>
              <a:buSzPts val="1800"/>
              <a:buNone/>
            </a:pPr>
            <a:r>
              <a:rPr b="0" i="0" lang="uk-UA" sz="2000" u="none" strike="noStrike">
                <a:solidFill>
                  <a:srgbClr val="000000"/>
                </a:solidFill>
                <a:latin typeface="Times New Roman"/>
                <a:ea typeface="Times New Roman"/>
                <a:cs typeface="Times New Roman"/>
                <a:sym typeface="Times New Roman"/>
              </a:rPr>
              <a:t>	З метою забезпечення постійного професійного розвитку інспекторів праці Держпраці в курсі дистанційного навчання передбачено окремий модуль з питань забезпечення рівних прав та можливостей жінок і чоловіків у сфері праці. У 2025 році відповідне навчання пройшли 342 інспектора.</a:t>
            </a:r>
            <a:endParaRPr b="0" sz="1400"/>
          </a:p>
          <a:p>
            <a:pPr indent="0" lvl="0" marL="114300" rtl="0" algn="l">
              <a:lnSpc>
                <a:spcPct val="90000"/>
              </a:lnSpc>
              <a:spcBef>
                <a:spcPts val="1600"/>
              </a:spcBef>
              <a:spcAft>
                <a:spcPts val="0"/>
              </a:spcAft>
              <a:buSzPts val="1800"/>
              <a:buNone/>
            </a:pPr>
            <a:br>
              <a:rPr lang="uk-UA" sz="1400"/>
            </a:br>
            <a:br>
              <a:rPr lang="uk-UA" sz="1400"/>
            </a:br>
            <a:endParaRPr sz="2000">
              <a:latin typeface="Times New Roman"/>
              <a:ea typeface="Times New Roman"/>
              <a:cs typeface="Times New Roman"/>
              <a:sym typeface="Times New Roman"/>
            </a:endParaRPr>
          </a:p>
        </p:txBody>
      </p:sp>
      <p:sp>
        <p:nvSpPr>
          <p:cNvPr id="1164" name="Google Shape;1164;p1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68" name="Shape 1168"/>
        <p:cNvGrpSpPr/>
        <p:nvPr/>
      </p:nvGrpSpPr>
      <p:grpSpPr>
        <a:xfrm>
          <a:off x="0" y="0"/>
          <a:ext cx="0" cy="0"/>
          <a:chOff x="0" y="0"/>
          <a:chExt cx="0" cy="0"/>
        </a:xfrm>
      </p:grpSpPr>
      <p:sp>
        <p:nvSpPr>
          <p:cNvPr id="1169" name="Google Shape;1169;p154"/>
          <p:cNvSpPr txBox="1"/>
          <p:nvPr>
            <p:ph type="title"/>
          </p:nvPr>
        </p:nvSpPr>
        <p:spPr>
          <a:xfrm>
            <a:off x="253961" y="-342951"/>
            <a:ext cx="11367052"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Держпраці. Досягнення</a:t>
            </a:r>
            <a:endParaRPr b="1" sz="2400"/>
          </a:p>
        </p:txBody>
      </p:sp>
      <p:sp>
        <p:nvSpPr>
          <p:cNvPr id="1170" name="Google Shape;1170;p154"/>
          <p:cNvSpPr txBox="1"/>
          <p:nvPr>
            <p:ph idx="1" type="body"/>
          </p:nvPr>
        </p:nvSpPr>
        <p:spPr>
          <a:xfrm>
            <a:off x="476250" y="982612"/>
            <a:ext cx="11239500" cy="4351338"/>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600"/>
              </a:spcBef>
              <a:spcAft>
                <a:spcPts val="0"/>
              </a:spcAft>
              <a:buClr>
                <a:schemeClr val="dk1"/>
              </a:buClr>
              <a:buSzPts val="2800"/>
              <a:buNone/>
            </a:pPr>
            <a:r>
              <a:rPr lang="uk-UA" sz="2000">
                <a:latin typeface="Times New Roman"/>
                <a:ea typeface="Times New Roman"/>
                <a:cs typeface="Times New Roman"/>
                <a:sym typeface="Times New Roman"/>
              </a:rPr>
              <a:t>	З метою оцінювання стану забезпечення рівних прав та можливостей жінок і чоловіків в Держпраці, виявлення існуючих проблем, визначення шляхів скорочення гендерної нерівності, а також підвищення обізнаності працівників щодо застосування комплексного гендерного підходу в їхній діяльності, в травні 2025 року проведено гендерний аудит в Державній службі України з питань праці та гендерний аналіз бюджетної програми.</a:t>
            </a:r>
            <a:endParaRPr/>
          </a:p>
          <a:p>
            <a:pPr indent="0" lvl="0" marL="0" rtl="0" algn="just">
              <a:lnSpc>
                <a:spcPct val="100000"/>
              </a:lnSpc>
              <a:spcBef>
                <a:spcPts val="1200"/>
              </a:spcBef>
              <a:spcAft>
                <a:spcPts val="0"/>
              </a:spcAft>
              <a:buClr>
                <a:schemeClr val="dk1"/>
              </a:buClr>
              <a:buSzPts val="2800"/>
              <a:buNone/>
            </a:pPr>
            <a:r>
              <a:rPr lang="uk-UA" sz="2000">
                <a:latin typeface="Times New Roman"/>
                <a:ea typeface="Times New Roman"/>
                <a:cs typeface="Times New Roman"/>
                <a:sym typeface="Times New Roman"/>
              </a:rPr>
              <a:t>	Результати гендерного аудиту в цілому свідчать про дотримання Державною службою України з питань праці принципів гендерної рівності та відсутності стереотипного мислення.</a:t>
            </a:r>
            <a:endParaRPr/>
          </a:p>
          <a:p>
            <a:pPr indent="0" lvl="0" marL="0" rtl="0" algn="just">
              <a:lnSpc>
                <a:spcPct val="100000"/>
              </a:lnSpc>
              <a:spcBef>
                <a:spcPts val="1200"/>
              </a:spcBef>
              <a:spcAft>
                <a:spcPts val="0"/>
              </a:spcAft>
              <a:buClr>
                <a:schemeClr val="dk1"/>
              </a:buClr>
              <a:buSzPts val="2800"/>
              <a:buNone/>
            </a:pPr>
            <a:r>
              <a:rPr lang="uk-UA" sz="2000">
                <a:latin typeface="Times New Roman"/>
                <a:ea typeface="Times New Roman"/>
                <a:cs typeface="Times New Roman"/>
                <a:sym typeface="Times New Roman"/>
              </a:rPr>
              <a:t>	У Державній службі України з питань праці забезпечується рівний доступ жінок і чоловіків до державної служби, служби на керівних посадах, а при підготовці проєктів нормативно-правових актів, що регулюють діяльність Держпраці, забезпечується відсутність ознак прямої чи непрямої дискримінації за ознаками статі.</a:t>
            </a:r>
            <a:endParaRPr/>
          </a:p>
          <a:p>
            <a:pPr indent="0" lvl="0" marL="0" rtl="0" algn="just">
              <a:lnSpc>
                <a:spcPct val="100000"/>
              </a:lnSpc>
              <a:spcBef>
                <a:spcPts val="1200"/>
              </a:spcBef>
              <a:spcAft>
                <a:spcPts val="0"/>
              </a:spcAft>
              <a:buClr>
                <a:schemeClr val="dk1"/>
              </a:buClr>
              <a:buSzPts val="2800"/>
              <a:buNone/>
            </a:pPr>
            <a:r>
              <a:rPr lang="uk-UA" sz="2000">
                <a:latin typeface="Times New Roman"/>
                <a:ea typeface="Times New Roman"/>
                <a:cs typeface="Times New Roman"/>
                <a:sym typeface="Times New Roman"/>
              </a:rPr>
              <a:t>	 За результатами гендерного аналізу бюджетної програми гендерних розривів та дискримінації інтересів жінок і чоловіків не виявлено.</a:t>
            </a:r>
            <a:endParaRPr/>
          </a:p>
          <a:p>
            <a:pPr indent="0" lvl="0" marL="0" rtl="0" algn="l">
              <a:lnSpc>
                <a:spcPct val="90000"/>
              </a:lnSpc>
              <a:spcBef>
                <a:spcPts val="600"/>
              </a:spcBef>
              <a:spcAft>
                <a:spcPts val="0"/>
              </a:spcAft>
              <a:buClr>
                <a:schemeClr val="dk1"/>
              </a:buClr>
              <a:buSzPts val="2800"/>
              <a:buNone/>
            </a:pPr>
            <a:r>
              <a:t/>
            </a:r>
            <a:endParaRPr sz="2000">
              <a:latin typeface="Times New Roman"/>
              <a:ea typeface="Times New Roman"/>
              <a:cs typeface="Times New Roman"/>
              <a:sym typeface="Times New Roman"/>
            </a:endParaRPr>
          </a:p>
        </p:txBody>
      </p:sp>
      <p:sp>
        <p:nvSpPr>
          <p:cNvPr id="1171" name="Google Shape;1171;p1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75" name="Shape 1175"/>
        <p:cNvGrpSpPr/>
        <p:nvPr/>
      </p:nvGrpSpPr>
      <p:grpSpPr>
        <a:xfrm>
          <a:off x="0" y="0"/>
          <a:ext cx="0" cy="0"/>
          <a:chOff x="0" y="0"/>
          <a:chExt cx="0" cy="0"/>
        </a:xfrm>
      </p:grpSpPr>
      <p:sp>
        <p:nvSpPr>
          <p:cNvPr id="1176" name="Google Shape;1176;p155"/>
          <p:cNvSpPr txBox="1"/>
          <p:nvPr>
            <p:ph type="title"/>
          </p:nvPr>
        </p:nvSpPr>
        <p:spPr>
          <a:xfrm>
            <a:off x="253961" y="-342951"/>
            <a:ext cx="11367052"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Держпраці. Виклики</a:t>
            </a:r>
            <a:endParaRPr b="1" sz="2400"/>
          </a:p>
        </p:txBody>
      </p:sp>
      <p:sp>
        <p:nvSpPr>
          <p:cNvPr id="1177" name="Google Shape;1177;p155"/>
          <p:cNvSpPr txBox="1"/>
          <p:nvPr>
            <p:ph idx="1" type="body"/>
          </p:nvPr>
        </p:nvSpPr>
        <p:spPr>
          <a:xfrm>
            <a:off x="476250" y="982612"/>
            <a:ext cx="11239500" cy="4351338"/>
          </a:xfrm>
          <a:prstGeom prst="rect">
            <a:avLst/>
          </a:prstGeom>
          <a:noFill/>
          <a:ln>
            <a:noFill/>
          </a:ln>
        </p:spPr>
        <p:txBody>
          <a:bodyPr anchorCtr="0" anchor="t" bIns="45700" lIns="91425" spcFirstLastPara="1" rIns="91425" wrap="square" tIns="45700">
            <a:noAutofit/>
          </a:bodyPr>
          <a:lstStyle/>
          <a:p>
            <a:pPr indent="-342900" lvl="0" marL="457200" rtl="0" algn="just">
              <a:lnSpc>
                <a:spcPct val="150000"/>
              </a:lnSpc>
              <a:spcBef>
                <a:spcPts val="0"/>
              </a:spcBef>
              <a:spcAft>
                <a:spcPts val="0"/>
              </a:spcAft>
              <a:buSzPts val="1800"/>
              <a:buFont typeface="Noto Sans Symbols"/>
              <a:buChar char="❑"/>
            </a:pPr>
            <a:r>
              <a:rPr b="0" i="0" lang="uk-UA" sz="2000" u="none" strike="noStrike">
                <a:solidFill>
                  <a:srgbClr val="000000"/>
                </a:solidFill>
                <a:latin typeface="Times New Roman"/>
                <a:ea typeface="Times New Roman"/>
                <a:cs typeface="Times New Roman"/>
                <a:sym typeface="Times New Roman"/>
              </a:rPr>
              <a:t>Обмеження у проведенні планових та позапланових заходів державного нагляду (контролю) під час дії воєнного стану, які встановленні </a:t>
            </a:r>
            <a:r>
              <a:rPr b="0" i="0" lang="uk-UA" sz="2000" u="sng" strike="noStrike">
                <a:solidFill>
                  <a:srgbClr val="000000"/>
                </a:solidFill>
                <a:latin typeface="Times New Roman"/>
                <a:ea typeface="Times New Roman"/>
                <a:cs typeface="Times New Roman"/>
                <a:sym typeface="Times New Roman"/>
                <a:hlinkClick r:id="rId4">
                  <a:extLst>
                    <a:ext uri="{A12FA001-AC4F-418D-AE19-62706E023703}">
                      <ahyp:hlinkClr val="tx"/>
                    </a:ext>
                  </a:extLst>
                </a:hlinkClick>
              </a:rPr>
              <a:t>постановою КМУ від 13.03.2022 № 303 «Про припинення заходів державного нагляду (контролю) в умовах воєнного стану» </a:t>
            </a:r>
            <a:r>
              <a:rPr b="0" i="0" lang="uk-UA" sz="2000" u="none" strike="noStrike">
                <a:solidFill>
                  <a:srgbClr val="000000"/>
                </a:solidFill>
                <a:latin typeface="Times New Roman"/>
                <a:ea typeface="Times New Roman"/>
                <a:cs typeface="Times New Roman"/>
                <a:sym typeface="Times New Roman"/>
              </a:rPr>
              <a:t>та </a:t>
            </a:r>
            <a:r>
              <a:rPr b="0" i="0" lang="uk-UA" sz="2000" u="sng" strike="noStrike">
                <a:solidFill>
                  <a:srgbClr val="000000"/>
                </a:solidFill>
                <a:latin typeface="Times New Roman"/>
                <a:ea typeface="Times New Roman"/>
                <a:cs typeface="Times New Roman"/>
                <a:sym typeface="Times New Roman"/>
                <a:hlinkClick r:id="rId5">
                  <a:extLst>
                    <a:ext uri="{A12FA001-AC4F-418D-AE19-62706E023703}">
                      <ahyp:hlinkClr val="tx"/>
                    </a:ext>
                  </a:extLst>
                </a:hlinkClick>
              </a:rPr>
              <a:t>ЗУ «Про організацію трудових відносин в умовах воєнного стану»</a:t>
            </a:r>
            <a:r>
              <a:rPr b="0" i="0" lang="uk-UA" sz="2000" u="none" strike="noStrike">
                <a:solidFill>
                  <a:srgbClr val="000000"/>
                </a:solidFill>
                <a:latin typeface="Times New Roman"/>
                <a:ea typeface="Times New Roman"/>
                <a:cs typeface="Times New Roman"/>
                <a:sym typeface="Times New Roman"/>
              </a:rPr>
              <a:t>;</a:t>
            </a:r>
            <a:endParaRPr/>
          </a:p>
          <a:p>
            <a:pPr indent="-342900" lvl="0" marL="457200" rtl="0" algn="just">
              <a:lnSpc>
                <a:spcPct val="150000"/>
              </a:lnSpc>
              <a:spcBef>
                <a:spcPts val="0"/>
              </a:spcBef>
              <a:spcAft>
                <a:spcPts val="0"/>
              </a:spcAft>
              <a:buSzPts val="1800"/>
              <a:buFont typeface="Noto Sans Symbols"/>
              <a:buChar char="❑"/>
            </a:pPr>
            <a:r>
              <a:rPr b="0" i="0" lang="uk-UA" sz="2000" u="none" strike="noStrike">
                <a:solidFill>
                  <a:srgbClr val="000000"/>
                </a:solidFill>
                <a:latin typeface="Times New Roman"/>
                <a:ea typeface="Times New Roman"/>
                <a:cs typeface="Times New Roman"/>
                <a:sym typeface="Times New Roman"/>
              </a:rPr>
              <a:t>Плинність кадрів, яка безпосередньо впливає на ефективність виконання поставлених завдань;</a:t>
            </a:r>
            <a:endParaRPr/>
          </a:p>
          <a:p>
            <a:pPr indent="-342900" lvl="0" marL="457200" rtl="0" algn="just">
              <a:lnSpc>
                <a:spcPct val="150000"/>
              </a:lnSpc>
              <a:spcBef>
                <a:spcPts val="0"/>
              </a:spcBef>
              <a:spcAft>
                <a:spcPts val="0"/>
              </a:spcAft>
              <a:buSzPts val="1800"/>
              <a:buFont typeface="Noto Sans Symbols"/>
              <a:buChar char="❑"/>
            </a:pPr>
            <a:r>
              <a:rPr b="0" i="0" lang="uk-UA" sz="2000" u="none" strike="noStrike">
                <a:solidFill>
                  <a:srgbClr val="000000"/>
                </a:solidFill>
                <a:latin typeface="Times New Roman"/>
                <a:ea typeface="Times New Roman"/>
                <a:cs typeface="Times New Roman"/>
                <a:sym typeface="Times New Roman"/>
              </a:rPr>
              <a:t>Відсутність уніфікованих, галузево адаптованих методичних рекомендацій щодо імплементації гендерно чутливих корпоративних практик;</a:t>
            </a:r>
            <a:endParaRPr/>
          </a:p>
          <a:p>
            <a:pPr indent="-342900" lvl="0" marL="457200" rtl="0" algn="just">
              <a:lnSpc>
                <a:spcPct val="150000"/>
              </a:lnSpc>
              <a:spcBef>
                <a:spcPts val="0"/>
              </a:spcBef>
              <a:spcAft>
                <a:spcPts val="0"/>
              </a:spcAft>
              <a:buSzPts val="1800"/>
              <a:buFont typeface="Noto Sans Symbols"/>
              <a:buChar char="❑"/>
            </a:pPr>
            <a:r>
              <a:rPr b="0" i="0" lang="uk-UA" sz="2000" u="none" strike="noStrike">
                <a:solidFill>
                  <a:srgbClr val="000000"/>
                </a:solidFill>
                <a:latin typeface="Times New Roman"/>
                <a:ea typeface="Times New Roman"/>
                <a:cs typeface="Times New Roman"/>
                <a:sym typeface="Times New Roman"/>
              </a:rPr>
              <a:t>Відсутність у законодавстві про працю вимог  щодо необхідності впровадження гендерно чутливих корпоративних практик, проведення гендерно нейтральної оцінки робіт та політики недопущення дискримінації за ознакою статі.</a:t>
            </a:r>
            <a:endParaRPr/>
          </a:p>
          <a:p>
            <a:pPr indent="0" lvl="0" marL="0" rtl="0" algn="l">
              <a:lnSpc>
                <a:spcPct val="90000"/>
              </a:lnSpc>
              <a:spcBef>
                <a:spcPts val="0"/>
              </a:spcBef>
              <a:spcAft>
                <a:spcPts val="0"/>
              </a:spcAft>
              <a:buClr>
                <a:schemeClr val="dk1"/>
              </a:buClr>
              <a:buSzPts val="2800"/>
              <a:buNone/>
            </a:pPr>
            <a:r>
              <a:t/>
            </a:r>
            <a:endParaRPr sz="2000">
              <a:latin typeface="Times New Roman"/>
              <a:ea typeface="Times New Roman"/>
              <a:cs typeface="Times New Roman"/>
              <a:sym typeface="Times New Roman"/>
            </a:endParaRPr>
          </a:p>
        </p:txBody>
      </p:sp>
      <p:sp>
        <p:nvSpPr>
          <p:cNvPr id="1178" name="Google Shape;1178;p1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0" name="Shape 250"/>
        <p:cNvGrpSpPr/>
        <p:nvPr/>
      </p:nvGrpSpPr>
      <p:grpSpPr>
        <a:xfrm>
          <a:off x="0" y="0"/>
          <a:ext cx="0" cy="0"/>
          <a:chOff x="0" y="0"/>
          <a:chExt cx="0" cy="0"/>
        </a:xfrm>
      </p:grpSpPr>
      <p:sp>
        <p:nvSpPr>
          <p:cNvPr id="251" name="Google Shape;251;p31"/>
          <p:cNvSpPr txBox="1"/>
          <p:nvPr>
            <p:ph type="title"/>
          </p:nvPr>
        </p:nvSpPr>
        <p:spPr>
          <a:xfrm>
            <a:off x="660537" y="0"/>
            <a:ext cx="11635409" cy="88458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УІНП. Досягнення</a:t>
            </a:r>
            <a:endParaRPr b="1" sz="2400"/>
          </a:p>
        </p:txBody>
      </p:sp>
      <p:sp>
        <p:nvSpPr>
          <p:cNvPr id="252" name="Google Shape;252;p31"/>
          <p:cNvSpPr txBox="1"/>
          <p:nvPr>
            <p:ph idx="1" type="body"/>
          </p:nvPr>
        </p:nvSpPr>
        <p:spPr>
          <a:xfrm>
            <a:off x="326363" y="992502"/>
            <a:ext cx="11225005" cy="5616714"/>
          </a:xfrm>
          <a:prstGeom prst="rect">
            <a:avLst/>
          </a:prstGeom>
          <a:noFill/>
          <a:ln>
            <a:noFill/>
          </a:ln>
        </p:spPr>
        <p:txBody>
          <a:bodyPr anchorCtr="0" anchor="t" bIns="45700" lIns="91425" spcFirstLastPara="1" rIns="91425" wrap="square" tIns="45700">
            <a:noAutofit/>
          </a:bodyPr>
          <a:lstStyle/>
          <a:p>
            <a:pPr indent="447675" lvl="0" marL="357188" rtl="0" algn="just">
              <a:lnSpc>
                <a:spcPct val="100000"/>
              </a:lnSpc>
              <a:spcBef>
                <a:spcPts val="600"/>
              </a:spcBef>
              <a:spcAft>
                <a:spcPts val="0"/>
              </a:spcAft>
              <a:buClr>
                <a:srgbClr val="000000"/>
              </a:buClr>
              <a:buSzPts val="2800"/>
              <a:buNone/>
            </a:pPr>
            <a:r>
              <a:rPr b="1" lang="uk-UA" sz="1800">
                <a:solidFill>
                  <a:srgbClr val="000000"/>
                </a:solidFill>
                <a:latin typeface="Times New Roman"/>
                <a:ea typeface="Times New Roman"/>
                <a:cs typeface="Times New Roman"/>
                <a:sym typeface="Times New Roman"/>
              </a:rPr>
              <a:t>3. Гендерно чутливий підхід у реалізації політики національної пам’яті</a:t>
            </a:r>
            <a:endParaRPr/>
          </a:p>
          <a:p>
            <a:pPr indent="-88900" lvl="0" marL="357188" rtl="0" algn="just">
              <a:lnSpc>
                <a:spcPct val="100000"/>
              </a:lnSpc>
              <a:spcBef>
                <a:spcPts val="1200"/>
              </a:spcBef>
              <a:spcAft>
                <a:spcPts val="0"/>
              </a:spcAft>
              <a:buClr>
                <a:srgbClr val="000000"/>
              </a:buClr>
              <a:buSzPts val="2800"/>
              <a:buNone/>
            </a:pPr>
            <a:r>
              <a:rPr lang="uk-UA" sz="1800">
                <a:solidFill>
                  <a:srgbClr val="000000"/>
                </a:solidFill>
                <a:latin typeface="Times New Roman"/>
                <a:ea typeface="Times New Roman"/>
                <a:cs typeface="Times New Roman"/>
                <a:sym typeface="Times New Roman"/>
              </a:rPr>
              <a:t>		У діяльності з популяризації історії України та вшанування пам’яті борців за незалежність України Інститут послідовно враховує внесок жінок і чоловіків у національно-визвольні процеси.</a:t>
            </a:r>
            <a:endParaRPr/>
          </a:p>
          <a:p>
            <a:pPr indent="-88900" lvl="0" marL="357188" rtl="0" algn="just">
              <a:lnSpc>
                <a:spcPct val="100000"/>
              </a:lnSpc>
              <a:spcBef>
                <a:spcPts val="600"/>
              </a:spcBef>
              <a:spcAft>
                <a:spcPts val="0"/>
              </a:spcAft>
              <a:buClr>
                <a:srgbClr val="000000"/>
              </a:buClr>
              <a:buSzPts val="2800"/>
              <a:buNone/>
            </a:pPr>
            <a:r>
              <a:rPr lang="uk-UA" sz="1800">
                <a:solidFill>
                  <a:srgbClr val="000000"/>
                </a:solidFill>
                <a:latin typeface="Times New Roman"/>
                <a:ea typeface="Times New Roman"/>
                <a:cs typeface="Times New Roman"/>
                <a:sym typeface="Times New Roman"/>
              </a:rPr>
              <a:t>		У 2025 році в інформаційних, просвітницьких та виставкових матеріалах:</a:t>
            </a:r>
            <a:endParaRPr/>
          </a:p>
          <a:p>
            <a:pPr indent="-88900" lvl="0" marL="357188" rtl="0" algn="just">
              <a:lnSpc>
                <a:spcPct val="100000"/>
              </a:lnSpc>
              <a:spcBef>
                <a:spcPts val="0"/>
              </a:spcBef>
              <a:spcAft>
                <a:spcPts val="0"/>
              </a:spcAft>
              <a:buClr>
                <a:srgbClr val="000000"/>
              </a:buClr>
              <a:buSzPts val="2800"/>
              <a:buNone/>
            </a:pPr>
            <a:r>
              <a:t/>
            </a:r>
            <a:endParaRPr sz="1800">
              <a:solidFill>
                <a:srgbClr val="000000"/>
              </a:solidFill>
              <a:latin typeface="Times New Roman"/>
              <a:ea typeface="Times New Roman"/>
              <a:cs typeface="Times New Roman"/>
              <a:sym typeface="Times New Roman"/>
            </a:endParaRPr>
          </a:p>
          <a:p>
            <a:pPr indent="-179387" lvl="0" marL="1163638" rtl="0" algn="just">
              <a:lnSpc>
                <a:spcPct val="80000"/>
              </a:lnSpc>
              <a:spcBef>
                <a:spcPts val="0"/>
              </a:spcBef>
              <a:spcAft>
                <a:spcPts val="0"/>
              </a:spcAft>
              <a:buClr>
                <a:srgbClr val="000000"/>
              </a:buClr>
              <a:buSzPts val="2800"/>
              <a:buFont typeface="Arial"/>
              <a:buChar char="•"/>
            </a:pPr>
            <a:r>
              <a:rPr lang="uk-UA" sz="1800">
                <a:solidFill>
                  <a:srgbClr val="000000"/>
                </a:solidFill>
                <a:latin typeface="Times New Roman"/>
                <a:ea typeface="Times New Roman"/>
                <a:cs typeface="Times New Roman"/>
                <a:sym typeface="Times New Roman"/>
              </a:rPr>
              <a:t> висвітлювалися історії жінок як активних суб’єктів історичних подій,</a:t>
            </a:r>
            <a:endParaRPr/>
          </a:p>
          <a:p>
            <a:pPr indent="-179387" lvl="0" marL="1163638" rtl="0" algn="just">
              <a:lnSpc>
                <a:spcPct val="80000"/>
              </a:lnSpc>
              <a:spcBef>
                <a:spcPts val="0"/>
              </a:spcBef>
              <a:spcAft>
                <a:spcPts val="0"/>
              </a:spcAft>
              <a:buClr>
                <a:srgbClr val="000000"/>
              </a:buClr>
              <a:buSzPts val="2800"/>
              <a:buFont typeface="Arial"/>
              <a:buChar char="•"/>
            </a:pPr>
            <a:r>
              <a:rPr lang="uk-UA" sz="1800">
                <a:solidFill>
                  <a:srgbClr val="000000"/>
                </a:solidFill>
                <a:latin typeface="Times New Roman"/>
                <a:ea typeface="Times New Roman"/>
                <a:cs typeface="Times New Roman"/>
                <a:sym typeface="Times New Roman"/>
              </a:rPr>
              <a:t> забезпечувався збалансований підхід до представлення жіночого і чоловічого досвіду.</a:t>
            </a:r>
            <a:endParaRPr/>
          </a:p>
          <a:p>
            <a:pPr indent="0" lvl="0" marL="984250" rtl="0" algn="just">
              <a:lnSpc>
                <a:spcPct val="100000"/>
              </a:lnSpc>
              <a:spcBef>
                <a:spcPts val="600"/>
              </a:spcBef>
              <a:spcAft>
                <a:spcPts val="0"/>
              </a:spcAft>
              <a:buClr>
                <a:srgbClr val="000000"/>
              </a:buClr>
              <a:buSzPts val="2800"/>
              <a:buNone/>
            </a:pPr>
            <a:r>
              <a:t/>
            </a:r>
            <a:endParaRPr sz="1800">
              <a:solidFill>
                <a:srgbClr val="000000"/>
              </a:solidFill>
              <a:latin typeface="Times New Roman"/>
              <a:ea typeface="Times New Roman"/>
              <a:cs typeface="Times New Roman"/>
              <a:sym typeface="Times New Roman"/>
            </a:endParaRPr>
          </a:p>
          <a:p>
            <a:pPr indent="447675" lvl="0" marL="357188" rtl="0" algn="just">
              <a:lnSpc>
                <a:spcPct val="100000"/>
              </a:lnSpc>
              <a:spcBef>
                <a:spcPts val="1200"/>
              </a:spcBef>
              <a:spcAft>
                <a:spcPts val="0"/>
              </a:spcAft>
              <a:buClr>
                <a:srgbClr val="000000"/>
              </a:buClr>
              <a:buSzPts val="2800"/>
              <a:buNone/>
            </a:pPr>
            <a:r>
              <a:rPr b="1" lang="uk-UA" sz="1800">
                <a:solidFill>
                  <a:srgbClr val="000000"/>
                </a:solidFill>
                <a:latin typeface="Times New Roman"/>
                <a:ea typeface="Times New Roman"/>
                <a:cs typeface="Times New Roman"/>
                <a:sym typeface="Times New Roman"/>
              </a:rPr>
              <a:t>4. Підвищення обізнаності та формування культури рівності</a:t>
            </a:r>
            <a:endParaRPr/>
          </a:p>
          <a:p>
            <a:pPr indent="-88900" lvl="0" marL="357188" rtl="0" algn="just">
              <a:lnSpc>
                <a:spcPct val="100000"/>
              </a:lnSpc>
              <a:spcBef>
                <a:spcPts val="1200"/>
              </a:spcBef>
              <a:spcAft>
                <a:spcPts val="0"/>
              </a:spcAft>
              <a:buClr>
                <a:srgbClr val="000000"/>
              </a:buClr>
              <a:buSzPts val="2800"/>
              <a:buNone/>
            </a:pPr>
            <a:r>
              <a:rPr lang="uk-UA" sz="1800">
                <a:solidFill>
                  <a:srgbClr val="000000"/>
                </a:solidFill>
                <a:latin typeface="Times New Roman"/>
                <a:ea typeface="Times New Roman"/>
                <a:cs typeface="Times New Roman"/>
                <a:sym typeface="Times New Roman"/>
              </a:rPr>
              <a:t>		Інститут сприяв формуванню внутрішньої культури поваги до принципів рівних прав і можливостей жінок і чоловіків.</a:t>
            </a:r>
            <a:endParaRPr/>
          </a:p>
          <a:p>
            <a:pPr indent="-88900" lvl="0" marL="357188" rtl="0" algn="just">
              <a:lnSpc>
                <a:spcPct val="100000"/>
              </a:lnSpc>
              <a:spcBef>
                <a:spcPts val="1200"/>
              </a:spcBef>
              <a:spcAft>
                <a:spcPts val="0"/>
              </a:spcAft>
              <a:buClr>
                <a:srgbClr val="000000"/>
              </a:buClr>
              <a:buSzPts val="2800"/>
              <a:buNone/>
            </a:pPr>
            <a:r>
              <a:rPr lang="uk-UA" sz="1800">
                <a:solidFill>
                  <a:srgbClr val="000000"/>
                </a:solidFill>
                <a:latin typeface="Times New Roman"/>
                <a:ea typeface="Times New Roman"/>
                <a:cs typeface="Times New Roman"/>
                <a:sym typeface="Times New Roman"/>
              </a:rPr>
              <a:t>		Працівники Інституту залучалися до обговорення тем гендерної рівності, недискримінації та інклюзивності.</a:t>
            </a:r>
            <a:endParaRPr/>
          </a:p>
          <a:p>
            <a:pPr indent="-88900" lvl="0" marL="357188" rtl="0" algn="just">
              <a:lnSpc>
                <a:spcPct val="100000"/>
              </a:lnSpc>
              <a:spcBef>
                <a:spcPts val="1200"/>
              </a:spcBef>
              <a:spcAft>
                <a:spcPts val="600"/>
              </a:spcAft>
              <a:buClr>
                <a:srgbClr val="000000"/>
              </a:buClr>
              <a:buSzPts val="2800"/>
              <a:buNone/>
            </a:pPr>
            <a:r>
              <a:rPr lang="uk-UA" sz="1800">
                <a:solidFill>
                  <a:srgbClr val="000000"/>
                </a:solidFill>
                <a:latin typeface="Times New Roman"/>
                <a:ea typeface="Times New Roman"/>
                <a:cs typeface="Times New Roman"/>
                <a:sym typeface="Times New Roman"/>
              </a:rPr>
              <a:t>		Гендерна тематика враховувалася під час підготовки публічних матеріалів, комунікаційних кампаній та заходів Інституту</a:t>
            </a:r>
            <a:endParaRPr/>
          </a:p>
        </p:txBody>
      </p:sp>
      <p:sp>
        <p:nvSpPr>
          <p:cNvPr id="253" name="Google Shape;253;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82" name="Shape 1182"/>
        <p:cNvGrpSpPr/>
        <p:nvPr/>
      </p:nvGrpSpPr>
      <p:grpSpPr>
        <a:xfrm>
          <a:off x="0" y="0"/>
          <a:ext cx="0" cy="0"/>
          <a:chOff x="0" y="0"/>
          <a:chExt cx="0" cy="0"/>
        </a:xfrm>
      </p:grpSpPr>
      <p:sp>
        <p:nvSpPr>
          <p:cNvPr id="1183" name="Google Shape;1183;p156"/>
          <p:cNvSpPr txBox="1"/>
          <p:nvPr>
            <p:ph type="title"/>
          </p:nvPr>
        </p:nvSpPr>
        <p:spPr>
          <a:xfrm>
            <a:off x="253961" y="-342951"/>
            <a:ext cx="11367052"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Держпраці. Плани </a:t>
            </a:r>
            <a:endParaRPr b="1" sz="2400"/>
          </a:p>
        </p:txBody>
      </p:sp>
      <p:sp>
        <p:nvSpPr>
          <p:cNvPr id="1184" name="Google Shape;1184;p156"/>
          <p:cNvSpPr txBox="1"/>
          <p:nvPr>
            <p:ph idx="1" type="body"/>
          </p:nvPr>
        </p:nvSpPr>
        <p:spPr>
          <a:xfrm>
            <a:off x="476250" y="982612"/>
            <a:ext cx="11239500" cy="4351338"/>
          </a:xfrm>
          <a:prstGeom prst="rect">
            <a:avLst/>
          </a:prstGeom>
          <a:noFill/>
          <a:ln>
            <a:noFill/>
          </a:ln>
        </p:spPr>
        <p:txBody>
          <a:bodyPr anchorCtr="0" anchor="t" bIns="45700" lIns="91425" spcFirstLastPara="1" rIns="91425" wrap="square" tIns="45700">
            <a:noAutofit/>
          </a:bodyPr>
          <a:lstStyle/>
          <a:p>
            <a:pPr indent="-342900" lvl="0" marL="457200" rtl="0" algn="just">
              <a:lnSpc>
                <a:spcPct val="150000"/>
              </a:lnSpc>
              <a:spcBef>
                <a:spcPts val="0"/>
              </a:spcBef>
              <a:spcAft>
                <a:spcPts val="0"/>
              </a:spcAft>
              <a:buSzPts val="1800"/>
              <a:buFont typeface="Noto Sans Symbols"/>
              <a:buChar char="⮚"/>
            </a:pPr>
            <a:r>
              <a:rPr lang="uk-UA" sz="2000">
                <a:solidFill>
                  <a:srgbClr val="000000"/>
                </a:solidFill>
                <a:latin typeface="Times New Roman"/>
                <a:ea typeface="Times New Roman"/>
                <a:cs typeface="Times New Roman"/>
                <a:sym typeface="Times New Roman"/>
              </a:rPr>
              <a:t>Продовження проведення інформаційної роботи щодо недопущення дискримінації, мобінгу та впровадження гендерно чутливих корпоративних практик з метою масштабування принципів гендерної рівності на робочих місцях, зокрема в частині забезпечення рівної оплати за працю рівної цінності;</a:t>
            </a:r>
            <a:endParaRPr/>
          </a:p>
          <a:p>
            <a:pPr indent="-342900" lvl="0" marL="457200" rtl="0" algn="just">
              <a:lnSpc>
                <a:spcPct val="150000"/>
              </a:lnSpc>
              <a:spcBef>
                <a:spcPts val="0"/>
              </a:spcBef>
              <a:spcAft>
                <a:spcPts val="0"/>
              </a:spcAft>
              <a:buSzPts val="1800"/>
              <a:buFont typeface="Noto Sans Symbols"/>
              <a:buChar char="⮚"/>
            </a:pPr>
            <a:r>
              <a:rPr lang="uk-UA" sz="2000">
                <a:solidFill>
                  <a:srgbClr val="000000"/>
                </a:solidFill>
                <a:latin typeface="Times New Roman"/>
                <a:ea typeface="Times New Roman"/>
                <a:cs typeface="Times New Roman"/>
                <a:sym typeface="Times New Roman"/>
              </a:rPr>
              <a:t>Розробка методичних рекомендацій для інспекторів праці та роботодавців щодо гендерно нейтральної оцінки робіт;</a:t>
            </a:r>
            <a:endParaRPr/>
          </a:p>
          <a:p>
            <a:pPr indent="-342900" lvl="0" marL="457200" rtl="0" algn="just">
              <a:lnSpc>
                <a:spcPct val="150000"/>
              </a:lnSpc>
              <a:spcBef>
                <a:spcPts val="0"/>
              </a:spcBef>
              <a:spcAft>
                <a:spcPts val="0"/>
              </a:spcAft>
              <a:buSzPts val="1800"/>
              <a:buFont typeface="Noto Sans Symbols"/>
              <a:buChar char="⮚"/>
            </a:pPr>
            <a:r>
              <a:rPr lang="uk-UA" sz="2000">
                <a:solidFill>
                  <a:srgbClr val="000000"/>
                </a:solidFill>
                <a:latin typeface="Times New Roman"/>
                <a:ea typeface="Times New Roman"/>
                <a:cs typeface="Times New Roman"/>
                <a:sym typeface="Times New Roman"/>
              </a:rPr>
              <a:t>Продовження роботи щодо професійного розвитку інспекторів з питань протидії дискримінації, стигматизації, мобінгу та забезпечення рівних прав і можливостей жінок і чоловіків;</a:t>
            </a:r>
            <a:endParaRPr/>
          </a:p>
          <a:p>
            <a:pPr indent="-342900" lvl="0" marL="457200" rtl="0" algn="just">
              <a:lnSpc>
                <a:spcPct val="150000"/>
              </a:lnSpc>
              <a:spcBef>
                <a:spcPts val="0"/>
              </a:spcBef>
              <a:spcAft>
                <a:spcPts val="0"/>
              </a:spcAft>
              <a:buSzPts val="1800"/>
              <a:buFont typeface="Noto Sans Symbols"/>
              <a:buChar char="⮚"/>
            </a:pPr>
            <a:r>
              <a:rPr lang="uk-UA" sz="2000">
                <a:solidFill>
                  <a:srgbClr val="000000"/>
                </a:solidFill>
                <a:latin typeface="Times New Roman"/>
                <a:ea typeface="Times New Roman"/>
                <a:cs typeface="Times New Roman"/>
                <a:sym typeface="Times New Roman"/>
              </a:rPr>
              <a:t>Проведення інформаційних заходів щодо створення умов для пристосування нових робочих місць з метою працевлаштування осіб, зокрема із сімейними обов’язками.</a:t>
            </a:r>
            <a:endParaRPr/>
          </a:p>
          <a:p>
            <a:pPr indent="0" lvl="0" marL="0" rtl="0" algn="l">
              <a:lnSpc>
                <a:spcPct val="90000"/>
              </a:lnSpc>
              <a:spcBef>
                <a:spcPts val="0"/>
              </a:spcBef>
              <a:spcAft>
                <a:spcPts val="0"/>
              </a:spcAft>
              <a:buClr>
                <a:schemeClr val="dk1"/>
              </a:buClr>
              <a:buSzPts val="2800"/>
              <a:buNone/>
            </a:pPr>
            <a:r>
              <a:t/>
            </a:r>
            <a:endParaRPr sz="2000">
              <a:latin typeface="Times New Roman"/>
              <a:ea typeface="Times New Roman"/>
              <a:cs typeface="Times New Roman"/>
              <a:sym typeface="Times New Roman"/>
            </a:endParaRPr>
          </a:p>
        </p:txBody>
      </p:sp>
      <p:sp>
        <p:nvSpPr>
          <p:cNvPr id="1185" name="Google Shape;1185;p1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89" name="Shape 1189"/>
        <p:cNvGrpSpPr/>
        <p:nvPr/>
      </p:nvGrpSpPr>
      <p:grpSpPr>
        <a:xfrm>
          <a:off x="0" y="0"/>
          <a:ext cx="0" cy="0"/>
          <a:chOff x="0" y="0"/>
          <a:chExt cx="0" cy="0"/>
        </a:xfrm>
      </p:grpSpPr>
      <p:sp>
        <p:nvSpPr>
          <p:cNvPr id="1190" name="Google Shape;1190;p157"/>
          <p:cNvSpPr txBox="1"/>
          <p:nvPr>
            <p:ph type="title"/>
          </p:nvPr>
        </p:nvSpPr>
        <p:spPr>
          <a:xfrm>
            <a:off x="689112" y="0"/>
            <a:ext cx="11635409" cy="88458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Державне агентство водних ресурсів України. Досягнення</a:t>
            </a:r>
            <a:endParaRPr b="1" sz="2400"/>
          </a:p>
        </p:txBody>
      </p:sp>
      <p:sp>
        <p:nvSpPr>
          <p:cNvPr id="1191" name="Google Shape;1191;p157"/>
          <p:cNvSpPr txBox="1"/>
          <p:nvPr>
            <p:ph idx="1" type="body"/>
          </p:nvPr>
        </p:nvSpPr>
        <p:spPr>
          <a:xfrm>
            <a:off x="278295" y="995943"/>
            <a:ext cx="11635409" cy="4351338"/>
          </a:xfrm>
          <a:prstGeom prst="rect">
            <a:avLst/>
          </a:prstGeom>
          <a:noFill/>
          <a:ln>
            <a:noFill/>
          </a:ln>
        </p:spPr>
        <p:txBody>
          <a:bodyPr anchorCtr="0" anchor="t" bIns="45700" lIns="91425" spcFirstLastPara="1" rIns="91425" wrap="square" tIns="45700">
            <a:noAutofit/>
          </a:bodyPr>
          <a:lstStyle/>
          <a:p>
            <a:pPr indent="-342900" lvl="0" marL="342900" rtl="0" algn="just">
              <a:lnSpc>
                <a:spcPct val="100000"/>
              </a:lnSpc>
              <a:spcBef>
                <a:spcPts val="600"/>
              </a:spcBef>
              <a:spcAft>
                <a:spcPts val="0"/>
              </a:spcAft>
              <a:buSzPts val="2800"/>
              <a:buFont typeface="Noto Sans Symbols"/>
              <a:buChar char="✔"/>
            </a:pPr>
            <a:r>
              <a:rPr lang="uk-UA" sz="2000">
                <a:latin typeface="Times New Roman"/>
                <a:ea typeface="Times New Roman"/>
                <a:cs typeface="Times New Roman"/>
                <a:sym typeface="Times New Roman"/>
              </a:rPr>
              <a:t>В Держводагентстві забезпечувалося рівне ставлення до жінок і чоловіків у питаннях оплати праці та преміювання. </a:t>
            </a:r>
            <a:endParaRPr/>
          </a:p>
          <a:p>
            <a:pPr indent="0" lvl="0" marL="0" rtl="0" algn="just">
              <a:lnSpc>
                <a:spcPct val="100000"/>
              </a:lnSpc>
              <a:spcBef>
                <a:spcPts val="1200"/>
              </a:spcBef>
              <a:spcAft>
                <a:spcPts val="0"/>
              </a:spcAft>
              <a:buSzPts val="2800"/>
              <a:buNone/>
            </a:pPr>
            <a:r>
              <a:rPr lang="uk-UA" sz="2000">
                <a:latin typeface="Times New Roman"/>
                <a:ea typeface="Times New Roman"/>
                <a:cs typeface="Times New Roman"/>
                <a:sym typeface="Times New Roman"/>
              </a:rPr>
              <a:t>Нарахування заробітної плати і премій здійснювалося відповідно до законодавства України, на підставі посадових обов’язків, результатів службової діяльності та професійних досягнень, без дискримінації за ознакою статі.</a:t>
            </a:r>
            <a:endParaRPr/>
          </a:p>
          <a:p>
            <a:pPr indent="-342900" lvl="0" marL="342900" rtl="0" algn="just">
              <a:lnSpc>
                <a:spcPct val="100000"/>
              </a:lnSpc>
              <a:spcBef>
                <a:spcPts val="1200"/>
              </a:spcBef>
              <a:spcAft>
                <a:spcPts val="0"/>
              </a:spcAft>
              <a:buSzPts val="2800"/>
              <a:buFont typeface="Noto Sans Symbols"/>
              <a:buChar char="✔"/>
            </a:pPr>
            <a:r>
              <a:rPr lang="uk-UA" sz="2000">
                <a:latin typeface="Times New Roman"/>
                <a:ea typeface="Times New Roman"/>
                <a:cs typeface="Times New Roman"/>
                <a:sym typeface="Times New Roman"/>
              </a:rPr>
              <a:t>Рівень оплати праці та преміювання визначався на засадах рівної оплати за рівноцінну працю, із дотриманням принципів прозорості, об’єктивності та справедливості.</a:t>
            </a:r>
            <a:endParaRPr/>
          </a:p>
          <a:p>
            <a:pPr indent="-342900" lvl="0" marL="342900" marR="0" rtl="0" algn="just">
              <a:lnSpc>
                <a:spcPct val="100000"/>
              </a:lnSpc>
              <a:spcBef>
                <a:spcPts val="1200"/>
              </a:spcBef>
              <a:spcAft>
                <a:spcPts val="0"/>
              </a:spcAft>
              <a:buClr>
                <a:srgbClr val="000000"/>
              </a:buClr>
              <a:buSzPts val="2800"/>
              <a:buFont typeface="Noto Sans Symbols"/>
              <a:buChar char="✔"/>
            </a:pPr>
            <a:r>
              <a:rPr b="0" i="0" lang="uk-UA" sz="2000" u="none" cap="none" strike="noStrike">
                <a:solidFill>
                  <a:srgbClr val="000000"/>
                </a:solidFill>
                <a:latin typeface="Times New Roman"/>
                <a:ea typeface="Times New Roman"/>
                <a:cs typeface="Times New Roman"/>
                <a:sym typeface="Times New Roman"/>
              </a:rPr>
              <a:t>Забезпечено рівний доступ жінок і чоловіків до зайняття посад державної служби в апараті та територіальних органах Держводагентства.</a:t>
            </a:r>
            <a:endParaRPr/>
          </a:p>
          <a:p>
            <a:pPr indent="-342900" lvl="0" marL="342900" marR="0" rtl="0" algn="just">
              <a:lnSpc>
                <a:spcPct val="100000"/>
              </a:lnSpc>
              <a:spcBef>
                <a:spcPts val="1200"/>
              </a:spcBef>
              <a:spcAft>
                <a:spcPts val="0"/>
              </a:spcAft>
              <a:buClr>
                <a:srgbClr val="000000"/>
              </a:buClr>
              <a:buSzPts val="2800"/>
              <a:buFont typeface="Noto Sans Symbols"/>
              <a:buChar char="✔"/>
            </a:pPr>
            <a:r>
              <a:rPr b="0" i="0" lang="uk-UA" sz="2000" u="none" cap="none" strike="noStrike">
                <a:solidFill>
                  <a:srgbClr val="000000"/>
                </a:solidFill>
                <a:latin typeface="Times New Roman"/>
                <a:ea typeface="Times New Roman"/>
                <a:cs typeface="Times New Roman"/>
                <a:sym typeface="Times New Roman"/>
              </a:rPr>
              <a:t>Кадрові процедури (оцінювання службової діяльності, підвищення кваліфікації) здійснювалися на засадах прозорості та недискримінації.</a:t>
            </a:r>
            <a:endParaRPr/>
          </a:p>
          <a:p>
            <a:pPr indent="-342900" lvl="0" marL="342900" marR="0" rtl="0" algn="just">
              <a:lnSpc>
                <a:spcPct val="100000"/>
              </a:lnSpc>
              <a:spcBef>
                <a:spcPts val="1200"/>
              </a:spcBef>
              <a:spcAft>
                <a:spcPts val="0"/>
              </a:spcAft>
              <a:buClr>
                <a:srgbClr val="000000"/>
              </a:buClr>
              <a:buSzPts val="2800"/>
              <a:buFont typeface="Noto Sans Symbols"/>
              <a:buChar char="✔"/>
            </a:pPr>
            <a:r>
              <a:rPr b="0" i="0" lang="uk-UA" sz="2000" u="none" cap="none" strike="noStrike">
                <a:solidFill>
                  <a:srgbClr val="000000"/>
                </a:solidFill>
                <a:latin typeface="Times New Roman"/>
                <a:ea typeface="Times New Roman"/>
                <a:cs typeface="Times New Roman"/>
                <a:sym typeface="Times New Roman"/>
              </a:rPr>
              <a:t>Враховувалися потреби працівників і працівниць щодо поєднання професійних та сімейних обов’язків (відпустки, гнучкі підходи до організації роботи в межах законодавства)</a:t>
            </a:r>
            <a:endParaRPr/>
          </a:p>
          <a:p>
            <a:pPr indent="-165100" lvl="0" marL="342900" rtl="0" algn="l">
              <a:lnSpc>
                <a:spcPct val="100000"/>
              </a:lnSpc>
              <a:spcBef>
                <a:spcPts val="600"/>
              </a:spcBef>
              <a:spcAft>
                <a:spcPts val="0"/>
              </a:spcAft>
              <a:buSzPts val="2800"/>
              <a:buFont typeface="Noto Sans Symbols"/>
              <a:buNone/>
            </a:pPr>
            <a:r>
              <a:t/>
            </a:r>
            <a:endParaRPr sz="2200">
              <a:latin typeface="Times New Roman"/>
              <a:ea typeface="Times New Roman"/>
              <a:cs typeface="Times New Roman"/>
              <a:sym typeface="Times New Roman"/>
            </a:endParaRPr>
          </a:p>
        </p:txBody>
      </p:sp>
      <p:sp>
        <p:nvSpPr>
          <p:cNvPr id="1192" name="Google Shape;1192;p1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96" name="Shape 1196"/>
        <p:cNvGrpSpPr/>
        <p:nvPr/>
      </p:nvGrpSpPr>
      <p:grpSpPr>
        <a:xfrm>
          <a:off x="0" y="0"/>
          <a:ext cx="0" cy="0"/>
          <a:chOff x="0" y="0"/>
          <a:chExt cx="0" cy="0"/>
        </a:xfrm>
      </p:grpSpPr>
      <p:sp>
        <p:nvSpPr>
          <p:cNvPr id="1197" name="Google Shape;1197;p158"/>
          <p:cNvSpPr txBox="1"/>
          <p:nvPr>
            <p:ph type="title"/>
          </p:nvPr>
        </p:nvSpPr>
        <p:spPr>
          <a:xfrm>
            <a:off x="669245" y="-286206"/>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Держводагентство</a:t>
            </a:r>
            <a:endParaRPr b="1" sz="2400"/>
          </a:p>
        </p:txBody>
      </p:sp>
      <p:sp>
        <p:nvSpPr>
          <p:cNvPr id="1198" name="Google Shape;1198;p158"/>
          <p:cNvSpPr txBox="1"/>
          <p:nvPr>
            <p:ph idx="1" type="body"/>
          </p:nvPr>
        </p:nvSpPr>
        <p:spPr>
          <a:xfrm>
            <a:off x="769258" y="256381"/>
            <a:ext cx="5157787" cy="823912"/>
          </a:xfrm>
          <a:prstGeom prst="rect">
            <a:avLst/>
          </a:prstGeom>
          <a:noFill/>
          <a:ln>
            <a:noFill/>
          </a:ln>
        </p:spPr>
        <p:txBody>
          <a:bodyPr anchorCtr="0" anchor="b" bIns="45700" lIns="91425" spcFirstLastPara="1" rIns="91425" wrap="square" tIns="45700">
            <a:normAutofit/>
          </a:bodyPr>
          <a:lstStyle/>
          <a:p>
            <a:pPr indent="-228600" lvl="0" marL="457200" rtl="0" algn="l">
              <a:lnSpc>
                <a:spcPct val="90000"/>
              </a:lnSpc>
              <a:spcBef>
                <a:spcPts val="1000"/>
              </a:spcBef>
              <a:spcAft>
                <a:spcPts val="0"/>
              </a:spcAft>
              <a:buClr>
                <a:schemeClr val="dk1"/>
              </a:buClr>
              <a:buSzPts val="2400"/>
              <a:buNone/>
            </a:pPr>
            <a:r>
              <a:rPr b="1" lang="uk-UA" sz="2400">
                <a:solidFill>
                  <a:srgbClr val="000000"/>
                </a:solidFill>
                <a:latin typeface="Times New Roman"/>
                <a:ea typeface="Times New Roman"/>
                <a:cs typeface="Times New Roman"/>
                <a:sym typeface="Times New Roman"/>
              </a:rPr>
              <a:t>Виклики</a:t>
            </a:r>
            <a:endParaRPr/>
          </a:p>
        </p:txBody>
      </p:sp>
      <p:sp>
        <p:nvSpPr>
          <p:cNvPr id="1199" name="Google Shape;1199;p158"/>
          <p:cNvSpPr txBox="1"/>
          <p:nvPr>
            <p:ph idx="2" type="body"/>
          </p:nvPr>
        </p:nvSpPr>
        <p:spPr>
          <a:xfrm>
            <a:off x="150816" y="1254182"/>
            <a:ext cx="5801632" cy="5109370"/>
          </a:xfrm>
          <a:prstGeom prst="rect">
            <a:avLst/>
          </a:prstGeom>
          <a:noFill/>
          <a:ln>
            <a:noFill/>
          </a:ln>
        </p:spPr>
        <p:txBody>
          <a:bodyPr anchorCtr="0" anchor="t" bIns="45700" lIns="91425" spcFirstLastPara="1" rIns="91425" wrap="square" tIns="45700">
            <a:normAutofit/>
          </a:bodyPr>
          <a:lstStyle/>
          <a:p>
            <a:pPr indent="-342900" lvl="0" marL="342900" marR="0" rtl="0" algn="just">
              <a:lnSpc>
                <a:spcPct val="150000"/>
              </a:lnSpc>
              <a:spcBef>
                <a:spcPts val="600"/>
              </a:spcBef>
              <a:spcAft>
                <a:spcPts val="0"/>
              </a:spcAft>
              <a:buClr>
                <a:srgbClr val="000000"/>
              </a:buClr>
              <a:buSzPts val="2800"/>
              <a:buFont typeface="Noto Sans Symbols"/>
              <a:buChar char="❑"/>
            </a:pPr>
            <a:r>
              <a:rPr b="0" i="0" lang="uk-UA" sz="1600" u="none" cap="none" strike="noStrike">
                <a:solidFill>
                  <a:srgbClr val="000000"/>
                </a:solidFill>
                <a:latin typeface="Times New Roman"/>
                <a:ea typeface="Times New Roman"/>
                <a:cs typeface="Times New Roman"/>
                <a:sym typeface="Times New Roman"/>
              </a:rPr>
              <a:t>Потреба у підвищенні рівня обізнаності працівників з питань гендерної рівності, недискримінації та запобігання насильству за ознакою статі. </a:t>
            </a:r>
            <a:endParaRPr/>
          </a:p>
          <a:p>
            <a:pPr indent="-342900" lvl="0" marL="342900" marR="0" rtl="0" algn="just">
              <a:lnSpc>
                <a:spcPct val="150000"/>
              </a:lnSpc>
              <a:spcBef>
                <a:spcPts val="1200"/>
              </a:spcBef>
              <a:spcAft>
                <a:spcPts val="0"/>
              </a:spcAft>
              <a:buClr>
                <a:srgbClr val="000000"/>
              </a:buClr>
              <a:buSzPts val="2800"/>
              <a:buFont typeface="Noto Sans Symbols"/>
              <a:buChar char="❑"/>
            </a:pPr>
            <a:r>
              <a:rPr b="0" i="0" lang="uk-UA" sz="1600" u="none" cap="none" strike="noStrike">
                <a:solidFill>
                  <a:srgbClr val="000000"/>
                </a:solidFill>
                <a:latin typeface="Times New Roman"/>
                <a:ea typeface="Times New Roman"/>
                <a:cs typeface="Times New Roman"/>
                <a:sym typeface="Times New Roman"/>
              </a:rPr>
              <a:t>Необхідність подальшого вдосконалення внутрішніх процедур з урахуванням принципів рівних прав і можливостей жінок і чоловіків</a:t>
            </a:r>
            <a:endParaRPr b="0" i="0" sz="1600" u="none" cap="none" strike="noStrike">
              <a:solidFill>
                <a:srgbClr val="000000"/>
              </a:solidFill>
              <a:latin typeface="Times New Roman"/>
              <a:ea typeface="Times New Roman"/>
              <a:cs typeface="Times New Roman"/>
              <a:sym typeface="Times New Roman"/>
            </a:endParaRPr>
          </a:p>
          <a:p>
            <a:pPr indent="-228600" lvl="0" marL="457200" rtl="0" algn="l">
              <a:lnSpc>
                <a:spcPct val="90000"/>
              </a:lnSpc>
              <a:spcBef>
                <a:spcPts val="1600"/>
              </a:spcBef>
              <a:spcAft>
                <a:spcPts val="0"/>
              </a:spcAft>
              <a:buClr>
                <a:schemeClr val="dk1"/>
              </a:buClr>
              <a:buSzPts val="1800"/>
              <a:buNone/>
            </a:pPr>
            <a:r>
              <a:t/>
            </a:r>
            <a:endParaRPr/>
          </a:p>
        </p:txBody>
      </p:sp>
      <p:sp>
        <p:nvSpPr>
          <p:cNvPr id="1200" name="Google Shape;1200;p158"/>
          <p:cNvSpPr txBox="1"/>
          <p:nvPr>
            <p:ph idx="3" type="body"/>
          </p:nvPr>
        </p:nvSpPr>
        <p:spPr>
          <a:xfrm>
            <a:off x="6239554" y="215445"/>
            <a:ext cx="5183188" cy="823912"/>
          </a:xfrm>
          <a:prstGeom prst="rect">
            <a:avLst/>
          </a:prstGeom>
          <a:noFill/>
          <a:ln>
            <a:noFill/>
          </a:ln>
        </p:spPr>
        <p:txBody>
          <a:bodyPr anchorCtr="0" anchor="b" bIns="45700" lIns="91425" spcFirstLastPara="1" rIns="91425" wrap="square" tIns="45700">
            <a:normAutofit/>
          </a:bodyPr>
          <a:lstStyle/>
          <a:p>
            <a:pPr indent="-228600" lvl="0" marL="457200" rtl="0" algn="l">
              <a:lnSpc>
                <a:spcPct val="90000"/>
              </a:lnSpc>
              <a:spcBef>
                <a:spcPts val="1000"/>
              </a:spcBef>
              <a:spcAft>
                <a:spcPts val="0"/>
              </a:spcAft>
              <a:buClr>
                <a:schemeClr val="dk1"/>
              </a:buClr>
              <a:buSzPts val="2400"/>
              <a:buNone/>
            </a:pPr>
            <a:r>
              <a:rPr b="1" lang="uk-UA" sz="2400">
                <a:solidFill>
                  <a:srgbClr val="000000"/>
                </a:solidFill>
                <a:latin typeface="Times New Roman"/>
                <a:ea typeface="Times New Roman"/>
                <a:cs typeface="Times New Roman"/>
                <a:sym typeface="Times New Roman"/>
              </a:rPr>
              <a:t>Плани</a:t>
            </a:r>
            <a:endParaRPr/>
          </a:p>
        </p:txBody>
      </p:sp>
      <p:sp>
        <p:nvSpPr>
          <p:cNvPr id="1201" name="Google Shape;1201;p158"/>
          <p:cNvSpPr txBox="1"/>
          <p:nvPr>
            <p:ph idx="4" type="body"/>
          </p:nvPr>
        </p:nvSpPr>
        <p:spPr>
          <a:xfrm>
            <a:off x="6239553" y="1166814"/>
            <a:ext cx="5756503" cy="5284106"/>
          </a:xfrm>
          <a:prstGeom prst="rect">
            <a:avLst/>
          </a:prstGeom>
          <a:noFill/>
          <a:ln>
            <a:noFill/>
          </a:ln>
        </p:spPr>
        <p:txBody>
          <a:bodyPr anchorCtr="0" anchor="t" bIns="45700" lIns="91425" spcFirstLastPara="1" rIns="91425" wrap="square" tIns="45700">
            <a:normAutofit fontScale="77500" lnSpcReduction="20000"/>
          </a:bodyPr>
          <a:lstStyle/>
          <a:p>
            <a:pPr indent="-342900" lvl="0" marL="342900" marR="0" rtl="0" algn="just">
              <a:lnSpc>
                <a:spcPct val="120000"/>
              </a:lnSpc>
              <a:spcBef>
                <a:spcPts val="600"/>
              </a:spcBef>
              <a:spcAft>
                <a:spcPts val="0"/>
              </a:spcAft>
              <a:buClr>
                <a:srgbClr val="000000"/>
              </a:buClr>
              <a:buSzPct val="180645"/>
              <a:buFont typeface="Noto Sans Symbols"/>
              <a:buChar char="⮚"/>
            </a:pPr>
            <a:r>
              <a:rPr b="0" i="0" lang="uk-UA" sz="2000" u="none" cap="none" strike="noStrike">
                <a:solidFill>
                  <a:srgbClr val="000000"/>
                </a:solidFill>
                <a:latin typeface="Times New Roman"/>
                <a:ea typeface="Times New Roman"/>
                <a:cs typeface="Times New Roman"/>
                <a:sym typeface="Times New Roman"/>
              </a:rPr>
              <a:t>У 2026 році Держводагентство планує продовжити забезпечення рівного ставлення та рівних можливостей під час вступу на державну службу, проходження служби, оплати праці та преміювання. </a:t>
            </a:r>
            <a:endParaRPr/>
          </a:p>
          <a:p>
            <a:pPr indent="-342900" lvl="0" marL="342900" marR="0" rtl="0" algn="just">
              <a:lnSpc>
                <a:spcPct val="120000"/>
              </a:lnSpc>
              <a:spcBef>
                <a:spcPts val="1200"/>
              </a:spcBef>
              <a:spcAft>
                <a:spcPts val="0"/>
              </a:spcAft>
              <a:buClr>
                <a:srgbClr val="000000"/>
              </a:buClr>
              <a:buSzPct val="180645"/>
              <a:buFont typeface="Noto Sans Symbols"/>
              <a:buChar char="⮚"/>
            </a:pPr>
            <a:r>
              <a:rPr b="0" i="0" lang="uk-UA" sz="2000" u="none" cap="none" strike="noStrike">
                <a:solidFill>
                  <a:srgbClr val="000000"/>
                </a:solidFill>
                <a:latin typeface="Times New Roman"/>
                <a:ea typeface="Times New Roman"/>
                <a:cs typeface="Times New Roman"/>
                <a:sym typeface="Times New Roman"/>
              </a:rPr>
              <a:t>Передбачається виконання загальнодержавних програм з питань гендерної рівності та протидії насильству за ознакою статі. Також планується підвищення обізнаності працівників з питань гендерної рівності та формування безпечного й недискримінаційного робочого середовища. </a:t>
            </a:r>
            <a:endParaRPr/>
          </a:p>
          <a:p>
            <a:pPr indent="-342900" lvl="0" marL="342900" marR="0" rtl="0" algn="just">
              <a:lnSpc>
                <a:spcPct val="120000"/>
              </a:lnSpc>
              <a:spcBef>
                <a:spcPts val="1200"/>
              </a:spcBef>
              <a:spcAft>
                <a:spcPts val="0"/>
              </a:spcAft>
              <a:buClr>
                <a:srgbClr val="000000"/>
              </a:buClr>
              <a:buSzPct val="180645"/>
              <a:buFont typeface="Noto Sans Symbols"/>
              <a:buChar char="⮚"/>
            </a:pPr>
            <a:r>
              <a:rPr b="0" i="0" lang="uk-UA" sz="2000" u="none" cap="none" strike="noStrike">
                <a:solidFill>
                  <a:srgbClr val="000000"/>
                </a:solidFill>
                <a:latin typeface="Times New Roman"/>
                <a:ea typeface="Times New Roman"/>
                <a:cs typeface="Times New Roman"/>
                <a:sym typeface="Times New Roman"/>
              </a:rPr>
              <a:t>Проведення гендерного аудиту в Держводагентстві.</a:t>
            </a:r>
            <a:endParaRPr/>
          </a:p>
          <a:p>
            <a:pPr indent="-342900" lvl="0" marL="342900" marR="0" rtl="0" algn="just">
              <a:lnSpc>
                <a:spcPct val="120000"/>
              </a:lnSpc>
              <a:spcBef>
                <a:spcPts val="1200"/>
              </a:spcBef>
              <a:spcAft>
                <a:spcPts val="0"/>
              </a:spcAft>
              <a:buClr>
                <a:srgbClr val="000000"/>
              </a:buClr>
              <a:buSzPct val="180645"/>
              <a:buFont typeface="Noto Sans Symbols"/>
              <a:buChar char="⮚"/>
            </a:pPr>
            <a:r>
              <a:rPr b="0" i="0" lang="uk-UA" sz="2000" u="none" cap="none" strike="noStrike">
                <a:solidFill>
                  <a:srgbClr val="000000"/>
                </a:solidFill>
                <a:latin typeface="Times New Roman"/>
                <a:ea typeface="Times New Roman"/>
                <a:cs typeface="Times New Roman"/>
                <a:sym typeface="Times New Roman"/>
              </a:rPr>
              <a:t>Продовження роботи щодо підвищення рівня професійної компетентності державних службовців у сфері гендерної рівності, недискримінації та гендерно чутливого спілкування.</a:t>
            </a:r>
            <a:endParaRPr/>
          </a:p>
          <a:p>
            <a:pPr indent="-342900" lvl="0" marL="342900" marR="0" rtl="0" algn="just">
              <a:lnSpc>
                <a:spcPct val="120000"/>
              </a:lnSpc>
              <a:spcBef>
                <a:spcPts val="1200"/>
              </a:spcBef>
              <a:spcAft>
                <a:spcPts val="0"/>
              </a:spcAft>
              <a:buClr>
                <a:srgbClr val="000000"/>
              </a:buClr>
              <a:buSzPct val="180645"/>
              <a:buFont typeface="Noto Sans Symbols"/>
              <a:buChar char="⮚"/>
            </a:pPr>
            <a:r>
              <a:rPr b="0" i="0" lang="uk-UA" sz="2000" u="none" cap="none" strike="noStrike">
                <a:solidFill>
                  <a:srgbClr val="000000"/>
                </a:solidFill>
                <a:latin typeface="Times New Roman"/>
                <a:ea typeface="Times New Roman"/>
                <a:cs typeface="Times New Roman"/>
                <a:sym typeface="Times New Roman"/>
              </a:rPr>
              <a:t> Подолання суспільних стереотипів щодо дискримінаційного уявлення про роль жінок на роботі та у родині.</a:t>
            </a:r>
            <a:endParaRPr/>
          </a:p>
          <a:p>
            <a:pPr indent="-228600" lvl="0" marL="457200" rtl="0" algn="l">
              <a:lnSpc>
                <a:spcPct val="90000"/>
              </a:lnSpc>
              <a:spcBef>
                <a:spcPts val="1600"/>
              </a:spcBef>
              <a:spcAft>
                <a:spcPts val="0"/>
              </a:spcAft>
              <a:buClr>
                <a:schemeClr val="dk1"/>
              </a:buClr>
              <a:buSzPct val="82949"/>
              <a:buNone/>
            </a:pPr>
            <a:r>
              <a:t/>
            </a:r>
            <a:endParaRPr/>
          </a:p>
        </p:txBody>
      </p:sp>
      <p:sp>
        <p:nvSpPr>
          <p:cNvPr id="1202" name="Google Shape;1202;p1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06" name="Shape 1206"/>
        <p:cNvGrpSpPr/>
        <p:nvPr/>
      </p:nvGrpSpPr>
      <p:grpSpPr>
        <a:xfrm>
          <a:off x="0" y="0"/>
          <a:ext cx="0" cy="0"/>
          <a:chOff x="0" y="0"/>
          <a:chExt cx="0" cy="0"/>
        </a:xfrm>
      </p:grpSpPr>
      <p:sp>
        <p:nvSpPr>
          <p:cNvPr id="1207" name="Google Shape;1207;p159"/>
          <p:cNvSpPr txBox="1"/>
          <p:nvPr>
            <p:ph type="title"/>
          </p:nvPr>
        </p:nvSpPr>
        <p:spPr>
          <a:xfrm>
            <a:off x="480766" y="258335"/>
            <a:ext cx="11564695" cy="979916"/>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None/>
            </a:pPr>
            <a:r>
              <a:rPr b="1" lang="uk-UA" sz="2400">
                <a:solidFill>
                  <a:srgbClr val="000000"/>
                </a:solidFill>
                <a:latin typeface="Times New Roman"/>
                <a:ea typeface="Times New Roman"/>
                <a:cs typeface="Times New Roman"/>
                <a:sym typeface="Times New Roman"/>
              </a:rPr>
              <a:t>Державне агентство лісових ресурсів України. Досягнення</a:t>
            </a:r>
            <a:br>
              <a:rPr b="1" lang="uk-UA" sz="2400">
                <a:solidFill>
                  <a:srgbClr val="000000"/>
                </a:solidFill>
                <a:latin typeface="Times New Roman"/>
                <a:ea typeface="Times New Roman"/>
                <a:cs typeface="Times New Roman"/>
                <a:sym typeface="Times New Roman"/>
              </a:rPr>
            </a:br>
            <a:endParaRPr b="1" sz="2400">
              <a:solidFill>
                <a:srgbClr val="000000"/>
              </a:solidFill>
              <a:latin typeface="Times New Roman"/>
              <a:ea typeface="Times New Roman"/>
              <a:cs typeface="Times New Roman"/>
              <a:sym typeface="Times New Roman"/>
            </a:endParaRPr>
          </a:p>
        </p:txBody>
      </p:sp>
      <p:sp>
        <p:nvSpPr>
          <p:cNvPr id="1208" name="Google Shape;1208;p159"/>
          <p:cNvSpPr txBox="1"/>
          <p:nvPr>
            <p:ph idx="1" type="body"/>
          </p:nvPr>
        </p:nvSpPr>
        <p:spPr>
          <a:xfrm>
            <a:off x="551525" y="1353625"/>
            <a:ext cx="10712700" cy="5504400"/>
          </a:xfrm>
          <a:prstGeom prst="rect">
            <a:avLst/>
          </a:prstGeom>
          <a:noFill/>
          <a:ln>
            <a:noFill/>
          </a:ln>
        </p:spPr>
        <p:txBody>
          <a:bodyPr anchorCtr="0" anchor="t" bIns="45700" lIns="91425" spcFirstLastPara="1" rIns="91425" wrap="square" tIns="45700">
            <a:normAutofit fontScale="62500"/>
          </a:bodyPr>
          <a:lstStyle/>
          <a:p>
            <a:pPr indent="0" lvl="0" marL="114300" rtl="0" algn="just">
              <a:lnSpc>
                <a:spcPct val="100000"/>
              </a:lnSpc>
              <a:spcBef>
                <a:spcPts val="1000"/>
              </a:spcBef>
              <a:spcAft>
                <a:spcPts val="0"/>
              </a:spcAft>
              <a:buSzPct val="99722"/>
              <a:buNone/>
            </a:pPr>
            <a:r>
              <a:rPr lang="uk-UA" sz="3800">
                <a:latin typeface="Times New Roman"/>
                <a:ea typeface="Times New Roman"/>
                <a:cs typeface="Times New Roman"/>
                <a:sym typeface="Times New Roman"/>
              </a:rPr>
              <a:t>	</a:t>
            </a:r>
            <a:r>
              <a:rPr lang="uk-UA" sz="3250">
                <a:latin typeface="Times New Roman"/>
                <a:ea typeface="Times New Roman"/>
                <a:cs typeface="Times New Roman"/>
                <a:sym typeface="Times New Roman"/>
              </a:rPr>
              <a:t>Взято участь в освітніх заходах з питань рівних прав, можливостей та недискримінації, зокрема:</a:t>
            </a:r>
            <a:endParaRPr sz="3250"/>
          </a:p>
          <a:p>
            <a:pPr indent="-357584" lvl="0" marL="457200" rtl="0" algn="just">
              <a:lnSpc>
                <a:spcPct val="100000"/>
              </a:lnSpc>
              <a:spcBef>
                <a:spcPts val="1000"/>
              </a:spcBef>
              <a:spcAft>
                <a:spcPts val="0"/>
              </a:spcAft>
              <a:buSzPct val="100000"/>
              <a:buChar char="•"/>
            </a:pPr>
            <a:r>
              <a:rPr lang="uk-UA" sz="3250">
                <a:latin typeface="Times New Roman"/>
                <a:ea typeface="Times New Roman"/>
                <a:cs typeface="Times New Roman"/>
                <a:sym typeface="Times New Roman"/>
              </a:rPr>
              <a:t>«Гендерний аудит як інструмент гендерно відповідального відновлення» </a:t>
            </a:r>
            <a:endParaRPr sz="3250"/>
          </a:p>
          <a:p>
            <a:pPr indent="-357584" lvl="0" marL="457200" rtl="0" algn="just">
              <a:lnSpc>
                <a:spcPct val="100000"/>
              </a:lnSpc>
              <a:spcBef>
                <a:spcPts val="1000"/>
              </a:spcBef>
              <a:spcAft>
                <a:spcPts val="0"/>
              </a:spcAft>
              <a:buSzPct val="100000"/>
              <a:buChar char="•"/>
            </a:pPr>
            <a:r>
              <a:rPr lang="uk-UA" sz="3250">
                <a:latin typeface="Times New Roman"/>
                <a:ea typeface="Times New Roman"/>
                <a:cs typeface="Times New Roman"/>
                <a:sym typeface="Times New Roman"/>
              </a:rPr>
              <a:t>«Гендерна рівність та соціальна інклюзія в комунікаціях»</a:t>
            </a:r>
            <a:endParaRPr sz="3250"/>
          </a:p>
          <a:p>
            <a:pPr indent="0" lvl="0" marL="114300" rtl="0" algn="just">
              <a:lnSpc>
                <a:spcPct val="100000"/>
              </a:lnSpc>
              <a:spcBef>
                <a:spcPts val="1000"/>
              </a:spcBef>
              <a:spcAft>
                <a:spcPts val="0"/>
              </a:spcAft>
              <a:buSzPct val="116599"/>
              <a:buNone/>
            </a:pPr>
            <a:r>
              <a:rPr lang="uk-UA" sz="3250">
                <a:latin typeface="Times New Roman"/>
                <a:ea typeface="Times New Roman"/>
                <a:cs typeface="Times New Roman"/>
                <a:sym typeface="Times New Roman"/>
              </a:rPr>
              <a:t>	Забезпечено рівність у прийомі на роботу та виконанні професійних обов’язків з урахуванням кваліфікації, досвіду та фахових компетенцій. </a:t>
            </a:r>
            <a:endParaRPr sz="3250"/>
          </a:p>
          <a:p>
            <a:pPr indent="0" lvl="0" marL="114300" rtl="0" algn="just">
              <a:lnSpc>
                <a:spcPct val="100000"/>
              </a:lnSpc>
              <a:spcBef>
                <a:spcPts val="1000"/>
              </a:spcBef>
              <a:spcAft>
                <a:spcPts val="0"/>
              </a:spcAft>
              <a:buSzPct val="116599"/>
              <a:buNone/>
            </a:pPr>
            <a:r>
              <a:rPr lang="uk-UA" sz="3250">
                <a:latin typeface="Times New Roman"/>
                <a:ea typeface="Times New Roman"/>
                <a:cs typeface="Times New Roman"/>
                <a:sym typeface="Times New Roman"/>
              </a:rPr>
              <a:t>	Проведено інформаційно-просвітницькі заходи для працівників щодо недопущення дискримінації за ознакою статі та формування культури рівних можливостей. </a:t>
            </a:r>
            <a:endParaRPr sz="3250"/>
          </a:p>
          <a:p>
            <a:pPr indent="0" lvl="0" marL="114300" rtl="0" algn="just">
              <a:lnSpc>
                <a:spcPct val="100000"/>
              </a:lnSpc>
              <a:spcBef>
                <a:spcPts val="1000"/>
              </a:spcBef>
              <a:spcAft>
                <a:spcPts val="0"/>
              </a:spcAft>
              <a:buSzPct val="116599"/>
              <a:buNone/>
            </a:pPr>
            <a:r>
              <a:rPr lang="uk-UA" sz="3250">
                <a:latin typeface="Times New Roman"/>
                <a:ea typeface="Times New Roman"/>
                <a:cs typeface="Times New Roman"/>
                <a:sym typeface="Times New Roman"/>
              </a:rPr>
              <a:t>	Створено умови для поєднання професійної діяльності з сімейними обов’язками, зокрема шляхом гнучких підходів до організації праці в межах чинного законодавства.</a:t>
            </a:r>
            <a:endParaRPr sz="3250"/>
          </a:p>
          <a:p>
            <a:pPr indent="0" lvl="0" marL="114300" rtl="0" algn="just">
              <a:lnSpc>
                <a:spcPct val="100000"/>
              </a:lnSpc>
              <a:spcBef>
                <a:spcPts val="1000"/>
              </a:spcBef>
              <a:spcAft>
                <a:spcPts val="0"/>
              </a:spcAft>
              <a:buSzPct val="116599"/>
              <a:buNone/>
            </a:pPr>
            <a:r>
              <a:rPr lang="uk-UA" sz="3250">
                <a:latin typeface="Times New Roman"/>
                <a:ea typeface="Times New Roman"/>
                <a:cs typeface="Times New Roman"/>
                <a:sym typeface="Times New Roman"/>
              </a:rPr>
              <a:t> Забезпечено: рівний доступ жінок і чоловіків до навчання, підвищення кваліфікації та професійного розвитку; участь жінок у впровадженні технологій цифрової трансформації та цифрового розвитку в лісовому секторі.</a:t>
            </a:r>
            <a:endParaRPr sz="3250"/>
          </a:p>
          <a:p>
            <a:pPr indent="0" lvl="0" marL="114300" rtl="0" algn="just">
              <a:lnSpc>
                <a:spcPct val="150000"/>
              </a:lnSpc>
              <a:spcBef>
                <a:spcPts val="1200"/>
              </a:spcBef>
              <a:spcAft>
                <a:spcPts val="600"/>
              </a:spcAft>
              <a:buSzPct val="116599"/>
              <a:buNone/>
            </a:pPr>
            <a:r>
              <a:t/>
            </a:r>
            <a:endParaRPr sz="3250">
              <a:latin typeface="Times New Roman"/>
              <a:ea typeface="Times New Roman"/>
              <a:cs typeface="Times New Roman"/>
              <a:sym typeface="Times New Roman"/>
            </a:endParaRPr>
          </a:p>
        </p:txBody>
      </p:sp>
      <p:sp>
        <p:nvSpPr>
          <p:cNvPr id="1209" name="Google Shape;1209;p1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13" name="Shape 1213"/>
        <p:cNvGrpSpPr/>
        <p:nvPr/>
      </p:nvGrpSpPr>
      <p:grpSpPr>
        <a:xfrm>
          <a:off x="0" y="0"/>
          <a:ext cx="0" cy="0"/>
          <a:chOff x="0" y="0"/>
          <a:chExt cx="0" cy="0"/>
        </a:xfrm>
      </p:grpSpPr>
      <p:sp>
        <p:nvSpPr>
          <p:cNvPr id="1214" name="Google Shape;1214;p160"/>
          <p:cNvSpPr txBox="1"/>
          <p:nvPr>
            <p:ph type="title"/>
          </p:nvPr>
        </p:nvSpPr>
        <p:spPr>
          <a:xfrm>
            <a:off x="-142973" y="124394"/>
            <a:ext cx="12197862" cy="979916"/>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None/>
            </a:pPr>
            <a:r>
              <a:rPr b="1" lang="uk-UA" sz="2400">
                <a:solidFill>
                  <a:srgbClr val="000000"/>
                </a:solidFill>
                <a:latin typeface="Times New Roman"/>
                <a:ea typeface="Times New Roman"/>
                <a:cs typeface="Times New Roman"/>
                <a:sym typeface="Times New Roman"/>
              </a:rPr>
              <a:t>Держлісагентство. Виклики</a:t>
            </a:r>
            <a:endParaRPr b="1" sz="2400">
              <a:solidFill>
                <a:srgbClr val="000000"/>
              </a:solidFill>
              <a:latin typeface="Times New Roman"/>
              <a:ea typeface="Times New Roman"/>
              <a:cs typeface="Times New Roman"/>
              <a:sym typeface="Times New Roman"/>
            </a:endParaRPr>
          </a:p>
        </p:txBody>
      </p:sp>
      <p:sp>
        <p:nvSpPr>
          <p:cNvPr id="1215" name="Google Shape;1215;p160"/>
          <p:cNvSpPr txBox="1"/>
          <p:nvPr>
            <p:ph idx="1" type="body"/>
          </p:nvPr>
        </p:nvSpPr>
        <p:spPr>
          <a:xfrm>
            <a:off x="499621" y="982744"/>
            <a:ext cx="11437175" cy="4892511"/>
          </a:xfrm>
          <a:prstGeom prst="rect">
            <a:avLst/>
          </a:prstGeom>
          <a:noFill/>
          <a:ln>
            <a:noFill/>
          </a:ln>
        </p:spPr>
        <p:txBody>
          <a:bodyPr anchorCtr="0" anchor="t" bIns="45700" lIns="91425" spcFirstLastPara="1" rIns="91425" wrap="square" tIns="45700">
            <a:normAutofit fontScale="25000" lnSpcReduction="20000"/>
          </a:bodyPr>
          <a:lstStyle/>
          <a:p>
            <a:pPr indent="-342900" lvl="0" marL="457200" rtl="0" algn="just">
              <a:lnSpc>
                <a:spcPct val="120000"/>
              </a:lnSpc>
              <a:spcBef>
                <a:spcPts val="600"/>
              </a:spcBef>
              <a:spcAft>
                <a:spcPts val="0"/>
              </a:spcAft>
              <a:buSzPct val="105882"/>
              <a:buFont typeface="Noto Sans Symbols"/>
              <a:buChar char="❑"/>
            </a:pPr>
            <a:r>
              <a:rPr lang="uk-UA" sz="6800">
                <a:latin typeface="Times New Roman"/>
                <a:ea typeface="Times New Roman"/>
                <a:cs typeface="Times New Roman"/>
                <a:sym typeface="Times New Roman"/>
              </a:rPr>
              <a:t>Історично сформовані стереотипи щодо «чоловічої» природи лісового господарства</a:t>
            </a:r>
            <a:endParaRPr/>
          </a:p>
          <a:p>
            <a:pPr indent="-342900" lvl="0" marL="457200" rtl="0" algn="just">
              <a:lnSpc>
                <a:spcPct val="120000"/>
              </a:lnSpc>
              <a:spcBef>
                <a:spcPts val="1200"/>
              </a:spcBef>
              <a:spcAft>
                <a:spcPts val="0"/>
              </a:spcAft>
              <a:buSzPct val="105882"/>
              <a:buFont typeface="Noto Sans Symbols"/>
              <a:buChar char="❑"/>
            </a:pPr>
            <a:r>
              <a:rPr lang="uk-UA" sz="6800">
                <a:latin typeface="Times New Roman"/>
                <a:ea typeface="Times New Roman"/>
                <a:cs typeface="Times New Roman"/>
                <a:sym typeface="Times New Roman"/>
              </a:rPr>
              <a:t>Соціальні норми у суспільстві</a:t>
            </a:r>
            <a:endParaRPr/>
          </a:p>
          <a:p>
            <a:pPr indent="-342900" lvl="0" marL="457200" rtl="0" algn="just">
              <a:lnSpc>
                <a:spcPct val="120000"/>
              </a:lnSpc>
              <a:spcBef>
                <a:spcPts val="1200"/>
              </a:spcBef>
              <a:spcAft>
                <a:spcPts val="0"/>
              </a:spcAft>
              <a:buSzPct val="105882"/>
              <a:buFont typeface="Noto Sans Symbols"/>
              <a:buChar char="❑"/>
            </a:pPr>
            <a:r>
              <a:rPr lang="uk-UA" sz="6800">
                <a:latin typeface="Times New Roman"/>
                <a:ea typeface="Times New Roman"/>
                <a:cs typeface="Times New Roman"/>
                <a:sym typeface="Times New Roman"/>
              </a:rPr>
              <a:t>Недостатня мотивація та просвітницька діяльність серед молоді, зокрема дівчат, обирати  спеціальності в лісовій галузі</a:t>
            </a:r>
            <a:endParaRPr/>
          </a:p>
          <a:p>
            <a:pPr indent="-342900" lvl="0" marL="457200" rtl="0" algn="just">
              <a:lnSpc>
                <a:spcPct val="120000"/>
              </a:lnSpc>
              <a:spcBef>
                <a:spcPts val="1200"/>
              </a:spcBef>
              <a:spcAft>
                <a:spcPts val="0"/>
              </a:spcAft>
              <a:buSzPct val="105882"/>
              <a:buFont typeface="Noto Sans Symbols"/>
              <a:buChar char="❑"/>
            </a:pPr>
            <a:r>
              <a:rPr lang="uk-UA" sz="6800">
                <a:latin typeface="Times New Roman"/>
                <a:ea typeface="Times New Roman"/>
                <a:cs typeface="Times New Roman"/>
                <a:sym typeface="Times New Roman"/>
              </a:rPr>
              <a:t>Недостатній рівень представленості жінок у технічних та ІТ-напрямках галузі на рівні регіонів</a:t>
            </a:r>
            <a:endParaRPr/>
          </a:p>
          <a:p>
            <a:pPr indent="-342900" lvl="0" marL="457200" rtl="0" algn="just">
              <a:lnSpc>
                <a:spcPct val="120000"/>
              </a:lnSpc>
              <a:spcBef>
                <a:spcPts val="1200"/>
              </a:spcBef>
              <a:spcAft>
                <a:spcPts val="0"/>
              </a:spcAft>
              <a:buSzPct val="105882"/>
              <a:buFont typeface="Noto Sans Symbols"/>
              <a:buChar char="❑"/>
            </a:pPr>
            <a:r>
              <a:rPr lang="uk-UA" sz="6800">
                <a:latin typeface="Times New Roman"/>
                <a:ea typeface="Times New Roman"/>
                <a:cs typeface="Times New Roman"/>
                <a:sym typeface="Times New Roman"/>
              </a:rPr>
              <a:t>Низька частка жінок у лісовій галузі. (Станом на 1 січня 2025 року чоловіки становили 82,6% від загальної кількості працівників галузі, жінки </a:t>
            </a:r>
            <a:r>
              <a:rPr b="0" i="0" lang="uk-UA" sz="6800" u="none" cap="none" strike="noStrike">
                <a:solidFill>
                  <a:srgbClr val="0A0A0A"/>
                </a:solidFill>
                <a:latin typeface="Google Sans"/>
                <a:ea typeface="Google Sans"/>
                <a:cs typeface="Google Sans"/>
                <a:sym typeface="Google Sans"/>
              </a:rPr>
              <a:t>- </a:t>
            </a:r>
            <a:r>
              <a:rPr lang="uk-UA" sz="6800">
                <a:latin typeface="Times New Roman"/>
                <a:ea typeface="Times New Roman"/>
                <a:cs typeface="Times New Roman"/>
                <a:sym typeface="Times New Roman"/>
              </a:rPr>
              <a:t>17,4 %.)</a:t>
            </a:r>
            <a:endParaRPr/>
          </a:p>
          <a:p>
            <a:pPr indent="-342900" lvl="0" marL="457200" rtl="0" algn="just">
              <a:lnSpc>
                <a:spcPct val="120000"/>
              </a:lnSpc>
              <a:spcBef>
                <a:spcPts val="1200"/>
              </a:spcBef>
              <a:spcAft>
                <a:spcPts val="0"/>
              </a:spcAft>
              <a:buSzPct val="105882"/>
              <a:buFont typeface="Noto Sans Symbols"/>
              <a:buChar char="❑"/>
            </a:pPr>
            <a:r>
              <a:rPr lang="uk-UA" sz="6800">
                <a:latin typeface="Times New Roman"/>
                <a:ea typeface="Times New Roman"/>
                <a:cs typeface="Times New Roman"/>
                <a:sym typeface="Times New Roman"/>
              </a:rPr>
              <a:t>Серед посад керівного складу вищої та середньої ланки переважають чоловіки. Зокрема, у Державному агентстві лісових ресурсів України частка чоловіків становить 73,6 %, жінок </a:t>
            </a:r>
            <a:r>
              <a:rPr b="0" i="0" lang="uk-UA" sz="6800">
                <a:solidFill>
                  <a:srgbClr val="0A0A0A"/>
                </a:solidFill>
                <a:latin typeface="Google Sans"/>
                <a:ea typeface="Google Sans"/>
                <a:cs typeface="Google Sans"/>
                <a:sym typeface="Google Sans"/>
              </a:rPr>
              <a:t>- </a:t>
            </a:r>
            <a:r>
              <a:rPr lang="uk-UA" sz="6800">
                <a:latin typeface="Times New Roman"/>
                <a:ea typeface="Times New Roman"/>
                <a:cs typeface="Times New Roman"/>
                <a:sym typeface="Times New Roman"/>
              </a:rPr>
              <a:t>26,4 %</a:t>
            </a:r>
            <a:endParaRPr/>
          </a:p>
          <a:p>
            <a:pPr indent="-342900" lvl="0" marL="457200" rtl="0" algn="just">
              <a:lnSpc>
                <a:spcPct val="120000"/>
              </a:lnSpc>
              <a:spcBef>
                <a:spcPts val="1200"/>
              </a:spcBef>
              <a:spcAft>
                <a:spcPts val="0"/>
              </a:spcAft>
              <a:buSzPct val="105882"/>
              <a:buFont typeface="Noto Sans Symbols"/>
              <a:buChar char="❑"/>
            </a:pPr>
            <a:r>
              <a:rPr lang="uk-UA" sz="6800">
                <a:latin typeface="Times New Roman"/>
                <a:ea typeface="Times New Roman"/>
                <a:cs typeface="Times New Roman"/>
                <a:sym typeface="Times New Roman"/>
              </a:rPr>
              <a:t>Потреба у системному розвитку цифрових та управлінських компетенцій жінок в умовах швидкої трансформації державних сервісів</a:t>
            </a:r>
            <a:endParaRPr/>
          </a:p>
          <a:p>
            <a:pPr indent="-342900" lvl="0" marL="457200" rtl="0" algn="just">
              <a:lnSpc>
                <a:spcPct val="120000"/>
              </a:lnSpc>
              <a:spcBef>
                <a:spcPts val="1200"/>
              </a:spcBef>
              <a:spcAft>
                <a:spcPts val="0"/>
              </a:spcAft>
              <a:buSzPct val="105882"/>
              <a:buFont typeface="Noto Sans Symbols"/>
              <a:buChar char="❑"/>
            </a:pPr>
            <a:r>
              <a:rPr lang="uk-UA" sz="6800">
                <a:latin typeface="Times New Roman"/>
                <a:ea typeface="Times New Roman"/>
                <a:cs typeface="Times New Roman"/>
                <a:sym typeface="Times New Roman"/>
              </a:rPr>
              <a:t>Вплив воєнних викликів, що ускладнює кадрову стабільність та довгострокове планування людського потенціалу</a:t>
            </a:r>
            <a:endParaRPr/>
          </a:p>
          <a:p>
            <a:pPr indent="-342900" lvl="0" marL="457200" rtl="0" algn="just">
              <a:lnSpc>
                <a:spcPct val="120000"/>
              </a:lnSpc>
              <a:spcBef>
                <a:spcPts val="1200"/>
              </a:spcBef>
              <a:spcAft>
                <a:spcPts val="0"/>
              </a:spcAft>
              <a:buSzPct val="105882"/>
              <a:buFont typeface="Noto Sans Symbols"/>
              <a:buChar char="❑"/>
            </a:pPr>
            <a:r>
              <a:rPr lang="uk-UA" sz="6800">
                <a:latin typeface="Times New Roman"/>
                <a:ea typeface="Times New Roman"/>
                <a:cs typeface="Times New Roman"/>
                <a:sym typeface="Times New Roman"/>
              </a:rPr>
              <a:t>Необхідність адаптації польових побутових умов з урахуванням потреб жінок і чоловіків</a:t>
            </a:r>
            <a:endParaRPr/>
          </a:p>
          <a:p>
            <a:pPr indent="-342900" lvl="0" marL="457200" rtl="0" algn="just">
              <a:lnSpc>
                <a:spcPct val="120000"/>
              </a:lnSpc>
              <a:spcBef>
                <a:spcPts val="1200"/>
              </a:spcBef>
              <a:spcAft>
                <a:spcPts val="0"/>
              </a:spcAft>
              <a:buSzPct val="105882"/>
              <a:buFont typeface="Noto Sans Symbols"/>
              <a:buChar char="❑"/>
            </a:pPr>
            <a:r>
              <a:rPr lang="uk-UA" sz="6800">
                <a:latin typeface="Times New Roman"/>
                <a:ea typeface="Times New Roman"/>
                <a:cs typeface="Times New Roman"/>
                <a:sym typeface="Times New Roman"/>
              </a:rPr>
              <a:t>Підвищені вимоги до фізичної витривалості та безпеки праці під час виконання польових робіт</a:t>
            </a:r>
            <a:endParaRPr/>
          </a:p>
          <a:p>
            <a:pPr indent="-228600" lvl="0" marL="457200" rtl="0" algn="just">
              <a:lnSpc>
                <a:spcPct val="150000"/>
              </a:lnSpc>
              <a:spcBef>
                <a:spcPts val="1200"/>
              </a:spcBef>
              <a:spcAft>
                <a:spcPts val="600"/>
              </a:spcAft>
              <a:buSzPct val="327272"/>
              <a:buFont typeface="Noto Sans Symbols"/>
              <a:buNone/>
            </a:pPr>
            <a:r>
              <a:t/>
            </a:r>
            <a:endParaRPr sz="2200">
              <a:latin typeface="Times New Roman"/>
              <a:ea typeface="Times New Roman"/>
              <a:cs typeface="Times New Roman"/>
              <a:sym typeface="Times New Roman"/>
            </a:endParaRPr>
          </a:p>
        </p:txBody>
      </p:sp>
      <p:sp>
        <p:nvSpPr>
          <p:cNvPr id="1216" name="Google Shape;1216;p1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20" name="Shape 1220"/>
        <p:cNvGrpSpPr/>
        <p:nvPr/>
      </p:nvGrpSpPr>
      <p:grpSpPr>
        <a:xfrm>
          <a:off x="0" y="0"/>
          <a:ext cx="0" cy="0"/>
          <a:chOff x="0" y="0"/>
          <a:chExt cx="0" cy="0"/>
        </a:xfrm>
      </p:grpSpPr>
      <p:sp>
        <p:nvSpPr>
          <p:cNvPr id="1221" name="Google Shape;1221;p161"/>
          <p:cNvSpPr txBox="1"/>
          <p:nvPr>
            <p:ph type="title"/>
          </p:nvPr>
        </p:nvSpPr>
        <p:spPr>
          <a:xfrm>
            <a:off x="-152400" y="258335"/>
            <a:ext cx="12197862" cy="979916"/>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None/>
            </a:pPr>
            <a:r>
              <a:rPr b="1" lang="uk-UA" sz="2400">
                <a:solidFill>
                  <a:srgbClr val="000000"/>
                </a:solidFill>
                <a:latin typeface="Times New Roman"/>
                <a:ea typeface="Times New Roman"/>
                <a:cs typeface="Times New Roman"/>
                <a:sym typeface="Times New Roman"/>
              </a:rPr>
              <a:t>Держлісагентство. Плани</a:t>
            </a:r>
            <a:endParaRPr b="1" sz="2400">
              <a:solidFill>
                <a:srgbClr val="000000"/>
              </a:solidFill>
              <a:latin typeface="Times New Roman"/>
              <a:ea typeface="Times New Roman"/>
              <a:cs typeface="Times New Roman"/>
              <a:sym typeface="Times New Roman"/>
            </a:endParaRPr>
          </a:p>
        </p:txBody>
      </p:sp>
      <p:sp>
        <p:nvSpPr>
          <p:cNvPr id="1222" name="Google Shape;1222;p161"/>
          <p:cNvSpPr txBox="1"/>
          <p:nvPr>
            <p:ph idx="1" type="body"/>
          </p:nvPr>
        </p:nvSpPr>
        <p:spPr>
          <a:xfrm>
            <a:off x="551517" y="1051089"/>
            <a:ext cx="11088966" cy="5236589"/>
          </a:xfrm>
          <a:prstGeom prst="rect">
            <a:avLst/>
          </a:prstGeom>
          <a:noFill/>
          <a:ln>
            <a:noFill/>
          </a:ln>
        </p:spPr>
        <p:txBody>
          <a:bodyPr anchorCtr="0" anchor="t" bIns="45700" lIns="91425" spcFirstLastPara="1" rIns="91425" wrap="square" tIns="45700">
            <a:normAutofit/>
          </a:bodyPr>
          <a:lstStyle/>
          <a:p>
            <a:pPr indent="-342900" lvl="0" marL="457200" rtl="0" algn="just">
              <a:lnSpc>
                <a:spcPct val="150000"/>
              </a:lnSpc>
              <a:spcBef>
                <a:spcPts val="600"/>
              </a:spcBef>
              <a:spcAft>
                <a:spcPts val="0"/>
              </a:spcAft>
              <a:buSzPts val="1800"/>
              <a:buFont typeface="Noto Sans Symbols"/>
              <a:buChar char="⮚"/>
            </a:pPr>
            <a:r>
              <a:rPr lang="uk-UA" sz="1800">
                <a:latin typeface="Times New Roman"/>
                <a:ea typeface="Times New Roman"/>
                <a:cs typeface="Times New Roman"/>
                <a:sym typeface="Times New Roman"/>
              </a:rPr>
              <a:t>Посилення інформаційно-просвітницької діяльності щодо ролі жінок у сталому управлінні лісовими ресурсами та цифрових інноваціях</a:t>
            </a:r>
            <a:endParaRPr/>
          </a:p>
          <a:p>
            <a:pPr indent="-342900" lvl="0" marL="457200" rtl="0" algn="just">
              <a:lnSpc>
                <a:spcPct val="150000"/>
              </a:lnSpc>
              <a:spcBef>
                <a:spcPts val="1200"/>
              </a:spcBef>
              <a:spcAft>
                <a:spcPts val="0"/>
              </a:spcAft>
              <a:buSzPts val="1800"/>
              <a:buFont typeface="Noto Sans Symbols"/>
              <a:buChar char="⮚"/>
            </a:pPr>
            <a:r>
              <a:rPr lang="uk-UA" sz="1800">
                <a:latin typeface="Times New Roman"/>
                <a:ea typeface="Times New Roman"/>
                <a:cs typeface="Times New Roman"/>
                <a:sym typeface="Times New Roman"/>
              </a:rPr>
              <a:t>Визначення «гендерних бар’єрів»: доступу до навчання, кар’єрного зростання, участі у прийнятті рішень.</a:t>
            </a:r>
            <a:endParaRPr/>
          </a:p>
          <a:p>
            <a:pPr indent="-342900" lvl="0" marL="457200" rtl="0" algn="just">
              <a:lnSpc>
                <a:spcPct val="150000"/>
              </a:lnSpc>
              <a:spcBef>
                <a:spcPts val="1200"/>
              </a:spcBef>
              <a:spcAft>
                <a:spcPts val="0"/>
              </a:spcAft>
              <a:buSzPts val="1800"/>
              <a:buFont typeface="Noto Sans Symbols"/>
              <a:buChar char="⮚"/>
            </a:pPr>
            <a:r>
              <a:rPr lang="uk-UA" sz="1800">
                <a:latin typeface="Times New Roman"/>
                <a:ea typeface="Times New Roman"/>
                <a:cs typeface="Times New Roman"/>
                <a:sym typeface="Times New Roman"/>
              </a:rPr>
              <a:t>Доповнення даних у розрізі якісних показників щодо осіб, які фактично працюють на підприємствах, установах та організаціях, що належать до сфери управління Держлісагентства</a:t>
            </a:r>
            <a:endParaRPr sz="1800">
              <a:latin typeface="Times New Roman"/>
              <a:ea typeface="Times New Roman"/>
              <a:cs typeface="Times New Roman"/>
              <a:sym typeface="Times New Roman"/>
            </a:endParaRPr>
          </a:p>
          <a:p>
            <a:pPr indent="-342900" lvl="0" marL="457200" rtl="0" algn="just">
              <a:lnSpc>
                <a:spcPct val="150000"/>
              </a:lnSpc>
              <a:spcBef>
                <a:spcPts val="1200"/>
              </a:spcBef>
              <a:spcAft>
                <a:spcPts val="0"/>
              </a:spcAft>
              <a:buSzPts val="1800"/>
              <a:buFont typeface="Noto Sans Symbols"/>
              <a:buChar char="⮚"/>
            </a:pPr>
            <a:r>
              <a:rPr lang="uk-UA" sz="1800">
                <a:latin typeface="Times New Roman"/>
                <a:ea typeface="Times New Roman"/>
                <a:cs typeface="Times New Roman"/>
                <a:sym typeface="Times New Roman"/>
              </a:rPr>
              <a:t>Продовження забезпечення рівного доступу жінок і чоловіків до працевлаштування, кар'єрного зростання та керівних посад</a:t>
            </a:r>
            <a:endParaRPr/>
          </a:p>
          <a:p>
            <a:pPr indent="-342900" lvl="0" marL="457200" rtl="0" algn="just">
              <a:lnSpc>
                <a:spcPct val="150000"/>
              </a:lnSpc>
              <a:spcBef>
                <a:spcPts val="1200"/>
              </a:spcBef>
              <a:spcAft>
                <a:spcPts val="600"/>
              </a:spcAft>
              <a:buSzPts val="1800"/>
              <a:buFont typeface="Noto Sans Symbols"/>
              <a:buChar char="⮚"/>
            </a:pPr>
            <a:r>
              <a:rPr lang="uk-UA" sz="1800">
                <a:latin typeface="Times New Roman"/>
                <a:ea typeface="Times New Roman"/>
                <a:cs typeface="Times New Roman"/>
                <a:sym typeface="Times New Roman"/>
              </a:rPr>
              <a:t>Ведення міжнародного діалогу (активно брати участь у міжнародних форумах та партнерствах, спрямованих на гендерну рівність)</a:t>
            </a:r>
            <a:endParaRPr/>
          </a:p>
        </p:txBody>
      </p:sp>
      <p:sp>
        <p:nvSpPr>
          <p:cNvPr id="1223" name="Google Shape;1223;p1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27" name="Shape 1227"/>
        <p:cNvGrpSpPr/>
        <p:nvPr/>
      </p:nvGrpSpPr>
      <p:grpSpPr>
        <a:xfrm>
          <a:off x="0" y="0"/>
          <a:ext cx="0" cy="0"/>
          <a:chOff x="0" y="0"/>
          <a:chExt cx="0" cy="0"/>
        </a:xfrm>
      </p:grpSpPr>
      <p:sp>
        <p:nvSpPr>
          <p:cNvPr id="1228" name="Google Shape;1228;p162"/>
          <p:cNvSpPr txBox="1"/>
          <p:nvPr>
            <p:ph type="title"/>
          </p:nvPr>
        </p:nvSpPr>
        <p:spPr>
          <a:xfrm>
            <a:off x="660537" y="0"/>
            <a:ext cx="11635409" cy="88458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Міністерство фінансів України. Досягнення</a:t>
            </a:r>
            <a:endParaRPr b="1" sz="2400"/>
          </a:p>
        </p:txBody>
      </p:sp>
      <p:sp>
        <p:nvSpPr>
          <p:cNvPr id="1229" name="Google Shape;1229;p162"/>
          <p:cNvSpPr txBox="1"/>
          <p:nvPr>
            <p:ph idx="1" type="body"/>
          </p:nvPr>
        </p:nvSpPr>
        <p:spPr>
          <a:xfrm>
            <a:off x="388100" y="805075"/>
            <a:ext cx="10620600" cy="5616600"/>
          </a:xfrm>
          <a:prstGeom prst="rect">
            <a:avLst/>
          </a:prstGeom>
          <a:noFill/>
          <a:ln>
            <a:noFill/>
          </a:ln>
        </p:spPr>
        <p:txBody>
          <a:bodyPr anchorCtr="0" anchor="t" bIns="45700" lIns="91425" spcFirstLastPara="1" rIns="91425" wrap="square" tIns="45700">
            <a:noAutofit/>
          </a:bodyPr>
          <a:lstStyle/>
          <a:p>
            <a:pPr indent="447675" lvl="0" marL="357188" rtl="0" algn="just">
              <a:lnSpc>
                <a:spcPct val="150000"/>
              </a:lnSpc>
              <a:spcBef>
                <a:spcPts val="600"/>
              </a:spcBef>
              <a:spcAft>
                <a:spcPts val="0"/>
              </a:spcAft>
              <a:buClr>
                <a:srgbClr val="000000"/>
              </a:buClr>
              <a:buSzPts val="2800"/>
              <a:buNone/>
            </a:pPr>
            <a:r>
              <a:rPr b="1" lang="uk-UA" sz="1700">
                <a:solidFill>
                  <a:srgbClr val="000000"/>
                </a:solidFill>
                <a:latin typeface="Times New Roman"/>
                <a:ea typeface="Times New Roman"/>
                <a:cs typeface="Times New Roman"/>
                <a:sym typeface="Times New Roman"/>
              </a:rPr>
              <a:t>1. Законодавче закріплення гендерно орієнтованого підходу в Бюджетному кодексі України: відповідні зміни внесено </a:t>
            </a:r>
            <a:r>
              <a:rPr b="1" lang="uk-UA" sz="1700" u="sng">
                <a:solidFill>
                  <a:srgbClr val="000000"/>
                </a:solidFill>
                <a:latin typeface="Times New Roman"/>
                <a:ea typeface="Times New Roman"/>
                <a:cs typeface="Times New Roman"/>
                <a:sym typeface="Times New Roman"/>
                <a:hlinkClick r:id="rId4">
                  <a:extLst>
                    <a:ext uri="{A12FA001-AC4F-418D-AE19-62706E023703}">
                      <ahyp:hlinkClr val="tx"/>
                    </a:ext>
                  </a:extLst>
                </a:hlinkClick>
              </a:rPr>
              <a:t>ЗУ  № 4225-IX від 16.01.2025</a:t>
            </a:r>
            <a:r>
              <a:rPr b="1" lang="uk-UA" sz="1700">
                <a:solidFill>
                  <a:srgbClr val="000000"/>
                </a:solidFill>
                <a:latin typeface="Times New Roman"/>
                <a:ea typeface="Times New Roman"/>
                <a:cs typeface="Times New Roman"/>
                <a:sym typeface="Times New Roman"/>
              </a:rPr>
              <a:t>. </a:t>
            </a:r>
            <a:endParaRPr sz="1700"/>
          </a:p>
          <a:p>
            <a:pPr indent="447675" lvl="0" marL="357188" rtl="0" algn="just">
              <a:lnSpc>
                <a:spcPct val="150000"/>
              </a:lnSpc>
              <a:spcBef>
                <a:spcPts val="1200"/>
              </a:spcBef>
              <a:spcAft>
                <a:spcPts val="0"/>
              </a:spcAft>
              <a:buClr>
                <a:srgbClr val="000000"/>
              </a:buClr>
              <a:buSzPts val="2800"/>
              <a:buNone/>
            </a:pPr>
            <a:r>
              <a:rPr b="1" lang="uk-UA" sz="1700">
                <a:solidFill>
                  <a:srgbClr val="000000"/>
                </a:solidFill>
                <a:latin typeface="Times New Roman"/>
                <a:ea typeface="Times New Roman"/>
                <a:cs typeface="Times New Roman"/>
                <a:sym typeface="Times New Roman"/>
              </a:rPr>
              <a:t>2.</a:t>
            </a:r>
            <a:r>
              <a:rPr lang="uk-UA" sz="1700">
                <a:solidFill>
                  <a:srgbClr val="000000"/>
                </a:solidFill>
                <a:latin typeface="Times New Roman"/>
                <a:ea typeface="Times New Roman"/>
                <a:cs typeface="Times New Roman"/>
                <a:sym typeface="Times New Roman"/>
              </a:rPr>
              <a:t> </a:t>
            </a:r>
            <a:r>
              <a:rPr b="1" lang="uk-UA" sz="1700">
                <a:solidFill>
                  <a:srgbClr val="000000"/>
                </a:solidFill>
                <a:latin typeface="Times New Roman"/>
                <a:ea typeface="Times New Roman"/>
                <a:cs typeface="Times New Roman"/>
                <a:sym typeface="Times New Roman"/>
              </a:rPr>
              <a:t>Оновлення нормативно-правової бази, що регулює питання програмно-цільового методу у бюджетному процесі, в частині застосування головними розпорядниками бюджетних коштів гендерно орієнтованого підходу на різних стадіях бюджетного процесу. </a:t>
            </a:r>
            <a:endParaRPr sz="1700"/>
          </a:p>
          <a:p>
            <a:pPr indent="447675" lvl="0" marL="357187" rtl="0" algn="just">
              <a:lnSpc>
                <a:spcPct val="150000"/>
              </a:lnSpc>
              <a:spcBef>
                <a:spcPts val="1200"/>
              </a:spcBef>
              <a:spcAft>
                <a:spcPts val="0"/>
              </a:spcAft>
              <a:buClr>
                <a:srgbClr val="000000"/>
              </a:buClr>
              <a:buSzPts val="2800"/>
              <a:buNone/>
            </a:pPr>
            <a:r>
              <a:rPr lang="uk-UA" sz="1700" u="sng">
                <a:solidFill>
                  <a:srgbClr val="000000"/>
                </a:solidFill>
                <a:latin typeface="Times New Roman"/>
                <a:ea typeface="Times New Roman"/>
                <a:cs typeface="Times New Roman"/>
                <a:sym typeface="Times New Roman"/>
                <a:hlinkClick r:id="rId5">
                  <a:extLst>
                    <a:ext uri="{A12FA001-AC4F-418D-AE19-62706E023703}">
                      <ahyp:hlinkClr val="tx"/>
                    </a:ext>
                  </a:extLst>
                </a:hlinkClick>
              </a:rPr>
              <a:t>Наказом Мінфіну від 01.12.2025 № 603 </a:t>
            </a:r>
            <a:r>
              <a:rPr lang="uk-UA" sz="1700">
                <a:solidFill>
                  <a:srgbClr val="000000"/>
                </a:solidFill>
                <a:latin typeface="Times New Roman"/>
                <a:ea typeface="Times New Roman"/>
                <a:cs typeface="Times New Roman"/>
                <a:sym typeface="Times New Roman"/>
              </a:rPr>
              <a:t>«Про затвердження Змін до деяких нормативно-правових актів Мінфіну та визнання таким, що втратив чинність, наказу Мінфіну від 21 липня 2022 року № 208», зареєстрованим у Мін’юсті 15.12.2025 за № 1872/45278, внесено зміни до низки наказів Мінфіну, якими, зокрема, визначено сутність гендерних аспектів, унормовано вимоги до формування характеристик бюджетних програм з урахуванням гендерних аспектів, запроваджено новий критерій «гендерна прозорість» для результативних показників бюджетних програм, розширено застосування гендерно орієнтованого підходу під час здійснення оцінки ефективності бюджетних програм. </a:t>
            </a:r>
            <a:endParaRPr sz="1700">
              <a:solidFill>
                <a:srgbClr val="000000"/>
              </a:solidFill>
              <a:latin typeface="Times New Roman"/>
              <a:ea typeface="Times New Roman"/>
              <a:cs typeface="Times New Roman"/>
              <a:sym typeface="Times New Roman"/>
            </a:endParaRPr>
          </a:p>
          <a:p>
            <a:pPr indent="447675" lvl="0" marL="357188" rtl="0" algn="just">
              <a:lnSpc>
                <a:spcPct val="100000"/>
              </a:lnSpc>
              <a:spcBef>
                <a:spcPts val="1200"/>
              </a:spcBef>
              <a:spcAft>
                <a:spcPts val="600"/>
              </a:spcAft>
              <a:buClr>
                <a:srgbClr val="000000"/>
              </a:buClr>
              <a:buSzPts val="2800"/>
              <a:buNone/>
            </a:pPr>
            <a:r>
              <a:t/>
            </a:r>
            <a:endParaRPr sz="1800">
              <a:solidFill>
                <a:srgbClr val="000000"/>
              </a:solidFill>
              <a:latin typeface="Times New Roman"/>
              <a:ea typeface="Times New Roman"/>
              <a:cs typeface="Times New Roman"/>
              <a:sym typeface="Times New Roman"/>
            </a:endParaRPr>
          </a:p>
        </p:txBody>
      </p:sp>
      <p:sp>
        <p:nvSpPr>
          <p:cNvPr id="1230" name="Google Shape;1230;p16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34" name="Shape 1234"/>
        <p:cNvGrpSpPr/>
        <p:nvPr/>
      </p:nvGrpSpPr>
      <p:grpSpPr>
        <a:xfrm>
          <a:off x="0" y="0"/>
          <a:ext cx="0" cy="0"/>
          <a:chOff x="0" y="0"/>
          <a:chExt cx="0" cy="0"/>
        </a:xfrm>
      </p:grpSpPr>
      <p:sp>
        <p:nvSpPr>
          <p:cNvPr id="1235" name="Google Shape;1235;p163"/>
          <p:cNvSpPr txBox="1"/>
          <p:nvPr>
            <p:ph type="title"/>
          </p:nvPr>
        </p:nvSpPr>
        <p:spPr>
          <a:xfrm>
            <a:off x="660537" y="0"/>
            <a:ext cx="11635409" cy="88458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Мінфін. Досягнення</a:t>
            </a:r>
            <a:endParaRPr b="1" sz="2400"/>
          </a:p>
        </p:txBody>
      </p:sp>
      <p:sp>
        <p:nvSpPr>
          <p:cNvPr id="1236" name="Google Shape;1236;p163"/>
          <p:cNvSpPr txBox="1"/>
          <p:nvPr>
            <p:ph idx="1" type="body"/>
          </p:nvPr>
        </p:nvSpPr>
        <p:spPr>
          <a:xfrm>
            <a:off x="73175" y="620650"/>
            <a:ext cx="11885700" cy="5616600"/>
          </a:xfrm>
          <a:prstGeom prst="rect">
            <a:avLst/>
          </a:prstGeom>
          <a:noFill/>
          <a:ln>
            <a:noFill/>
          </a:ln>
        </p:spPr>
        <p:txBody>
          <a:bodyPr anchorCtr="0" anchor="t" bIns="45700" lIns="91425" spcFirstLastPara="1" rIns="91425" wrap="square" tIns="45700">
            <a:noAutofit/>
          </a:bodyPr>
          <a:lstStyle/>
          <a:p>
            <a:pPr indent="447675" lvl="0" marL="357187" rtl="0" algn="just">
              <a:lnSpc>
                <a:spcPct val="115000"/>
              </a:lnSpc>
              <a:spcBef>
                <a:spcPts val="600"/>
              </a:spcBef>
              <a:spcAft>
                <a:spcPts val="0"/>
              </a:spcAft>
              <a:buClr>
                <a:schemeClr val="dk1"/>
              </a:buClr>
              <a:buSzPts val="2800"/>
              <a:buFont typeface="Arial"/>
              <a:buNone/>
            </a:pPr>
            <a:r>
              <a:rPr b="1" lang="uk-UA" sz="1700">
                <a:latin typeface="Times New Roman"/>
                <a:ea typeface="Times New Roman"/>
                <a:cs typeface="Times New Roman"/>
                <a:sym typeface="Times New Roman"/>
              </a:rPr>
              <a:t>3. З метою підвищення ефективності формування фінансових ресурсів місцевих бюджетів на середньостроковий період та належної організації середньострокового бюджетного планування Міністерством фінансів України вдосконалено нормативно-правову та методологічну базу щодо врахування учасниками бюджетного процесу на місцевому рівні гендерних аспектів під час планування бюджетних програм,</a:t>
            </a:r>
            <a:r>
              <a:rPr lang="uk-UA" sz="1700">
                <a:latin typeface="Times New Roman"/>
                <a:ea typeface="Times New Roman"/>
                <a:cs typeface="Times New Roman"/>
                <a:sym typeface="Times New Roman"/>
              </a:rPr>
              <a:t> а саме:</a:t>
            </a:r>
            <a:endParaRPr sz="1700"/>
          </a:p>
          <a:p>
            <a:pPr indent="-336550" lvl="0" marL="457200" rtl="0" algn="just">
              <a:lnSpc>
                <a:spcPct val="115000"/>
              </a:lnSpc>
              <a:spcBef>
                <a:spcPts val="1200"/>
              </a:spcBef>
              <a:spcAft>
                <a:spcPts val="0"/>
              </a:spcAft>
              <a:buSzPts val="1700"/>
              <a:buFont typeface="Noto Sans Symbols"/>
              <a:buChar char="▪"/>
            </a:pPr>
            <a:r>
              <a:rPr lang="uk-UA" sz="1700">
                <a:latin typeface="Times New Roman"/>
                <a:ea typeface="Times New Roman"/>
                <a:cs typeface="Times New Roman"/>
                <a:sym typeface="Times New Roman"/>
              </a:rPr>
              <a:t>внесено зміни до </a:t>
            </a:r>
            <a:r>
              <a:rPr lang="uk-UA" sz="1700" u="sng">
                <a:latin typeface="Times New Roman"/>
                <a:ea typeface="Times New Roman"/>
                <a:cs typeface="Times New Roman"/>
                <a:sym typeface="Times New Roman"/>
                <a:hlinkClick r:id="rId4"/>
              </a:rPr>
              <a:t>наказу від 06.10.2023 № 534 «Про затвердження Інструкції щодо підготовки бюджетної пропозиції»</a:t>
            </a:r>
            <a:r>
              <a:rPr lang="uk-UA" sz="1700">
                <a:latin typeface="Times New Roman"/>
                <a:ea typeface="Times New Roman"/>
                <a:cs typeface="Times New Roman"/>
                <a:sym typeface="Times New Roman"/>
              </a:rPr>
              <a:t> наказом від 14.05.2025 №251 "Про затвердження Змін до Інструкції щодо підготовки бюджетної пропозиції" (зареєстрований в Міністерстві юстиції України 29.05.2025 за № 834/44240);</a:t>
            </a:r>
            <a:endParaRPr sz="1700"/>
          </a:p>
          <a:p>
            <a:pPr indent="-336550" lvl="0" marL="457200" rtl="0" algn="just">
              <a:lnSpc>
                <a:spcPct val="115000"/>
              </a:lnSpc>
              <a:spcBef>
                <a:spcPts val="1200"/>
              </a:spcBef>
              <a:spcAft>
                <a:spcPts val="0"/>
              </a:spcAft>
              <a:buSzPts val="1700"/>
              <a:buFont typeface="Noto Sans Symbols"/>
              <a:buChar char="▪"/>
            </a:pPr>
            <a:r>
              <a:rPr lang="uk-UA" sz="1800">
                <a:solidFill>
                  <a:srgbClr val="000000"/>
                </a:solidFill>
                <a:latin typeface="Times New Roman"/>
                <a:ea typeface="Times New Roman"/>
                <a:cs typeface="Times New Roman"/>
                <a:sym typeface="Times New Roman"/>
              </a:rPr>
              <a:t>внесено зміни </a:t>
            </a:r>
            <a:r>
              <a:rPr lang="uk-UA" sz="1800" u="sng">
                <a:solidFill>
                  <a:srgbClr val="000000"/>
                </a:solidFill>
                <a:latin typeface="Times New Roman"/>
                <a:ea typeface="Times New Roman"/>
                <a:cs typeface="Times New Roman"/>
                <a:sym typeface="Times New Roman"/>
                <a:hlinkClick r:id="rId5">
                  <a:extLst>
                    <a:ext uri="{A12FA001-AC4F-418D-AE19-62706E023703}">
                      <ahyp:hlinkClr val="tx"/>
                    </a:ext>
                  </a:extLst>
                </a:hlinkClick>
              </a:rPr>
              <a:t>до наказу від 02.06.2021 № 314 «Про затвердження Типової форми прогнозу місцевого бюджету та Інструкції щодо його складання» </a:t>
            </a:r>
            <a:r>
              <a:rPr lang="uk-UA" sz="1800">
                <a:solidFill>
                  <a:srgbClr val="000000"/>
                </a:solidFill>
                <a:latin typeface="Times New Roman"/>
                <a:ea typeface="Times New Roman"/>
                <a:cs typeface="Times New Roman"/>
                <a:sym typeface="Times New Roman"/>
              </a:rPr>
              <a:t>наказом від 27.05.2025 № 281 "Про внесення змін до наказу Міністерства фінансів України від 02 червня 2021 року № 314"  (зареєстрований в Міністерстві юстиції України 12.06.2025 року за № 902/44308);</a:t>
            </a:r>
            <a:endParaRPr/>
          </a:p>
          <a:p>
            <a:pPr indent="-336550" lvl="0" marL="457200" rtl="0" algn="just">
              <a:lnSpc>
                <a:spcPct val="115000"/>
              </a:lnSpc>
              <a:spcBef>
                <a:spcPts val="1200"/>
              </a:spcBef>
              <a:spcAft>
                <a:spcPts val="0"/>
              </a:spcAft>
              <a:buSzPts val="1700"/>
              <a:buFont typeface="Noto Sans Symbols"/>
              <a:buChar char="▪"/>
            </a:pPr>
            <a:r>
              <a:rPr lang="uk-UA" sz="1800">
                <a:solidFill>
                  <a:srgbClr val="000000"/>
                </a:solidFill>
                <a:latin typeface="Times New Roman"/>
                <a:ea typeface="Times New Roman"/>
                <a:cs typeface="Times New Roman"/>
                <a:sym typeface="Times New Roman"/>
              </a:rPr>
              <a:t>внесено зміни </a:t>
            </a:r>
            <a:r>
              <a:rPr lang="uk-UA" sz="1800" u="sng">
                <a:solidFill>
                  <a:srgbClr val="000000"/>
                </a:solidFill>
                <a:latin typeface="Times New Roman"/>
                <a:ea typeface="Times New Roman"/>
                <a:cs typeface="Times New Roman"/>
                <a:sym typeface="Times New Roman"/>
                <a:hlinkClick r:id="rId6">
                  <a:extLst>
                    <a:ext uri="{A12FA001-AC4F-418D-AE19-62706E023703}">
                      <ahyp:hlinkClr val="tx"/>
                    </a:ext>
                  </a:extLst>
                </a:hlinkClick>
              </a:rPr>
              <a:t>до наказу від 25.11.2024 № 604 «Про затвердження Інструкції з підготовки бюджетних запитів місцевого бюджету» </a:t>
            </a:r>
            <a:r>
              <a:rPr lang="uk-UA" sz="1800">
                <a:solidFill>
                  <a:srgbClr val="000000"/>
                </a:solidFill>
                <a:latin typeface="Times New Roman"/>
                <a:ea typeface="Times New Roman"/>
                <a:cs typeface="Times New Roman"/>
                <a:sym typeface="Times New Roman"/>
              </a:rPr>
              <a:t>наказом від 18.09.2025 № 474 «Про затвердження Змін до Інструкції з підготовки бюджетних запитів місцевого бюджету», зареєстрованим у Міністерстві юстиції України 06.10.2025 за № 1448/44854. Згаданими нормативно-правовими актами передбачено удосконалення характеристик бюджетних програм з урахуванням гендерних аспектів з метою зменшення гендерних розривів, послаблення негативних та посилення позитивних тенденцій у відповідній сфері / галузі з огляду на забезпечення стратегічних та практичних гендерних потреб.</a:t>
            </a:r>
            <a:endParaRPr/>
          </a:p>
        </p:txBody>
      </p:sp>
      <p:sp>
        <p:nvSpPr>
          <p:cNvPr id="1237" name="Google Shape;1237;p1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1238" name="Google Shape;1238;p163"/>
          <p:cNvSpPr txBox="1"/>
          <p:nvPr/>
        </p:nvSpPr>
        <p:spPr>
          <a:xfrm>
            <a:off x="3075214" y="3275112"/>
            <a:ext cx="615042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uk-UA"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239" name="Google Shape;1239;p163"/>
          <p:cNvSpPr txBox="1"/>
          <p:nvPr/>
        </p:nvSpPr>
        <p:spPr>
          <a:xfrm>
            <a:off x="3075214" y="3275112"/>
            <a:ext cx="615042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uk-UA"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43" name="Shape 1243"/>
        <p:cNvGrpSpPr/>
        <p:nvPr/>
      </p:nvGrpSpPr>
      <p:grpSpPr>
        <a:xfrm>
          <a:off x="0" y="0"/>
          <a:ext cx="0" cy="0"/>
          <a:chOff x="0" y="0"/>
          <a:chExt cx="0" cy="0"/>
        </a:xfrm>
      </p:grpSpPr>
      <p:sp>
        <p:nvSpPr>
          <p:cNvPr id="1244" name="Google Shape;1244;p164"/>
          <p:cNvSpPr txBox="1"/>
          <p:nvPr>
            <p:ph type="title"/>
          </p:nvPr>
        </p:nvSpPr>
        <p:spPr>
          <a:xfrm>
            <a:off x="-160094" y="67835"/>
            <a:ext cx="12198000" cy="979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None/>
            </a:pPr>
            <a:r>
              <a:rPr b="1" lang="uk-UA" sz="2400">
                <a:solidFill>
                  <a:srgbClr val="000000"/>
                </a:solidFill>
                <a:latin typeface="Times New Roman"/>
                <a:ea typeface="Times New Roman"/>
                <a:cs typeface="Times New Roman"/>
                <a:sym typeface="Times New Roman"/>
              </a:rPr>
              <a:t>Державна митна служба України. Досягнення</a:t>
            </a:r>
            <a:br>
              <a:rPr b="1" lang="uk-UA" sz="2400">
                <a:solidFill>
                  <a:srgbClr val="000000"/>
                </a:solidFill>
                <a:latin typeface="Times New Roman"/>
                <a:ea typeface="Times New Roman"/>
                <a:cs typeface="Times New Roman"/>
                <a:sym typeface="Times New Roman"/>
              </a:rPr>
            </a:br>
            <a:endParaRPr b="1" sz="2400">
              <a:solidFill>
                <a:srgbClr val="000000"/>
              </a:solidFill>
              <a:latin typeface="Times New Roman"/>
              <a:ea typeface="Times New Roman"/>
              <a:cs typeface="Times New Roman"/>
              <a:sym typeface="Times New Roman"/>
            </a:endParaRPr>
          </a:p>
        </p:txBody>
      </p:sp>
      <p:sp>
        <p:nvSpPr>
          <p:cNvPr id="1245" name="Google Shape;1245;p164"/>
          <p:cNvSpPr txBox="1"/>
          <p:nvPr>
            <p:ph idx="1" type="body"/>
          </p:nvPr>
        </p:nvSpPr>
        <p:spPr>
          <a:xfrm>
            <a:off x="154232" y="657225"/>
            <a:ext cx="11609100" cy="6600900"/>
          </a:xfrm>
          <a:prstGeom prst="rect">
            <a:avLst/>
          </a:prstGeom>
          <a:noFill/>
          <a:ln>
            <a:noFill/>
          </a:ln>
        </p:spPr>
        <p:txBody>
          <a:bodyPr anchorCtr="0" anchor="t" bIns="45700" lIns="91425" spcFirstLastPara="1" rIns="91425" wrap="square" tIns="45700">
            <a:noAutofit/>
          </a:bodyPr>
          <a:lstStyle/>
          <a:p>
            <a:pPr indent="-228600" lvl="0" marL="457200" rtl="0" algn="just">
              <a:lnSpc>
                <a:spcPct val="100000"/>
              </a:lnSpc>
              <a:spcBef>
                <a:spcPts val="600"/>
              </a:spcBef>
              <a:spcAft>
                <a:spcPts val="0"/>
              </a:spcAft>
              <a:buSzPts val="1800"/>
              <a:buNone/>
            </a:pPr>
            <a:r>
              <a:t/>
            </a:r>
            <a:endParaRPr b="0" i="0" sz="1750" u="none" cap="none" strike="noStrike">
              <a:solidFill>
                <a:srgbClr val="2A2A2A"/>
              </a:solidFill>
              <a:latin typeface="Times New Roman"/>
              <a:ea typeface="Times New Roman"/>
              <a:cs typeface="Times New Roman"/>
              <a:sym typeface="Times New Roman"/>
            </a:endParaRPr>
          </a:p>
          <a:p>
            <a:pPr indent="-342900" lvl="0" marL="342900" rtl="0" algn="just">
              <a:lnSpc>
                <a:spcPct val="107000"/>
              </a:lnSpc>
              <a:spcBef>
                <a:spcPts val="1600"/>
              </a:spcBef>
              <a:spcAft>
                <a:spcPts val="0"/>
              </a:spcAft>
              <a:buSzPts val="1800"/>
              <a:buFont typeface="Noto Sans Symbols"/>
              <a:buChar char="⮚"/>
            </a:pPr>
            <a:r>
              <a:rPr b="1" lang="uk-UA" sz="1750">
                <a:solidFill>
                  <a:srgbClr val="000000"/>
                </a:solidFill>
                <a:latin typeface="Times New Roman"/>
                <a:ea typeface="Times New Roman"/>
                <a:cs typeface="Times New Roman"/>
                <a:sym typeface="Times New Roman"/>
              </a:rPr>
              <a:t>Наказом Держмитслужби від 22.05.2025 № 463</a:t>
            </a:r>
            <a:r>
              <a:rPr lang="uk-UA" sz="1750">
                <a:solidFill>
                  <a:srgbClr val="000000"/>
                </a:solidFill>
                <a:latin typeface="Times New Roman"/>
                <a:ea typeface="Times New Roman"/>
                <a:cs typeface="Times New Roman"/>
                <a:sym typeface="Times New Roman"/>
              </a:rPr>
              <a:t> «Про внесення змін до наказу Держмитслужби від 07.12.2022                     № 535 «Про організацію діяльності радника(ці) з питань забезпечення рівних прав та можливостей жінок і чоловіків, запобігання та протидії насильству за ознакою статі»» </a:t>
            </a:r>
            <a:r>
              <a:rPr b="1" lang="uk-UA" sz="1750">
                <a:solidFill>
                  <a:srgbClr val="000000"/>
                </a:solidFill>
                <a:latin typeface="Times New Roman"/>
                <a:ea typeface="Times New Roman"/>
                <a:cs typeface="Times New Roman"/>
                <a:sym typeface="Times New Roman"/>
              </a:rPr>
              <a:t>покладено на заступника директора департаменту – начальника управління розвитку персоналу Департаменту по роботі з персоналом Катерину Гунько виконання обов’язків радниці з питань забезпечення рівних прав та можливостей жінок і чоловіків, запобігання протидії насильству за ознакою статі</a:t>
            </a:r>
            <a:r>
              <a:rPr lang="uk-UA" sz="1750">
                <a:solidFill>
                  <a:srgbClr val="000000"/>
                </a:solidFill>
                <a:latin typeface="Times New Roman"/>
                <a:ea typeface="Times New Roman"/>
                <a:cs typeface="Times New Roman"/>
                <a:sym typeface="Times New Roman"/>
              </a:rPr>
              <a:t>;</a:t>
            </a:r>
            <a:endParaRPr sz="1750">
              <a:latin typeface="Times New Roman"/>
              <a:ea typeface="Times New Roman"/>
              <a:cs typeface="Times New Roman"/>
              <a:sym typeface="Times New Roman"/>
            </a:endParaRPr>
          </a:p>
          <a:p>
            <a:pPr indent="-342900" lvl="0" marL="342900" rtl="0" algn="just">
              <a:lnSpc>
                <a:spcPct val="107000"/>
              </a:lnSpc>
              <a:spcBef>
                <a:spcPts val="1000"/>
              </a:spcBef>
              <a:spcAft>
                <a:spcPts val="0"/>
              </a:spcAft>
              <a:buSzPts val="1800"/>
              <a:buFont typeface="Noto Sans Symbols"/>
              <a:buChar char="⮚"/>
            </a:pPr>
            <a:r>
              <a:rPr b="1" lang="uk-UA" sz="1750">
                <a:solidFill>
                  <a:srgbClr val="000000"/>
                </a:solidFill>
                <a:latin typeface="Times New Roman"/>
                <a:ea typeface="Times New Roman"/>
                <a:cs typeface="Times New Roman"/>
                <a:sym typeface="Times New Roman"/>
              </a:rPr>
              <a:t>Наказом Держмитслужби від 09.06.2025 № 519</a:t>
            </a:r>
            <a:r>
              <a:rPr lang="uk-UA" sz="1750">
                <a:solidFill>
                  <a:srgbClr val="000000"/>
                </a:solidFill>
                <a:latin typeface="Times New Roman"/>
                <a:ea typeface="Times New Roman"/>
                <a:cs typeface="Times New Roman"/>
                <a:sym typeface="Times New Roman"/>
              </a:rPr>
              <a:t> «Про внесення змін до наказу Держмитслужби від 29.10.2021                                   № 874 «Про утворення робочої групи з питань реалізації гендерної політики»» </a:t>
            </a:r>
            <a:r>
              <a:rPr b="1" lang="uk-UA" sz="1750">
                <a:solidFill>
                  <a:srgbClr val="000000"/>
                </a:solidFill>
                <a:latin typeface="Times New Roman"/>
                <a:ea typeface="Times New Roman"/>
                <a:cs typeface="Times New Roman"/>
                <a:sym typeface="Times New Roman"/>
              </a:rPr>
              <a:t>оновлено склад Робочої групи</a:t>
            </a:r>
            <a:r>
              <a:rPr lang="uk-UA" sz="1750">
                <a:solidFill>
                  <a:srgbClr val="000000"/>
                </a:solidFill>
                <a:latin typeface="Times New Roman"/>
                <a:ea typeface="Times New Roman"/>
                <a:cs typeface="Times New Roman"/>
                <a:sym typeface="Times New Roman"/>
              </a:rPr>
              <a:t>;</a:t>
            </a:r>
            <a:endParaRPr sz="1750">
              <a:latin typeface="Times New Roman"/>
              <a:ea typeface="Times New Roman"/>
              <a:cs typeface="Times New Roman"/>
              <a:sym typeface="Times New Roman"/>
            </a:endParaRPr>
          </a:p>
          <a:p>
            <a:pPr indent="-342900" lvl="0" marL="342900" rtl="0" algn="just">
              <a:lnSpc>
                <a:spcPct val="107000"/>
              </a:lnSpc>
              <a:spcBef>
                <a:spcPts val="1000"/>
              </a:spcBef>
              <a:spcAft>
                <a:spcPts val="0"/>
              </a:spcAft>
              <a:buSzPts val="1800"/>
              <a:buFont typeface="Noto Sans Symbols"/>
              <a:buChar char="⮚"/>
            </a:pPr>
            <a:r>
              <a:rPr b="1" lang="uk-UA" sz="1750">
                <a:solidFill>
                  <a:srgbClr val="000000"/>
                </a:solidFill>
                <a:latin typeface="Times New Roman"/>
                <a:ea typeface="Times New Roman"/>
                <a:cs typeface="Times New Roman"/>
                <a:sym typeface="Times New Roman"/>
              </a:rPr>
              <a:t>З метою забезпечення реалізації державної політики з питань забезпечення рівних прав та можливостей жінок і чоловіків у Державній митній службі України</a:t>
            </a:r>
            <a:r>
              <a:rPr lang="uk-UA" sz="1750">
                <a:solidFill>
                  <a:srgbClr val="000000"/>
                </a:solidFill>
                <a:latin typeface="Times New Roman"/>
                <a:ea typeface="Times New Roman"/>
                <a:cs typeface="Times New Roman"/>
                <a:sym typeface="Times New Roman"/>
              </a:rPr>
              <a:t>, відповідно до пунктів 29, 33 частини четвертої статті 19, частини першої статті 23 Закону України «Про центральні органи виконавчої влади», пункту 9, підпунктів 25, 29 пункту 11 Положення про Державну митну службу України, затвердженого постановою Кабінету Міністрів України від 06 березня 2019 р. № 227, плану з реалізації Державної стратегії забезпечення рівних прав та можливостей жінок і чоловіків на період до 2030 року, затвердженого розпорядженням Кабінету Міністрів України від 12 серпня 2022 року № 752-р, наказом Державної митної служби України від 25.07.2025 №681, </a:t>
            </a:r>
            <a:r>
              <a:rPr b="1" lang="uk-UA" sz="1750">
                <a:solidFill>
                  <a:srgbClr val="000000"/>
                </a:solidFill>
                <a:latin typeface="Times New Roman"/>
                <a:ea typeface="Times New Roman"/>
                <a:cs typeface="Times New Roman"/>
                <a:sym typeface="Times New Roman"/>
              </a:rPr>
              <a:t>затверджено План діяльності Держмитслужби у сфері реалізації державної політики з питань забезпечення рівних прав та можливостей жінок і чоловіків</a:t>
            </a:r>
            <a:endParaRPr sz="1750">
              <a:latin typeface="Times New Roman"/>
              <a:ea typeface="Times New Roman"/>
              <a:cs typeface="Times New Roman"/>
              <a:sym typeface="Times New Roman"/>
            </a:endParaRPr>
          </a:p>
          <a:p>
            <a:pPr indent="-228600" lvl="0" marL="457200" rtl="0" algn="just">
              <a:lnSpc>
                <a:spcPct val="100000"/>
              </a:lnSpc>
              <a:spcBef>
                <a:spcPts val="1400"/>
              </a:spcBef>
              <a:spcAft>
                <a:spcPts val="0"/>
              </a:spcAft>
              <a:buSzPts val="1800"/>
              <a:buNone/>
            </a:pPr>
            <a:r>
              <a:t/>
            </a:r>
            <a:endParaRPr b="0" i="0" sz="1600" u="none" cap="none" strike="noStrike">
              <a:solidFill>
                <a:srgbClr val="2A2A2A"/>
              </a:solidFill>
              <a:latin typeface="Times New Roman"/>
              <a:ea typeface="Times New Roman"/>
              <a:cs typeface="Times New Roman"/>
              <a:sym typeface="Times New Roman"/>
            </a:endParaRPr>
          </a:p>
        </p:txBody>
      </p:sp>
    </p:spTree>
  </p:cSld>
  <p:clrMapOvr>
    <a:masterClrMapping/>
  </p:clrMapOvr>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49" name="Shape 1249"/>
        <p:cNvGrpSpPr/>
        <p:nvPr/>
      </p:nvGrpSpPr>
      <p:grpSpPr>
        <a:xfrm>
          <a:off x="0" y="0"/>
          <a:ext cx="0" cy="0"/>
          <a:chOff x="0" y="0"/>
          <a:chExt cx="0" cy="0"/>
        </a:xfrm>
      </p:grpSpPr>
      <p:sp>
        <p:nvSpPr>
          <p:cNvPr id="1250" name="Google Shape;1250;p165"/>
          <p:cNvSpPr txBox="1"/>
          <p:nvPr>
            <p:ph type="title"/>
          </p:nvPr>
        </p:nvSpPr>
        <p:spPr>
          <a:xfrm>
            <a:off x="-160094" y="67835"/>
            <a:ext cx="12198000" cy="979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None/>
            </a:pPr>
            <a:r>
              <a:rPr b="1" lang="uk-UA" sz="2400">
                <a:solidFill>
                  <a:srgbClr val="000000"/>
                </a:solidFill>
                <a:latin typeface="Times New Roman"/>
                <a:ea typeface="Times New Roman"/>
                <a:cs typeface="Times New Roman"/>
                <a:sym typeface="Times New Roman"/>
              </a:rPr>
              <a:t>Держмитслужба. Виклики</a:t>
            </a:r>
            <a:br>
              <a:rPr b="1" lang="uk-UA" sz="2400">
                <a:solidFill>
                  <a:srgbClr val="000000"/>
                </a:solidFill>
                <a:latin typeface="Times New Roman"/>
                <a:ea typeface="Times New Roman"/>
                <a:cs typeface="Times New Roman"/>
                <a:sym typeface="Times New Roman"/>
              </a:rPr>
            </a:br>
            <a:endParaRPr b="1" sz="2400">
              <a:solidFill>
                <a:srgbClr val="000000"/>
              </a:solidFill>
              <a:latin typeface="Times New Roman"/>
              <a:ea typeface="Times New Roman"/>
              <a:cs typeface="Times New Roman"/>
              <a:sym typeface="Times New Roman"/>
            </a:endParaRPr>
          </a:p>
        </p:txBody>
      </p:sp>
      <p:sp>
        <p:nvSpPr>
          <p:cNvPr id="1251" name="Google Shape;1251;p165"/>
          <p:cNvSpPr txBox="1"/>
          <p:nvPr>
            <p:ph idx="1" type="body"/>
          </p:nvPr>
        </p:nvSpPr>
        <p:spPr>
          <a:xfrm>
            <a:off x="154232" y="557793"/>
            <a:ext cx="11883600" cy="6600900"/>
          </a:xfrm>
          <a:prstGeom prst="rect">
            <a:avLst/>
          </a:prstGeom>
          <a:noFill/>
          <a:ln>
            <a:noFill/>
          </a:ln>
        </p:spPr>
        <p:txBody>
          <a:bodyPr anchorCtr="0" anchor="t" bIns="45700" lIns="91425" spcFirstLastPara="1" rIns="91425" wrap="square" tIns="45700">
            <a:noAutofit/>
          </a:bodyPr>
          <a:lstStyle/>
          <a:p>
            <a:pPr indent="0" lvl="0" marL="635" rtl="0" algn="just">
              <a:lnSpc>
                <a:spcPct val="90000"/>
              </a:lnSpc>
              <a:spcBef>
                <a:spcPts val="1000"/>
              </a:spcBef>
              <a:spcAft>
                <a:spcPts val="0"/>
              </a:spcAft>
              <a:buSzPts val="1800"/>
              <a:buNone/>
            </a:pPr>
            <a:r>
              <a:rPr lang="uk-UA" sz="1600">
                <a:latin typeface="Times New Roman"/>
                <a:ea typeface="Times New Roman"/>
                <a:cs typeface="Times New Roman"/>
                <a:sym typeface="Times New Roman"/>
              </a:rPr>
              <a:t>	З метою подальшого вдосконалення системи забезпечення рівних прав та можливостей жінок і чоловіків, розвитку інклюзивного та безбар’єрного робочого середовища, а також з урахуванням результатів гендерного аудиту, доцільно реалізувати наступні виклики:</a:t>
            </a:r>
            <a:endParaRPr sz="1400">
              <a:latin typeface="Times New Roman"/>
              <a:ea typeface="Times New Roman"/>
              <a:cs typeface="Times New Roman"/>
              <a:sym typeface="Times New Roman"/>
            </a:endParaRPr>
          </a:p>
          <a:p>
            <a:pPr indent="-323850" lvl="0" marL="342900" rtl="0" algn="just">
              <a:lnSpc>
                <a:spcPct val="90000"/>
              </a:lnSpc>
              <a:spcBef>
                <a:spcPts val="1000"/>
              </a:spcBef>
              <a:spcAft>
                <a:spcPts val="0"/>
              </a:spcAft>
              <a:buSzPts val="1500"/>
              <a:buFont typeface="Times New Roman"/>
              <a:buAutoNum type="arabicPeriod"/>
            </a:pPr>
            <a:r>
              <a:rPr i="1" lang="uk-UA" sz="1600">
                <a:latin typeface="Times New Roman"/>
                <a:ea typeface="Times New Roman"/>
                <a:cs typeface="Times New Roman"/>
                <a:sym typeface="Times New Roman"/>
              </a:rPr>
              <a:t>Удосконалення колективно-договірного регулювання</a:t>
            </a:r>
            <a:r>
              <a:rPr lang="uk-UA" sz="1600">
                <a:latin typeface="Times New Roman"/>
                <a:ea typeface="Times New Roman"/>
                <a:cs typeface="Times New Roman"/>
                <a:sym typeface="Times New Roman"/>
              </a:rPr>
              <a:t>. Забезпечити приведення положень колективних договорів митних органів у відповідність до принципів гендерної рівності та недискримінації. У митницях, де колективні договори відсутні, ініціювати їх укладення. У нових або оновлених редакціях колективних договорів передбачити окремі положення щодо забезпечення рівних прав та можливостей жінок і чоловіків, балансу між роботою і сімейним життям, протидії дискримінації та створення безбар’єрних умов праці.</a:t>
            </a:r>
            <a:endParaRPr sz="1400">
              <a:latin typeface="Times New Roman"/>
              <a:ea typeface="Times New Roman"/>
              <a:cs typeface="Times New Roman"/>
              <a:sym typeface="Times New Roman"/>
            </a:endParaRPr>
          </a:p>
          <a:p>
            <a:pPr indent="-323850" lvl="0" marL="342900" rtl="0" algn="just">
              <a:lnSpc>
                <a:spcPct val="90000"/>
              </a:lnSpc>
              <a:spcBef>
                <a:spcPts val="1000"/>
              </a:spcBef>
              <a:spcAft>
                <a:spcPts val="0"/>
              </a:spcAft>
              <a:buSzPts val="1500"/>
              <a:buFont typeface="Times New Roman"/>
              <a:buAutoNum type="arabicPeriod"/>
            </a:pPr>
            <a:r>
              <a:rPr i="1" lang="uk-UA" sz="1600">
                <a:latin typeface="Times New Roman"/>
                <a:ea typeface="Times New Roman"/>
                <a:cs typeface="Times New Roman"/>
                <a:sym typeface="Times New Roman"/>
              </a:rPr>
              <a:t>Розширення мережі координаторів з гендерних питань.</a:t>
            </a:r>
            <a:r>
              <a:rPr lang="uk-UA" sz="1600">
                <a:latin typeface="Times New Roman"/>
                <a:ea typeface="Times New Roman"/>
                <a:cs typeface="Times New Roman"/>
                <a:sym typeface="Times New Roman"/>
              </a:rPr>
              <a:t> Запровадити поетапне розширення мережі координаторів з гендерних питань у територіальних органах Держмитслужби з метою забезпечення сталості реалізації гендерної політики на місцевому рівні. Визначити їхні функції, забезпечити методичну підтримку та регулярну взаємодію з робочою групою з питань реалізації гендерної політики.</a:t>
            </a:r>
            <a:endParaRPr sz="1400">
              <a:latin typeface="Times New Roman"/>
              <a:ea typeface="Times New Roman"/>
              <a:cs typeface="Times New Roman"/>
              <a:sym typeface="Times New Roman"/>
            </a:endParaRPr>
          </a:p>
          <a:p>
            <a:pPr indent="-323850" lvl="0" marL="342900" rtl="0" algn="just">
              <a:lnSpc>
                <a:spcPct val="90000"/>
              </a:lnSpc>
              <a:spcBef>
                <a:spcPts val="1000"/>
              </a:spcBef>
              <a:spcAft>
                <a:spcPts val="0"/>
              </a:spcAft>
              <a:buSzPts val="1500"/>
              <a:buFont typeface="Times New Roman"/>
              <a:buAutoNum type="arabicPeriod"/>
            </a:pPr>
            <a:r>
              <a:rPr i="1" lang="uk-UA" sz="1600">
                <a:latin typeface="Times New Roman"/>
                <a:ea typeface="Times New Roman"/>
                <a:cs typeface="Times New Roman"/>
                <a:sym typeface="Times New Roman"/>
              </a:rPr>
              <a:t>Посилення механізмів запобігання та реагування на дискримінацію</a:t>
            </a:r>
            <a:r>
              <a:rPr lang="uk-UA" sz="1600">
                <a:latin typeface="Times New Roman"/>
                <a:ea typeface="Times New Roman"/>
                <a:cs typeface="Times New Roman"/>
                <a:sym typeface="Times New Roman"/>
              </a:rPr>
              <a:t>. Підвищити рівень поінформованості посадових осіб щодо наявних механізмів реагування на прояви дискримінації, булінгу, мобінгу та харасменту, зокрема щодо функціонування анонімної «скриньки довіри». Забезпечити регулярне інформування персоналу про порядок подання звернень, гарантії конфіденційності та захисту осіб, які повідомляють про порушення.</a:t>
            </a:r>
            <a:endParaRPr sz="1400">
              <a:latin typeface="Times New Roman"/>
              <a:ea typeface="Times New Roman"/>
              <a:cs typeface="Times New Roman"/>
              <a:sym typeface="Times New Roman"/>
            </a:endParaRPr>
          </a:p>
          <a:p>
            <a:pPr indent="-323850" lvl="0" marL="342900" rtl="0" algn="just">
              <a:lnSpc>
                <a:spcPct val="90000"/>
              </a:lnSpc>
              <a:spcBef>
                <a:spcPts val="1000"/>
              </a:spcBef>
              <a:spcAft>
                <a:spcPts val="0"/>
              </a:spcAft>
              <a:buSzPts val="1500"/>
              <a:buFont typeface="Times New Roman"/>
              <a:buAutoNum type="arabicPeriod"/>
            </a:pPr>
            <a:r>
              <a:rPr i="1" lang="uk-UA" sz="1600">
                <a:latin typeface="Times New Roman"/>
                <a:ea typeface="Times New Roman"/>
                <a:cs typeface="Times New Roman"/>
                <a:sym typeface="Times New Roman"/>
              </a:rPr>
              <a:t>Розвиток системи навчання та підвищення обізнаності</a:t>
            </a:r>
            <a:r>
              <a:rPr lang="uk-UA" sz="1600">
                <a:latin typeface="Times New Roman"/>
                <a:ea typeface="Times New Roman"/>
                <a:cs typeface="Times New Roman"/>
                <a:sym typeface="Times New Roman"/>
              </a:rPr>
              <a:t>. Продовжити та розширити практику регулярного навчання посадових осіб з питань гендерної рівності, прав людини, інклюзії та безбар’єрності, у тому числі з урахуванням потреб керівного складу та працівників служб управління персоналом. Забезпечити системність таких заходів та інтеграцію відповідних тем до програм підвищення кваліфікації.</a:t>
            </a:r>
            <a:endParaRPr sz="1400">
              <a:latin typeface="Times New Roman"/>
              <a:ea typeface="Times New Roman"/>
              <a:cs typeface="Times New Roman"/>
              <a:sym typeface="Times New Roman"/>
            </a:endParaRPr>
          </a:p>
          <a:p>
            <a:pPr indent="-323850" lvl="0" marL="342900" rtl="0" algn="just">
              <a:lnSpc>
                <a:spcPct val="90000"/>
              </a:lnSpc>
              <a:spcBef>
                <a:spcPts val="1000"/>
              </a:spcBef>
              <a:spcAft>
                <a:spcPts val="0"/>
              </a:spcAft>
              <a:buSzPts val="1500"/>
              <a:buFont typeface="Times New Roman"/>
              <a:buAutoNum type="arabicPeriod"/>
            </a:pPr>
            <a:r>
              <a:rPr i="1" lang="uk-UA" sz="1600">
                <a:latin typeface="Times New Roman"/>
                <a:ea typeface="Times New Roman"/>
                <a:cs typeface="Times New Roman"/>
                <a:sym typeface="Times New Roman"/>
              </a:rPr>
              <a:t>Формування безбар’єрного простору як стратегічної цілі. </a:t>
            </a:r>
            <a:r>
              <a:rPr lang="uk-UA" sz="1600">
                <a:latin typeface="Times New Roman"/>
                <a:ea typeface="Times New Roman"/>
                <a:cs typeface="Times New Roman"/>
                <a:sym typeface="Times New Roman"/>
              </a:rPr>
              <a:t>Визначити створення безбар’єрного робочого середовища як одну з наскрізних цілей організаційного розвитку Держмитслужби, що охоплює фізичну, цифрову, інформаційну та організаційно-культурну складові. Забезпечити поетапне усунення виявлених бар’єрів, у тому числі шляхом планування відповідних заходів у межах HR-стратегії та інших програм розвитку служби.</a:t>
            </a:r>
            <a:endParaRPr sz="1400">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7" name="Shape 257"/>
        <p:cNvGrpSpPr/>
        <p:nvPr/>
      </p:nvGrpSpPr>
      <p:grpSpPr>
        <a:xfrm>
          <a:off x="0" y="0"/>
          <a:ext cx="0" cy="0"/>
          <a:chOff x="0" y="0"/>
          <a:chExt cx="0" cy="0"/>
        </a:xfrm>
      </p:grpSpPr>
      <p:sp>
        <p:nvSpPr>
          <p:cNvPr id="258" name="Google Shape;258;p32"/>
          <p:cNvSpPr txBox="1"/>
          <p:nvPr>
            <p:ph type="title"/>
          </p:nvPr>
        </p:nvSpPr>
        <p:spPr>
          <a:xfrm>
            <a:off x="483497" y="-79513"/>
            <a:ext cx="11635409" cy="88458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УІНП. Виклики</a:t>
            </a:r>
            <a:endParaRPr b="1" sz="2400"/>
          </a:p>
        </p:txBody>
      </p:sp>
      <p:sp>
        <p:nvSpPr>
          <p:cNvPr id="259" name="Google Shape;259;p32"/>
          <p:cNvSpPr txBox="1"/>
          <p:nvPr>
            <p:ph idx="1" type="body"/>
          </p:nvPr>
        </p:nvSpPr>
        <p:spPr>
          <a:xfrm>
            <a:off x="385525" y="620643"/>
            <a:ext cx="11225005" cy="5616714"/>
          </a:xfrm>
          <a:prstGeom prst="rect">
            <a:avLst/>
          </a:prstGeom>
          <a:noFill/>
          <a:ln>
            <a:noFill/>
          </a:ln>
        </p:spPr>
        <p:txBody>
          <a:bodyPr anchorCtr="0" anchor="t" bIns="45700" lIns="91425" spcFirstLastPara="1" rIns="91425" wrap="square" tIns="45700">
            <a:noAutofit/>
          </a:bodyPr>
          <a:lstStyle/>
          <a:p>
            <a:pPr indent="447675" lvl="0" marL="357188" rtl="0" algn="just">
              <a:lnSpc>
                <a:spcPct val="100000"/>
              </a:lnSpc>
              <a:spcBef>
                <a:spcPts val="600"/>
              </a:spcBef>
              <a:spcAft>
                <a:spcPts val="0"/>
              </a:spcAft>
              <a:buClr>
                <a:srgbClr val="000000"/>
              </a:buClr>
              <a:buSzPts val="2800"/>
              <a:buNone/>
            </a:pPr>
            <a:r>
              <a:rPr b="1" lang="uk-UA" sz="1800">
                <a:solidFill>
                  <a:srgbClr val="000000"/>
                </a:solidFill>
                <a:latin typeface="Times New Roman"/>
                <a:ea typeface="Times New Roman"/>
                <a:cs typeface="Times New Roman"/>
                <a:sym typeface="Times New Roman"/>
              </a:rPr>
              <a:t>Організаційні та контекстні виклики</a:t>
            </a:r>
            <a:endParaRPr/>
          </a:p>
          <a:p>
            <a:pPr indent="447675" lvl="0" marL="357188" rtl="0" algn="just">
              <a:lnSpc>
                <a:spcPct val="100000"/>
              </a:lnSpc>
              <a:spcBef>
                <a:spcPts val="1200"/>
              </a:spcBef>
              <a:spcAft>
                <a:spcPts val="0"/>
              </a:spcAft>
              <a:buClr>
                <a:srgbClr val="000000"/>
              </a:buClr>
              <a:buSzPts val="2800"/>
              <a:buNone/>
            </a:pPr>
            <a:r>
              <a:rPr b="1" lang="uk-UA" sz="1800">
                <a:solidFill>
                  <a:srgbClr val="000000"/>
                </a:solidFill>
                <a:latin typeface="Times New Roman"/>
                <a:ea typeface="Times New Roman"/>
                <a:cs typeface="Times New Roman"/>
                <a:sym typeface="Times New Roman"/>
              </a:rPr>
              <a:t>1. Вплив воєнного стану на реалізацію державної гендерної політики</a:t>
            </a:r>
            <a:endParaRPr/>
          </a:p>
          <a:p>
            <a:pPr indent="-1588" lvl="0" marL="90488" rtl="0" algn="just">
              <a:lnSpc>
                <a:spcPct val="100000"/>
              </a:lnSpc>
              <a:spcBef>
                <a:spcPts val="1200"/>
              </a:spcBef>
              <a:spcAft>
                <a:spcPts val="0"/>
              </a:spcAft>
              <a:buClr>
                <a:srgbClr val="000000"/>
              </a:buClr>
              <a:buSzPts val="2800"/>
              <a:buNone/>
            </a:pPr>
            <a:r>
              <a:rPr lang="uk-UA" sz="1800">
                <a:solidFill>
                  <a:srgbClr val="000000"/>
                </a:solidFill>
                <a:latin typeface="Times New Roman"/>
                <a:ea typeface="Times New Roman"/>
                <a:cs typeface="Times New Roman"/>
                <a:sym typeface="Times New Roman"/>
              </a:rPr>
              <a:t>		Реалізація заходів у сфері забезпечення рівних прав і можливостей жінок і чоловіків відбувається в умовах воєнного стану, що об’єктивно впливає на пріоритети діяльності Інституту.</a:t>
            </a:r>
            <a:endParaRPr/>
          </a:p>
          <a:p>
            <a:pPr indent="0" lvl="0" marL="88900" rtl="0" algn="just">
              <a:lnSpc>
                <a:spcPct val="100000"/>
              </a:lnSpc>
              <a:spcBef>
                <a:spcPts val="1200"/>
              </a:spcBef>
              <a:spcAft>
                <a:spcPts val="0"/>
              </a:spcAft>
              <a:buClr>
                <a:srgbClr val="000000"/>
              </a:buClr>
              <a:buSzPts val="2800"/>
              <a:buNone/>
            </a:pPr>
            <a:r>
              <a:rPr lang="uk-UA" sz="1800">
                <a:solidFill>
                  <a:srgbClr val="000000"/>
                </a:solidFill>
                <a:latin typeface="Times New Roman"/>
                <a:ea typeface="Times New Roman"/>
                <a:cs typeface="Times New Roman"/>
                <a:sym typeface="Times New Roman"/>
              </a:rPr>
              <a:t>	Частина ресурсів спрямовується на виконання першочергових завдань, пов’язаних із безпековою ситуацією, збереженням інституційної спроможності та підтримкою персоналу.</a:t>
            </a:r>
            <a:endParaRPr/>
          </a:p>
          <a:p>
            <a:pPr indent="457200" lvl="0" marL="0" rtl="0" algn="just">
              <a:lnSpc>
                <a:spcPct val="100000"/>
              </a:lnSpc>
              <a:spcBef>
                <a:spcPts val="1200"/>
              </a:spcBef>
              <a:spcAft>
                <a:spcPts val="0"/>
              </a:spcAft>
              <a:buClr>
                <a:srgbClr val="000000"/>
              </a:buClr>
              <a:buSzPts val="2800"/>
              <a:buNone/>
            </a:pPr>
            <a:r>
              <a:rPr lang="uk-UA" sz="1800">
                <a:solidFill>
                  <a:srgbClr val="000000"/>
                </a:solidFill>
                <a:latin typeface="Times New Roman"/>
                <a:ea typeface="Times New Roman"/>
                <a:cs typeface="Times New Roman"/>
                <a:sym typeface="Times New Roman"/>
              </a:rPr>
              <a:t>В умовах війни загострюються питання: психоемоційного навантаження, поєднання професійних і   сімейних обов’язків, адаптації працівників до змінних умов роботи.</a:t>
            </a:r>
            <a:endParaRPr/>
          </a:p>
          <a:p>
            <a:pPr indent="447675" lvl="0" marL="357188" rtl="0" algn="just">
              <a:lnSpc>
                <a:spcPct val="100000"/>
              </a:lnSpc>
              <a:spcBef>
                <a:spcPts val="1200"/>
              </a:spcBef>
              <a:spcAft>
                <a:spcPts val="0"/>
              </a:spcAft>
              <a:buClr>
                <a:srgbClr val="000000"/>
              </a:buClr>
              <a:buSzPts val="2800"/>
              <a:buNone/>
            </a:pPr>
            <a:r>
              <a:rPr b="1" lang="uk-UA" sz="1800">
                <a:solidFill>
                  <a:srgbClr val="000000"/>
                </a:solidFill>
                <a:latin typeface="Times New Roman"/>
                <a:ea typeface="Times New Roman"/>
                <a:cs typeface="Times New Roman"/>
                <a:sym typeface="Times New Roman"/>
              </a:rPr>
              <a:t>2. Обмеженість ресурсів для системної реалізації гендерно орієнтованих заходів</a:t>
            </a:r>
            <a:endParaRPr/>
          </a:p>
          <a:p>
            <a:pPr indent="368300" lvl="0" marL="88900" rtl="0" algn="just">
              <a:lnSpc>
                <a:spcPct val="100000"/>
              </a:lnSpc>
              <a:spcBef>
                <a:spcPts val="1200"/>
              </a:spcBef>
              <a:spcAft>
                <a:spcPts val="0"/>
              </a:spcAft>
              <a:buClr>
                <a:srgbClr val="000000"/>
              </a:buClr>
              <a:buSzPts val="2800"/>
              <a:buNone/>
            </a:pPr>
            <a:r>
              <a:rPr lang="uk-UA" sz="1800">
                <a:solidFill>
                  <a:srgbClr val="000000"/>
                </a:solidFill>
                <a:latin typeface="Times New Roman"/>
                <a:ea typeface="Times New Roman"/>
                <a:cs typeface="Times New Roman"/>
                <a:sym typeface="Times New Roman"/>
              </a:rPr>
              <a:t>Обмежене фінансування та кадрові ресурси ускладнюють масштабування спеціалізованих гендерно орієнтованих ініціатив.</a:t>
            </a:r>
            <a:endParaRPr/>
          </a:p>
          <a:p>
            <a:pPr indent="457200" lvl="0" marL="0" rtl="0" algn="just">
              <a:lnSpc>
                <a:spcPct val="100000"/>
              </a:lnSpc>
              <a:spcBef>
                <a:spcPts val="1200"/>
              </a:spcBef>
              <a:spcAft>
                <a:spcPts val="600"/>
              </a:spcAft>
              <a:buClr>
                <a:srgbClr val="000000"/>
              </a:buClr>
              <a:buSzPts val="2800"/>
              <a:buNone/>
            </a:pPr>
            <a:r>
              <a:rPr lang="uk-UA" sz="1800">
                <a:solidFill>
                  <a:srgbClr val="000000"/>
                </a:solidFill>
                <a:latin typeface="Times New Roman"/>
                <a:ea typeface="Times New Roman"/>
                <a:cs typeface="Times New Roman"/>
                <a:sym typeface="Times New Roman"/>
              </a:rPr>
              <a:t>Гендерна тематика часто інтегрується в ширші управлінські та просвітницькі процеси, що потребує додаткової організаційної підтримки та міжвідомчої координації</a:t>
            </a:r>
            <a:endParaRPr/>
          </a:p>
        </p:txBody>
      </p:sp>
      <p:sp>
        <p:nvSpPr>
          <p:cNvPr id="260" name="Google Shape;260;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55" name="Shape 1255"/>
        <p:cNvGrpSpPr/>
        <p:nvPr/>
      </p:nvGrpSpPr>
      <p:grpSpPr>
        <a:xfrm>
          <a:off x="0" y="0"/>
          <a:ext cx="0" cy="0"/>
          <a:chOff x="0" y="0"/>
          <a:chExt cx="0" cy="0"/>
        </a:xfrm>
      </p:grpSpPr>
      <p:sp>
        <p:nvSpPr>
          <p:cNvPr id="1256" name="Google Shape;1256;p166"/>
          <p:cNvSpPr txBox="1"/>
          <p:nvPr>
            <p:ph type="title"/>
          </p:nvPr>
        </p:nvSpPr>
        <p:spPr>
          <a:xfrm>
            <a:off x="-160094" y="67835"/>
            <a:ext cx="12198000" cy="979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None/>
            </a:pPr>
            <a:r>
              <a:rPr b="1" lang="uk-UA" sz="2400">
                <a:solidFill>
                  <a:srgbClr val="000000"/>
                </a:solidFill>
                <a:latin typeface="Times New Roman"/>
                <a:ea typeface="Times New Roman"/>
                <a:cs typeface="Times New Roman"/>
                <a:sym typeface="Times New Roman"/>
              </a:rPr>
              <a:t>Держмитслужба. Плани</a:t>
            </a:r>
            <a:endParaRPr b="1" sz="2400">
              <a:solidFill>
                <a:srgbClr val="000000"/>
              </a:solidFill>
              <a:latin typeface="Times New Roman"/>
              <a:ea typeface="Times New Roman"/>
              <a:cs typeface="Times New Roman"/>
              <a:sym typeface="Times New Roman"/>
            </a:endParaRPr>
          </a:p>
        </p:txBody>
      </p:sp>
      <p:sp>
        <p:nvSpPr>
          <p:cNvPr id="1257" name="Google Shape;1257;p166"/>
          <p:cNvSpPr txBox="1"/>
          <p:nvPr>
            <p:ph idx="1" type="body"/>
          </p:nvPr>
        </p:nvSpPr>
        <p:spPr>
          <a:xfrm>
            <a:off x="308407" y="828418"/>
            <a:ext cx="11883600" cy="6600900"/>
          </a:xfrm>
          <a:prstGeom prst="rect">
            <a:avLst/>
          </a:prstGeom>
          <a:noFill/>
          <a:ln>
            <a:noFill/>
          </a:ln>
        </p:spPr>
        <p:txBody>
          <a:bodyPr anchorCtr="0" anchor="t" bIns="45700" lIns="91425" spcFirstLastPara="1" rIns="91425" wrap="square" tIns="45700">
            <a:noAutofit/>
          </a:bodyPr>
          <a:lstStyle/>
          <a:p>
            <a:pPr indent="0" lvl="0" marL="635" rtl="0" algn="just">
              <a:lnSpc>
                <a:spcPct val="90000"/>
              </a:lnSpc>
              <a:spcBef>
                <a:spcPts val="1000"/>
              </a:spcBef>
              <a:spcAft>
                <a:spcPts val="0"/>
              </a:spcAft>
              <a:buSzPts val="1800"/>
              <a:buNone/>
            </a:pPr>
            <a:r>
              <a:rPr lang="uk-UA" sz="1800">
                <a:latin typeface="Times New Roman"/>
                <a:ea typeface="Times New Roman"/>
                <a:cs typeface="Times New Roman"/>
                <a:sym typeface="Times New Roman"/>
              </a:rPr>
              <a:t>	План діяльності Держмитслужби у сфері реалізації державної політики з питань забезпечення рівних прав та можливостей жінок і чоловіків затверджений на 2025 – 2026 роки та має бути реалізований у цей період в повній мірі із </a:t>
            </a:r>
            <a:r>
              <a:rPr lang="uk-UA" sz="1800">
                <a:latin typeface="Times New Roman"/>
                <a:ea typeface="Times New Roman"/>
                <a:cs typeface="Times New Roman"/>
                <a:sym typeface="Times New Roman"/>
              </a:rPr>
              <a:t>урахуванням</a:t>
            </a:r>
            <a:r>
              <a:rPr lang="uk-UA" sz="1800">
                <a:latin typeface="Times New Roman"/>
                <a:ea typeface="Times New Roman"/>
                <a:cs typeface="Times New Roman"/>
                <a:sym typeface="Times New Roman"/>
              </a:rPr>
              <a:t> рекомендацій, наданих під час Гендерного аудиту.</a:t>
            </a:r>
            <a:endParaRPr/>
          </a:p>
          <a:p>
            <a:pPr indent="0" lvl="0" marL="635" rtl="0" algn="just">
              <a:lnSpc>
                <a:spcPct val="90000"/>
              </a:lnSpc>
              <a:spcBef>
                <a:spcPts val="1000"/>
              </a:spcBef>
              <a:spcAft>
                <a:spcPts val="0"/>
              </a:spcAft>
              <a:buSzPts val="1800"/>
              <a:buNone/>
            </a:pPr>
            <a:r>
              <a:rPr lang="uk-UA" sz="1800">
                <a:latin typeface="Times New Roman"/>
                <a:ea typeface="Times New Roman"/>
                <a:cs typeface="Times New Roman"/>
                <a:sym typeface="Times New Roman"/>
              </a:rPr>
              <a:t>	Одночасно Стратегія управління персоналом Державної митної служби України на 2025 – 2030 роки та План заходів із реалізації стратегії управління персоналом Державної митної служби України на 2025 – 2030 роки передбачають  період виконання до 2030 року. Відповідно до Стратегічної цілі 4 (T – tolerance) - Інклюзивне, безбар’єрне та гендерно чутливе середовище та мети – створення простору, в якому кожна посадова особа має рівні можливості для участі, розвитку та добробуту, мають бути реалізовані наступні ініціативи та проєкти:</a:t>
            </a:r>
            <a:endParaRPr/>
          </a:p>
          <a:p>
            <a:pPr indent="-336550" lvl="0" marL="343535" rtl="0" algn="just">
              <a:lnSpc>
                <a:spcPct val="90000"/>
              </a:lnSpc>
              <a:spcBef>
                <a:spcPts val="1000"/>
              </a:spcBef>
              <a:spcAft>
                <a:spcPts val="0"/>
              </a:spcAft>
              <a:buSzPts val="1700"/>
              <a:buFont typeface="Times New Roman"/>
              <a:buAutoNum type="arabicPeriod"/>
            </a:pPr>
            <a:r>
              <a:rPr b="1" lang="uk-UA" sz="1800">
                <a:latin typeface="Times New Roman"/>
                <a:ea typeface="Times New Roman"/>
                <a:cs typeface="Times New Roman"/>
                <a:sym typeface="Times New Roman"/>
              </a:rPr>
              <a:t>Створення безбар’єрного простору для людей з особливими потребами	</a:t>
            </a:r>
            <a:endParaRPr/>
          </a:p>
          <a:p>
            <a:pPr indent="0" lvl="0" marL="635" rtl="0" algn="just">
              <a:lnSpc>
                <a:spcPct val="90000"/>
              </a:lnSpc>
              <a:spcBef>
                <a:spcPts val="1000"/>
              </a:spcBef>
              <a:spcAft>
                <a:spcPts val="0"/>
              </a:spcAft>
              <a:buSzPts val="1800"/>
              <a:buNone/>
            </a:pPr>
            <a:r>
              <a:rPr lang="uk-UA" sz="1800">
                <a:latin typeface="Times New Roman"/>
                <a:ea typeface="Times New Roman"/>
                <a:cs typeface="Times New Roman"/>
                <a:sym typeface="Times New Roman"/>
              </a:rPr>
              <a:t>Ініціатива «Митниця без бар’єрів» – аудит доступності, адаптація офісів, цифрові рішення для людей з інвалідністю</a:t>
            </a:r>
            <a:endParaRPr/>
          </a:p>
          <a:p>
            <a:pPr indent="-336550" lvl="0" marL="343535" rtl="0" algn="just">
              <a:lnSpc>
                <a:spcPct val="90000"/>
              </a:lnSpc>
              <a:spcBef>
                <a:spcPts val="1000"/>
              </a:spcBef>
              <a:spcAft>
                <a:spcPts val="0"/>
              </a:spcAft>
              <a:buSzPts val="1700"/>
              <a:buFont typeface="Times New Roman"/>
              <a:buAutoNum type="arabicPeriod" startAt="2"/>
            </a:pPr>
            <a:r>
              <a:rPr b="1" lang="uk-UA" sz="1800">
                <a:latin typeface="Times New Roman"/>
                <a:ea typeface="Times New Roman"/>
                <a:cs typeface="Times New Roman"/>
                <a:sym typeface="Times New Roman"/>
              </a:rPr>
              <a:t>Розроблення плану заходів з підтримки ментального здоров’я посадових осіб митних органів  в умовах війни</a:t>
            </a:r>
            <a:endParaRPr/>
          </a:p>
          <a:p>
            <a:pPr indent="0" lvl="0" marL="635" rtl="0" algn="just">
              <a:lnSpc>
                <a:spcPct val="90000"/>
              </a:lnSpc>
              <a:spcBef>
                <a:spcPts val="1000"/>
              </a:spcBef>
              <a:spcAft>
                <a:spcPts val="0"/>
              </a:spcAft>
              <a:buSzPts val="1800"/>
              <a:buNone/>
            </a:pPr>
            <a:r>
              <a:rPr lang="uk-UA" sz="1800">
                <a:latin typeface="Times New Roman"/>
                <a:ea typeface="Times New Roman"/>
                <a:cs typeface="Times New Roman"/>
                <a:sym typeface="Times New Roman"/>
              </a:rPr>
              <a:t>Програма «Баланс» – серія заходів про ментальне здоров’я, боротьбу з вигоранням і психологічну підтримку</a:t>
            </a:r>
            <a:endParaRPr/>
          </a:p>
          <a:p>
            <a:pPr indent="-336550" lvl="0" marL="343535" rtl="0" algn="just">
              <a:lnSpc>
                <a:spcPct val="90000"/>
              </a:lnSpc>
              <a:spcBef>
                <a:spcPts val="1000"/>
              </a:spcBef>
              <a:spcAft>
                <a:spcPts val="0"/>
              </a:spcAft>
              <a:buSzPts val="1700"/>
              <a:buFont typeface="Times New Roman"/>
              <a:buAutoNum type="arabicPeriod" startAt="3"/>
            </a:pPr>
            <a:r>
              <a:rPr b="1" lang="uk-UA" sz="1800">
                <a:latin typeface="Times New Roman"/>
                <a:ea typeface="Times New Roman"/>
                <a:cs typeface="Times New Roman"/>
                <a:sym typeface="Times New Roman"/>
              </a:rPr>
              <a:t> Проведення гендерного аудиту відповідно до затвердженого плану</a:t>
            </a:r>
            <a:endParaRPr/>
          </a:p>
          <a:p>
            <a:pPr indent="0" lvl="0" marL="635" rtl="0" algn="just">
              <a:lnSpc>
                <a:spcPct val="90000"/>
              </a:lnSpc>
              <a:spcBef>
                <a:spcPts val="1000"/>
              </a:spcBef>
              <a:spcAft>
                <a:spcPts val="0"/>
              </a:spcAft>
              <a:buSzPts val="1800"/>
              <a:buNone/>
            </a:pPr>
            <a:r>
              <a:rPr lang="uk-UA" sz="1800">
                <a:latin typeface="Times New Roman"/>
                <a:ea typeface="Times New Roman"/>
                <a:cs typeface="Times New Roman"/>
                <a:sym typeface="Times New Roman"/>
              </a:rPr>
              <a:t>«Формула рівності» – аналітика без упереджень, проведення гендерного аудиту</a:t>
            </a:r>
            <a:endParaRPr/>
          </a:p>
          <a:p>
            <a:pPr indent="-336550" lvl="0" marL="343535" rtl="0" algn="just">
              <a:lnSpc>
                <a:spcPct val="90000"/>
              </a:lnSpc>
              <a:spcBef>
                <a:spcPts val="1000"/>
              </a:spcBef>
              <a:spcAft>
                <a:spcPts val="0"/>
              </a:spcAft>
              <a:buSzPts val="1700"/>
              <a:buFont typeface="Times New Roman"/>
              <a:buAutoNum type="arabicPeriod" startAt="4"/>
            </a:pPr>
            <a:r>
              <a:rPr b="1" lang="uk-UA" sz="1800">
                <a:latin typeface="Times New Roman"/>
                <a:ea typeface="Times New Roman"/>
                <a:cs typeface="Times New Roman"/>
                <a:sym typeface="Times New Roman"/>
              </a:rPr>
              <a:t>Проведення опитування щодо залученості посадових осіб митних органів</a:t>
            </a:r>
            <a:endParaRPr/>
          </a:p>
          <a:p>
            <a:pPr indent="0" lvl="0" marL="635" rtl="0" algn="just">
              <a:lnSpc>
                <a:spcPct val="90000"/>
              </a:lnSpc>
              <a:spcBef>
                <a:spcPts val="1000"/>
              </a:spcBef>
              <a:spcAft>
                <a:spcPts val="0"/>
              </a:spcAft>
              <a:buSzPts val="1800"/>
              <a:buNone/>
            </a:pPr>
            <a:r>
              <a:rPr lang="uk-UA" sz="1800">
                <a:latin typeface="Times New Roman"/>
                <a:ea typeface="Times New Roman"/>
                <a:cs typeface="Times New Roman"/>
                <a:sym typeface="Times New Roman"/>
              </a:rPr>
              <a:t>«Голос митника» – опитування залученості персоналу</a:t>
            </a:r>
            <a:endParaRPr/>
          </a:p>
          <a:p>
            <a:pPr indent="0" lvl="0" marL="635" rtl="0" algn="just">
              <a:lnSpc>
                <a:spcPct val="90000"/>
              </a:lnSpc>
              <a:spcBef>
                <a:spcPts val="1000"/>
              </a:spcBef>
              <a:spcAft>
                <a:spcPts val="0"/>
              </a:spcAft>
              <a:buSzPts val="1800"/>
              <a:buNone/>
            </a:pPr>
            <a:r>
              <a:t/>
            </a:r>
            <a:endParaRPr sz="1400">
              <a:latin typeface="Times New Roman"/>
              <a:ea typeface="Times New Roman"/>
              <a:cs typeface="Times New Roman"/>
              <a:sym typeface="Times New Roman"/>
            </a:endParaRPr>
          </a:p>
        </p:txBody>
      </p:sp>
    </p:spTree>
  </p:cSld>
  <p:clrMapOvr>
    <a:masterClrMapping/>
  </p:clrMapOvr>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61" name="Shape 1261"/>
        <p:cNvGrpSpPr/>
        <p:nvPr/>
      </p:nvGrpSpPr>
      <p:grpSpPr>
        <a:xfrm>
          <a:off x="0" y="0"/>
          <a:ext cx="0" cy="0"/>
          <a:chOff x="0" y="0"/>
          <a:chExt cx="0" cy="0"/>
        </a:xfrm>
      </p:grpSpPr>
      <p:sp>
        <p:nvSpPr>
          <p:cNvPr id="1262" name="Google Shape;1262;p167"/>
          <p:cNvSpPr txBox="1"/>
          <p:nvPr>
            <p:ph type="title"/>
          </p:nvPr>
        </p:nvSpPr>
        <p:spPr>
          <a:xfrm>
            <a:off x="-160094" y="67835"/>
            <a:ext cx="12197862" cy="979916"/>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None/>
            </a:pPr>
            <a:r>
              <a:rPr b="1" lang="uk-UA" sz="2400">
                <a:solidFill>
                  <a:srgbClr val="000000"/>
                </a:solidFill>
                <a:latin typeface="Times New Roman"/>
                <a:ea typeface="Times New Roman"/>
                <a:cs typeface="Times New Roman"/>
                <a:sym typeface="Times New Roman"/>
              </a:rPr>
              <a:t>Державна аудиторська служба України. Досягнення</a:t>
            </a:r>
            <a:br>
              <a:rPr b="1" lang="uk-UA" sz="2400">
                <a:solidFill>
                  <a:srgbClr val="000000"/>
                </a:solidFill>
                <a:latin typeface="Times New Roman"/>
                <a:ea typeface="Times New Roman"/>
                <a:cs typeface="Times New Roman"/>
                <a:sym typeface="Times New Roman"/>
              </a:rPr>
            </a:br>
            <a:endParaRPr b="1" sz="2400">
              <a:solidFill>
                <a:srgbClr val="000000"/>
              </a:solidFill>
              <a:latin typeface="Times New Roman"/>
              <a:ea typeface="Times New Roman"/>
              <a:cs typeface="Times New Roman"/>
              <a:sym typeface="Times New Roman"/>
            </a:endParaRPr>
          </a:p>
        </p:txBody>
      </p:sp>
      <p:sp>
        <p:nvSpPr>
          <p:cNvPr id="1263" name="Google Shape;1263;p167"/>
          <p:cNvSpPr txBox="1"/>
          <p:nvPr>
            <p:ph idx="1" type="body"/>
          </p:nvPr>
        </p:nvSpPr>
        <p:spPr>
          <a:xfrm>
            <a:off x="601075" y="628650"/>
            <a:ext cx="10854900" cy="6125100"/>
          </a:xfrm>
          <a:prstGeom prst="rect">
            <a:avLst/>
          </a:prstGeom>
          <a:noFill/>
          <a:ln>
            <a:noFill/>
          </a:ln>
        </p:spPr>
        <p:txBody>
          <a:bodyPr anchorCtr="0" anchor="t" bIns="45700" lIns="91425" spcFirstLastPara="1" rIns="91425" wrap="square" tIns="45700">
            <a:noAutofit/>
          </a:bodyPr>
          <a:lstStyle/>
          <a:p>
            <a:pPr indent="-236220" lvl="0" marL="274320" marR="0" rtl="0" algn="just">
              <a:lnSpc>
                <a:spcPct val="100000"/>
              </a:lnSpc>
              <a:spcBef>
                <a:spcPts val="600"/>
              </a:spcBef>
              <a:spcAft>
                <a:spcPts val="0"/>
              </a:spcAft>
              <a:buClr>
                <a:srgbClr val="545454"/>
              </a:buClr>
              <a:buSzPts val="1400"/>
              <a:buFont typeface="Arial"/>
              <a:buChar char="•"/>
            </a:pPr>
            <a:r>
              <a:rPr b="0" i="0" lang="uk-UA" sz="1400" u="none" cap="none" strike="noStrike">
                <a:solidFill>
                  <a:srgbClr val="2A2A2A"/>
                </a:solidFill>
                <a:latin typeface="Times New Roman"/>
                <a:ea typeface="Times New Roman"/>
                <a:cs typeface="Times New Roman"/>
                <a:sym typeface="Times New Roman"/>
              </a:rPr>
              <a:t>У 2025 році велика увага приділялась саме підвищенню рівня компетентності державних службовців з питань забезпечення рівних прав та можливостей жінок і чоловіків, недискримінації шляхом проходження навчання за низкою програм: </a:t>
            </a:r>
            <a:endParaRPr sz="1400"/>
          </a:p>
          <a:p>
            <a:pPr indent="-193357" lvl="0" marL="808038" marR="0" rtl="0" algn="just">
              <a:lnSpc>
                <a:spcPct val="100000"/>
              </a:lnSpc>
              <a:spcBef>
                <a:spcPts val="600"/>
              </a:spcBef>
              <a:spcAft>
                <a:spcPts val="0"/>
              </a:spcAft>
              <a:buClr>
                <a:srgbClr val="545454"/>
              </a:buClr>
              <a:buSzPts val="1400"/>
              <a:buFont typeface="Noto Sans Symbols"/>
              <a:buChar char="❖"/>
            </a:pPr>
            <a:r>
              <a:rPr b="0" i="0" lang="uk-UA" sz="1400" u="none" cap="none" strike="noStrike">
                <a:solidFill>
                  <a:srgbClr val="2A2A2A"/>
                </a:solidFill>
                <a:latin typeface="Times New Roman"/>
                <a:ea typeface="Times New Roman"/>
                <a:cs typeface="Times New Roman"/>
                <a:sym typeface="Times New Roman"/>
              </a:rPr>
              <a:t>«Антидискримінація: впровадження європейських стандартів прав людини на національному рівні», «Гендерно чутливе реагування на гуманітарну кризу», «Гендерний мейнстримінг у процесі вступу до ЄС», організовані Вищою школою публічного управління;</a:t>
            </a:r>
            <a:endParaRPr sz="1400"/>
          </a:p>
          <a:p>
            <a:pPr indent="-193357" lvl="0" marL="808038" marR="0" rtl="0" algn="just">
              <a:lnSpc>
                <a:spcPct val="100000"/>
              </a:lnSpc>
              <a:spcBef>
                <a:spcPts val="600"/>
              </a:spcBef>
              <a:spcAft>
                <a:spcPts val="0"/>
              </a:spcAft>
              <a:buClr>
                <a:srgbClr val="545454"/>
              </a:buClr>
              <a:buSzPts val="1400"/>
              <a:buFont typeface="Noto Sans Symbols"/>
              <a:buChar char="❖"/>
            </a:pPr>
            <a:r>
              <a:rPr b="0" i="0" lang="uk-UA" sz="1400" u="none" cap="none" strike="noStrike">
                <a:solidFill>
                  <a:srgbClr val="2A2A2A"/>
                </a:solidFill>
                <a:latin typeface="Times New Roman"/>
                <a:ea typeface="Times New Roman"/>
                <a:cs typeface="Times New Roman"/>
                <a:sym typeface="Times New Roman"/>
              </a:rPr>
              <a:t>«Забезпечення створення безбар’єрного простору на засадах рівності, недискримінації, доступності та інклюзії»; «Безбарʼєрна публічна служба: рівні права та можливості, інклюзія та безпечне середовище» у рамках щорічного Рішельє-форуму публічної служби «Права людини в Україні: оптика змін», організованого Національним агентством України з питань державної служби; </a:t>
            </a:r>
            <a:endParaRPr sz="1400"/>
          </a:p>
          <a:p>
            <a:pPr indent="-193357" lvl="0" marL="808038" marR="0" rtl="0" algn="just">
              <a:lnSpc>
                <a:spcPct val="100000"/>
              </a:lnSpc>
              <a:spcBef>
                <a:spcPts val="600"/>
              </a:spcBef>
              <a:spcAft>
                <a:spcPts val="0"/>
              </a:spcAft>
              <a:buClr>
                <a:srgbClr val="545454"/>
              </a:buClr>
              <a:buSzPts val="1400"/>
              <a:buFont typeface="Noto Sans Symbols"/>
              <a:buChar char="❖"/>
            </a:pPr>
            <a:r>
              <a:rPr b="0" i="0" lang="uk-UA" sz="1400" u="none" cap="none" strike="noStrike">
                <a:solidFill>
                  <a:srgbClr val="2A2A2A"/>
                </a:solidFill>
                <a:latin typeface="Times New Roman"/>
                <a:ea typeface="Times New Roman"/>
                <a:cs typeface="Times New Roman"/>
                <a:sym typeface="Times New Roman"/>
              </a:rPr>
              <a:t> «Гендерна рівність: розуміння, формування політики та інструменти реалізації», організована Національним агентством України з питань державної служби; </a:t>
            </a:r>
            <a:endParaRPr sz="1400"/>
          </a:p>
          <a:p>
            <a:pPr indent="-193357" lvl="0" marL="808038" marR="0" rtl="0" algn="just">
              <a:lnSpc>
                <a:spcPct val="100000"/>
              </a:lnSpc>
              <a:spcBef>
                <a:spcPts val="600"/>
              </a:spcBef>
              <a:spcAft>
                <a:spcPts val="0"/>
              </a:spcAft>
              <a:buClr>
                <a:srgbClr val="545454"/>
              </a:buClr>
              <a:buSzPts val="1400"/>
              <a:buFont typeface="Noto Sans Symbols"/>
              <a:buChar char="❖"/>
            </a:pPr>
            <a:r>
              <a:rPr b="0" i="0" lang="uk-UA" sz="1400" u="none" cap="none" strike="noStrike">
                <a:solidFill>
                  <a:srgbClr val="2A2A2A"/>
                </a:solidFill>
                <a:latin typeface="Times New Roman"/>
                <a:ea typeface="Times New Roman"/>
                <a:cs typeface="Times New Roman"/>
                <a:sym typeface="Times New Roman"/>
              </a:rPr>
              <a:t> «Роль термінології у забезпеченні гендерно чутливого відновлення», організований Урядовим уповноваженим з питань гендерної політики;  </a:t>
            </a:r>
            <a:endParaRPr sz="1400"/>
          </a:p>
          <a:p>
            <a:pPr indent="-193357" lvl="0" marL="808038" marR="0" rtl="0" algn="just">
              <a:lnSpc>
                <a:spcPct val="100000"/>
              </a:lnSpc>
              <a:spcBef>
                <a:spcPts val="600"/>
              </a:spcBef>
              <a:spcAft>
                <a:spcPts val="0"/>
              </a:spcAft>
              <a:buClr>
                <a:srgbClr val="545454"/>
              </a:buClr>
              <a:buSzPts val="1400"/>
              <a:buFont typeface="Noto Sans Symbols"/>
              <a:buChar char="❖"/>
            </a:pPr>
            <a:r>
              <a:rPr b="0" i="0" lang="uk-UA" sz="1400" u="none" cap="none" strike="noStrike">
                <a:solidFill>
                  <a:srgbClr val="2A2A2A"/>
                </a:solidFill>
                <a:latin typeface="Times New Roman"/>
                <a:ea typeface="Times New Roman"/>
                <a:cs typeface="Times New Roman"/>
                <a:sym typeface="Times New Roman"/>
              </a:rPr>
              <a:t>курс Prometheus «Жінки та чоловіки: гендер для всіх». </a:t>
            </a:r>
            <a:endParaRPr sz="1400"/>
          </a:p>
          <a:p>
            <a:pPr indent="-236220" lvl="0" marL="274320" marR="0" rtl="0" algn="just">
              <a:lnSpc>
                <a:spcPct val="100000"/>
              </a:lnSpc>
              <a:spcBef>
                <a:spcPts val="600"/>
              </a:spcBef>
              <a:spcAft>
                <a:spcPts val="0"/>
              </a:spcAft>
              <a:buClr>
                <a:srgbClr val="545454"/>
              </a:buClr>
              <a:buSzPts val="1400"/>
              <a:buFont typeface="Arial"/>
              <a:buChar char="•"/>
            </a:pPr>
            <a:r>
              <a:rPr b="0" i="0" lang="uk-UA" sz="1400" u="none" cap="none" strike="noStrike">
                <a:solidFill>
                  <a:srgbClr val="2A2A2A"/>
                </a:solidFill>
                <a:latin typeface="Times New Roman"/>
                <a:ea typeface="Times New Roman"/>
                <a:cs typeface="Times New Roman"/>
                <a:sym typeface="Times New Roman"/>
              </a:rPr>
              <a:t>При складанні паспорту бюджетної програми Держаудитслужби, яка є гендерно нейтральною, враховуються результативні показники, які мають гендерний аспект щодо статі, а саме:  кількість державних службовців (жінок/чоловіків), які підвищили кваліфікацію; • бюджетні асигнування на підвищення кваліфікації державних службовців (жінок/чоловіків); • частка державних службовців (жінок/чоловіків), які підвищили кваліфікацію, у загальній кількості державних службовців; • частка жінок на державній службі категорії (усього), у тому числі у розрізі категорії посад (категорія А, категорія Б, категорія В).  </a:t>
            </a:r>
            <a:endParaRPr sz="1400"/>
          </a:p>
          <a:p>
            <a:pPr indent="-236220" lvl="0" marL="274320" marR="0" rtl="0" algn="just">
              <a:lnSpc>
                <a:spcPct val="100000"/>
              </a:lnSpc>
              <a:spcBef>
                <a:spcPts val="1200"/>
              </a:spcBef>
              <a:spcAft>
                <a:spcPts val="600"/>
              </a:spcAft>
              <a:buClr>
                <a:srgbClr val="545454"/>
              </a:buClr>
              <a:buSzPts val="1400"/>
              <a:buFont typeface="Arial"/>
              <a:buChar char="•"/>
            </a:pPr>
            <a:r>
              <a:rPr b="0" i="0" lang="uk-UA" sz="1400" u="none" cap="none" strike="noStrike">
                <a:solidFill>
                  <a:srgbClr val="2A2A2A"/>
                </a:solidFill>
                <a:latin typeface="Times New Roman"/>
                <a:ea typeface="Times New Roman"/>
                <a:cs typeface="Times New Roman"/>
                <a:sym typeface="Times New Roman"/>
              </a:rPr>
              <a:t>Не зважаючи на те, що бюджетна програма не є гендерно чутливою, у Держаудитслужбі надано рівні можливості працюючим жінкам і чоловікам у оплаті праці, кар'єрному розвитку, підвищенні кваліфікації, досягненні балансу між роботою та особистим життям. Водночас, оголошення щодо доборів на вакантні посади державної служби не містять дискримінаційних складових, не висуваються вимоги з наданням переваги одній із статей, не вимагаються від осіб, які влаштовуються на роботу відомості про їхнє особисте життя, плани щодо народження дітей тощо. </a:t>
            </a:r>
            <a:endParaRPr sz="1400"/>
          </a:p>
        </p:txBody>
      </p:sp>
      <p:sp>
        <p:nvSpPr>
          <p:cNvPr id="1264" name="Google Shape;1264;p16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68" name="Shape 1268"/>
        <p:cNvGrpSpPr/>
        <p:nvPr/>
      </p:nvGrpSpPr>
      <p:grpSpPr>
        <a:xfrm>
          <a:off x="0" y="0"/>
          <a:ext cx="0" cy="0"/>
          <a:chOff x="0" y="0"/>
          <a:chExt cx="0" cy="0"/>
        </a:xfrm>
      </p:grpSpPr>
      <p:sp>
        <p:nvSpPr>
          <p:cNvPr id="1269" name="Google Shape;1269;p168"/>
          <p:cNvSpPr txBox="1"/>
          <p:nvPr>
            <p:ph type="title"/>
          </p:nvPr>
        </p:nvSpPr>
        <p:spPr>
          <a:xfrm>
            <a:off x="-160094" y="67835"/>
            <a:ext cx="12197862" cy="979916"/>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None/>
            </a:pPr>
            <a:r>
              <a:rPr b="1" lang="uk-UA" sz="2400">
                <a:solidFill>
                  <a:srgbClr val="000000"/>
                </a:solidFill>
                <a:latin typeface="Times New Roman"/>
                <a:ea typeface="Times New Roman"/>
                <a:cs typeface="Times New Roman"/>
                <a:sym typeface="Times New Roman"/>
              </a:rPr>
              <a:t>Держаудитслужба. Досягнення</a:t>
            </a:r>
            <a:endParaRPr b="1" sz="2400">
              <a:solidFill>
                <a:srgbClr val="000000"/>
              </a:solidFill>
              <a:latin typeface="Times New Roman"/>
              <a:ea typeface="Times New Roman"/>
              <a:cs typeface="Times New Roman"/>
              <a:sym typeface="Times New Roman"/>
            </a:endParaRPr>
          </a:p>
        </p:txBody>
      </p:sp>
      <p:sp>
        <p:nvSpPr>
          <p:cNvPr id="1270" name="Google Shape;1270;p168"/>
          <p:cNvSpPr txBox="1"/>
          <p:nvPr>
            <p:ph idx="1" type="body"/>
          </p:nvPr>
        </p:nvSpPr>
        <p:spPr>
          <a:xfrm>
            <a:off x="154232" y="657225"/>
            <a:ext cx="11609143" cy="6600825"/>
          </a:xfrm>
          <a:prstGeom prst="rect">
            <a:avLst/>
          </a:prstGeom>
          <a:noFill/>
          <a:ln>
            <a:noFill/>
          </a:ln>
        </p:spPr>
        <p:txBody>
          <a:bodyPr anchorCtr="0" anchor="t" bIns="45700" lIns="91425" spcFirstLastPara="1" rIns="91425" wrap="square" tIns="45700">
            <a:noAutofit/>
          </a:bodyPr>
          <a:lstStyle/>
          <a:p>
            <a:pPr indent="-228600" lvl="0" marL="457200" rtl="0" algn="just">
              <a:lnSpc>
                <a:spcPct val="100000"/>
              </a:lnSpc>
              <a:spcBef>
                <a:spcPts val="600"/>
              </a:spcBef>
              <a:spcAft>
                <a:spcPts val="0"/>
              </a:spcAft>
              <a:buSzPts val="1800"/>
              <a:buNone/>
            </a:pPr>
            <a:r>
              <a:t/>
            </a:r>
            <a:endParaRPr b="0" i="0" sz="1750" u="none" cap="none" strike="noStrike">
              <a:solidFill>
                <a:srgbClr val="2A2A2A"/>
              </a:solidFill>
              <a:latin typeface="Times New Roman"/>
              <a:ea typeface="Times New Roman"/>
              <a:cs typeface="Times New Roman"/>
              <a:sym typeface="Times New Roman"/>
            </a:endParaRPr>
          </a:p>
          <a:p>
            <a:pPr indent="-342900" lvl="0" marL="342900" rtl="0" algn="just">
              <a:lnSpc>
                <a:spcPct val="107000"/>
              </a:lnSpc>
              <a:spcBef>
                <a:spcPts val="1600"/>
              </a:spcBef>
              <a:spcAft>
                <a:spcPts val="0"/>
              </a:spcAft>
              <a:buSzPts val="1800"/>
              <a:buFont typeface="Noto Sans Symbols"/>
              <a:buChar char="⮚"/>
            </a:pPr>
            <a:r>
              <a:rPr lang="uk-UA" sz="1750">
                <a:solidFill>
                  <a:srgbClr val="000000"/>
                </a:solidFill>
                <a:latin typeface="Times New Roman"/>
                <a:ea typeface="Times New Roman"/>
                <a:cs typeface="Times New Roman"/>
                <a:sym typeface="Times New Roman"/>
              </a:rPr>
              <a:t>Наказом Держмитслужби від 22.05.2025 № 463 «Про внесення змін до наказу Держмитслужби від 07.12.2022                     № 535 «Про організацію діяльності радника(ці) з питань забезпечення рівних прав та можливостей жінок і чоловіків, запобігання та протидії насильству за ознакою статі»» покладено на заступника директора департаменту – начальника управління розвитку персоналу Департаменту по роботі з персоналом виконання обов’язків радниці з питань забезпечення рівних прав та можливостей жінок і чоловіків, запобігання протидії насильству за ознакою статі;</a:t>
            </a:r>
            <a:endParaRPr sz="1750">
              <a:latin typeface="Times New Roman"/>
              <a:ea typeface="Times New Roman"/>
              <a:cs typeface="Times New Roman"/>
              <a:sym typeface="Times New Roman"/>
            </a:endParaRPr>
          </a:p>
          <a:p>
            <a:pPr indent="-342900" lvl="0" marL="342900" rtl="0" algn="just">
              <a:lnSpc>
                <a:spcPct val="107000"/>
              </a:lnSpc>
              <a:spcBef>
                <a:spcPts val="1000"/>
              </a:spcBef>
              <a:spcAft>
                <a:spcPts val="0"/>
              </a:spcAft>
              <a:buSzPts val="1800"/>
              <a:buFont typeface="Noto Sans Symbols"/>
              <a:buChar char="⮚"/>
            </a:pPr>
            <a:r>
              <a:rPr lang="uk-UA" sz="1750">
                <a:solidFill>
                  <a:srgbClr val="000000"/>
                </a:solidFill>
                <a:latin typeface="Times New Roman"/>
                <a:ea typeface="Times New Roman"/>
                <a:cs typeface="Times New Roman"/>
                <a:sym typeface="Times New Roman"/>
              </a:rPr>
              <a:t>Наказом Держмитслужби від 09.06.2025 № 519 «Про внесення змін до наказу Держмитслужби від 29.10.2021                 № 874 «Про утворення робочої групи з питань реалізації гендерної політики»» оновлено склад Робочої групи;</a:t>
            </a:r>
            <a:endParaRPr sz="1750">
              <a:latin typeface="Times New Roman"/>
              <a:ea typeface="Times New Roman"/>
              <a:cs typeface="Times New Roman"/>
              <a:sym typeface="Times New Roman"/>
            </a:endParaRPr>
          </a:p>
          <a:p>
            <a:pPr indent="-342900" lvl="0" marL="342900" rtl="0" algn="just">
              <a:lnSpc>
                <a:spcPct val="107000"/>
              </a:lnSpc>
              <a:spcBef>
                <a:spcPts val="1000"/>
              </a:spcBef>
              <a:spcAft>
                <a:spcPts val="0"/>
              </a:spcAft>
              <a:buSzPts val="1800"/>
              <a:buFont typeface="Noto Sans Symbols"/>
              <a:buChar char="⮚"/>
            </a:pPr>
            <a:r>
              <a:rPr lang="uk-UA" sz="1750">
                <a:solidFill>
                  <a:srgbClr val="000000"/>
                </a:solidFill>
                <a:latin typeface="Times New Roman"/>
                <a:ea typeface="Times New Roman"/>
                <a:cs typeface="Times New Roman"/>
                <a:sym typeface="Times New Roman"/>
              </a:rPr>
              <a:t>З метою забезпечення реалізації державної політики з питань забезпечення рівних прав та можливостей жінок і чоловіків у Державній митній службі України, відповідно до пунктів 29, 33 частини четвертої статті 19, частини першої статті 23 Закону України «Про центральні органи виконавчої влади», пункту 9, підпунктів 25, 29 пункту 11 Положення про Державну митну службу України, затвердженого постановою Кабінету Міністрів України від 06 березня 2019 р. № 227, плану з реалізації Державної стратегії забезпечення рівних прав та можливостей жінок і чоловіків на період до 2030 року, затвердженого розпорядженням Кабінету Міністрів України від 12 серпня 2022 року № 752-р, наказом Державної митної служби України від 25.07.2025 №681, затверджено План діяльності Держмитслужби у сфері реалізації державної політики з питань забезпечення рівних прав та можливостей жінок і чоловіків</a:t>
            </a:r>
            <a:endParaRPr sz="1750">
              <a:latin typeface="Times New Roman"/>
              <a:ea typeface="Times New Roman"/>
              <a:cs typeface="Times New Roman"/>
              <a:sym typeface="Times New Roman"/>
            </a:endParaRPr>
          </a:p>
          <a:p>
            <a:pPr indent="-228600" lvl="0" marL="457200" rtl="0" algn="just">
              <a:lnSpc>
                <a:spcPct val="100000"/>
              </a:lnSpc>
              <a:spcBef>
                <a:spcPts val="1400"/>
              </a:spcBef>
              <a:spcAft>
                <a:spcPts val="0"/>
              </a:spcAft>
              <a:buSzPts val="1800"/>
              <a:buNone/>
            </a:pPr>
            <a:r>
              <a:t/>
            </a:r>
            <a:endParaRPr b="0" i="0" sz="1600" u="none" cap="none" strike="noStrike">
              <a:solidFill>
                <a:srgbClr val="2A2A2A"/>
              </a:solidFill>
              <a:latin typeface="Times New Roman"/>
              <a:ea typeface="Times New Roman"/>
              <a:cs typeface="Times New Roman"/>
              <a:sym typeface="Times New Roman"/>
            </a:endParaRPr>
          </a:p>
        </p:txBody>
      </p:sp>
      <p:sp>
        <p:nvSpPr>
          <p:cNvPr id="1271" name="Google Shape;1271;p16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75" name="Shape 1275"/>
        <p:cNvGrpSpPr/>
        <p:nvPr/>
      </p:nvGrpSpPr>
      <p:grpSpPr>
        <a:xfrm>
          <a:off x="0" y="0"/>
          <a:ext cx="0" cy="0"/>
          <a:chOff x="0" y="0"/>
          <a:chExt cx="0" cy="0"/>
        </a:xfrm>
      </p:grpSpPr>
      <p:sp>
        <p:nvSpPr>
          <p:cNvPr id="1276" name="Google Shape;1276;p169"/>
          <p:cNvSpPr txBox="1"/>
          <p:nvPr>
            <p:ph type="title"/>
          </p:nvPr>
        </p:nvSpPr>
        <p:spPr>
          <a:xfrm>
            <a:off x="-160094" y="67835"/>
            <a:ext cx="12197862" cy="979916"/>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None/>
            </a:pPr>
            <a:r>
              <a:rPr b="1" lang="uk-UA" sz="2400">
                <a:solidFill>
                  <a:srgbClr val="000000"/>
                </a:solidFill>
                <a:latin typeface="Times New Roman"/>
                <a:ea typeface="Times New Roman"/>
                <a:cs typeface="Times New Roman"/>
                <a:sym typeface="Times New Roman"/>
              </a:rPr>
              <a:t>Держаудитслужба. Досягнення</a:t>
            </a:r>
            <a:br>
              <a:rPr b="1" lang="uk-UA" sz="2400">
                <a:solidFill>
                  <a:srgbClr val="000000"/>
                </a:solidFill>
                <a:latin typeface="Times New Roman"/>
                <a:ea typeface="Times New Roman"/>
                <a:cs typeface="Times New Roman"/>
                <a:sym typeface="Times New Roman"/>
              </a:rPr>
            </a:br>
            <a:endParaRPr b="1" sz="2400">
              <a:solidFill>
                <a:srgbClr val="000000"/>
              </a:solidFill>
              <a:latin typeface="Times New Roman"/>
              <a:ea typeface="Times New Roman"/>
              <a:cs typeface="Times New Roman"/>
              <a:sym typeface="Times New Roman"/>
            </a:endParaRPr>
          </a:p>
        </p:txBody>
      </p:sp>
      <p:sp>
        <p:nvSpPr>
          <p:cNvPr id="1277" name="Google Shape;1277;p169"/>
          <p:cNvSpPr txBox="1"/>
          <p:nvPr>
            <p:ph idx="1" type="body"/>
          </p:nvPr>
        </p:nvSpPr>
        <p:spPr>
          <a:xfrm>
            <a:off x="536028" y="628651"/>
            <a:ext cx="11341646" cy="5835211"/>
          </a:xfrm>
          <a:prstGeom prst="rect">
            <a:avLst/>
          </a:prstGeom>
          <a:noFill/>
          <a:ln>
            <a:noFill/>
          </a:ln>
        </p:spPr>
        <p:txBody>
          <a:bodyPr anchorCtr="0" anchor="t" bIns="45700" lIns="91425" spcFirstLastPara="1" rIns="91425" wrap="square" tIns="45700">
            <a:noAutofit/>
          </a:bodyPr>
          <a:lstStyle/>
          <a:p>
            <a:pPr indent="-342900" lvl="0" marL="914400" rtl="0" algn="just">
              <a:lnSpc>
                <a:spcPct val="100000"/>
              </a:lnSpc>
              <a:spcBef>
                <a:spcPts val="600"/>
              </a:spcBef>
              <a:spcAft>
                <a:spcPts val="0"/>
              </a:spcAft>
              <a:buSzPts val="1800"/>
              <a:buChar char="•"/>
            </a:pPr>
            <a:r>
              <a:rPr lang="uk-UA" sz="1600">
                <a:solidFill>
                  <a:schemeClr val="dk1"/>
                </a:solidFill>
                <a:latin typeface="Times New Roman"/>
                <a:ea typeface="Times New Roman"/>
                <a:cs typeface="Times New Roman"/>
                <a:sym typeface="Times New Roman"/>
              </a:rPr>
              <a:t>Окрема увага приділена удосконаленню системи запобігання проявам гендерної дискримінації та покращенню робочого клімату, в рамках чого: удосконалено Правила внутрішнього службового розпорядку в частині положень щодо недопущення образ, зауважень та жартів, що ставлять у незручне становище, інших вербальних домагань, похітливих поглядів і жестів, що асоціюються із сексуальністю, недоречних коментарів щодо зовнішнього вигляду, одягу, віку або сімейного стану працюючих чоловіків або жінок та доповнено аналогічними положеннями Правила внутрішнього трудового розпорядку для працівників Держаудитслужби, які не є державними службовцями; розроблено та забезпечено функціонування Порядку звернення до уповноваженої особи питань забезпечення рівних прав та можливостей жінок і чоловіків; розроблено та доведено до відома працівників апарату Держаудитслужби, її Офісів та управлінь пам’ятку про </a:t>
            </a:r>
            <a:r>
              <a:rPr lang="uk-UA" sz="1600">
                <a:latin typeface="Times New Roman"/>
                <a:ea typeface="Times New Roman"/>
                <a:cs typeface="Times New Roman"/>
                <a:sym typeface="Times New Roman"/>
              </a:rPr>
              <a:t>гендерну</a:t>
            </a:r>
            <a:r>
              <a:rPr lang="uk-UA" sz="1600">
                <a:solidFill>
                  <a:schemeClr val="dk1"/>
                </a:solidFill>
                <a:latin typeface="Times New Roman"/>
                <a:ea typeface="Times New Roman"/>
                <a:cs typeface="Times New Roman"/>
                <a:sym typeface="Times New Roman"/>
              </a:rPr>
              <a:t> дискримінацію.</a:t>
            </a:r>
            <a:endParaRPr/>
          </a:p>
          <a:p>
            <a:pPr indent="-342900" lvl="0" marL="914400" rtl="0" algn="just">
              <a:lnSpc>
                <a:spcPct val="100000"/>
              </a:lnSpc>
              <a:spcBef>
                <a:spcPts val="600"/>
              </a:spcBef>
              <a:spcAft>
                <a:spcPts val="0"/>
              </a:spcAft>
              <a:buSzPts val="1800"/>
              <a:buChar char="•"/>
            </a:pPr>
            <a:r>
              <a:rPr lang="uk-UA" sz="1600">
                <a:solidFill>
                  <a:schemeClr val="dk1"/>
                </a:solidFill>
                <a:latin typeface="Times New Roman"/>
                <a:ea typeface="Times New Roman"/>
                <a:cs typeface="Times New Roman"/>
                <a:sym typeface="Times New Roman"/>
              </a:rPr>
              <a:t>Уповноваженою особою (координатором) з питань забезпечення рівних прав та можливостей жінок і чоловіків Державної аудиторської служби України здійснюється постійна робота з працівниками апарату Держаудитслужби, її Офісами та управліннями щодо підвищення рівня </a:t>
            </a:r>
            <a:r>
              <a:rPr lang="uk-UA" sz="1600">
                <a:latin typeface="Times New Roman"/>
                <a:ea typeface="Times New Roman"/>
                <a:cs typeface="Times New Roman"/>
                <a:sym typeface="Times New Roman"/>
              </a:rPr>
              <a:t>гендерної</a:t>
            </a:r>
            <a:r>
              <a:rPr lang="uk-UA" sz="1600">
                <a:solidFill>
                  <a:schemeClr val="dk1"/>
                </a:solidFill>
                <a:latin typeface="Times New Roman"/>
                <a:ea typeface="Times New Roman"/>
                <a:cs typeface="Times New Roman"/>
                <a:sym typeface="Times New Roman"/>
              </a:rPr>
              <a:t> обізнаності та популяризації гендерного мейстримінгу. Перелічені кроки призвели до покращення робочого клімату, а саме за результатами опитування серед працівників Держаудитслужби, виявлено, що 94% опитуваних не стикались з дискримінацією за ознакою статі, більшість працівників, а саме 97,6% не стикалися із сексуальними домаганнями, 97,6% респондентів не мали випадків сексистських висловлювань на робочому місці. </a:t>
            </a:r>
            <a:endParaRPr/>
          </a:p>
          <a:p>
            <a:pPr indent="-342900" lvl="0" marL="914400" rtl="0" algn="just">
              <a:lnSpc>
                <a:spcPct val="100000"/>
              </a:lnSpc>
              <a:spcBef>
                <a:spcPts val="600"/>
              </a:spcBef>
              <a:spcAft>
                <a:spcPts val="0"/>
              </a:spcAft>
              <a:buSzPts val="1800"/>
              <a:buChar char="•"/>
            </a:pPr>
            <a:r>
              <a:rPr lang="uk-UA" sz="1600">
                <a:solidFill>
                  <a:schemeClr val="dk1"/>
                </a:solidFill>
                <a:latin typeface="Times New Roman"/>
                <a:ea typeface="Times New Roman"/>
                <a:cs typeface="Times New Roman"/>
                <a:sym typeface="Times New Roman"/>
              </a:rPr>
              <a:t>Держаудислужбою проводиться гендерно-правова експертиза щодо всіх проєктів нормативно-правових актів, які розроблені Держаудитслужбою, та підлягають державній реєстрації, з метою запобігання прийняттю актів, положення яких не відповідають принципу забезпечення рівних прав та можливостей жінок і чоловіків. Наказом Держаудитслужби від 11 жовтня 2023 року № 302, яким внесені зміни до Методичних рекомендацій із проведення Держаудитслужби, її міжрегіональними територіальними органами деяких державних фінансових аудитів, затверджених наказом Держаудитслужби від 29 грудня 2022 року № 317, запроваджено проведення аналізу гендерних аспектів у процесі планування, виконання та звітування про виконання бюджетних програм.</a:t>
            </a:r>
            <a:endParaRPr/>
          </a:p>
          <a:p>
            <a:pPr indent="-147320" lvl="0" marL="274320" marR="0" rtl="0" algn="just">
              <a:lnSpc>
                <a:spcPct val="100000"/>
              </a:lnSpc>
              <a:spcBef>
                <a:spcPts val="600"/>
              </a:spcBef>
              <a:spcAft>
                <a:spcPts val="0"/>
              </a:spcAft>
              <a:buClr>
                <a:srgbClr val="545454"/>
              </a:buClr>
              <a:buSzPts val="1280"/>
              <a:buFont typeface="Arial"/>
              <a:buNone/>
            </a:pPr>
            <a:r>
              <a:t/>
            </a:r>
            <a:endParaRPr b="0" i="0" sz="1600" u="none" cap="none" strike="noStrike">
              <a:solidFill>
                <a:srgbClr val="2A2A2A"/>
              </a:solidFill>
              <a:latin typeface="Times New Roman"/>
              <a:ea typeface="Times New Roman"/>
              <a:cs typeface="Times New Roman"/>
              <a:sym typeface="Times New Roman"/>
            </a:endParaRPr>
          </a:p>
        </p:txBody>
      </p:sp>
      <p:sp>
        <p:nvSpPr>
          <p:cNvPr id="1278" name="Google Shape;1278;p16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82" name="Shape 1282"/>
        <p:cNvGrpSpPr/>
        <p:nvPr/>
      </p:nvGrpSpPr>
      <p:grpSpPr>
        <a:xfrm>
          <a:off x="0" y="0"/>
          <a:ext cx="0" cy="0"/>
          <a:chOff x="0" y="0"/>
          <a:chExt cx="0" cy="0"/>
        </a:xfrm>
      </p:grpSpPr>
      <p:sp>
        <p:nvSpPr>
          <p:cNvPr id="1283" name="Google Shape;1283;p170"/>
          <p:cNvSpPr txBox="1"/>
          <p:nvPr>
            <p:ph type="title"/>
          </p:nvPr>
        </p:nvSpPr>
        <p:spPr>
          <a:xfrm>
            <a:off x="-160094" y="0"/>
            <a:ext cx="12197862" cy="979916"/>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None/>
            </a:pPr>
            <a:r>
              <a:rPr b="1" lang="uk-UA" sz="2400">
                <a:solidFill>
                  <a:srgbClr val="000000"/>
                </a:solidFill>
                <a:latin typeface="Times New Roman"/>
                <a:ea typeface="Times New Roman"/>
                <a:cs typeface="Times New Roman"/>
                <a:sym typeface="Times New Roman"/>
              </a:rPr>
              <a:t>Держаудитслужба. Виклики</a:t>
            </a:r>
            <a:br>
              <a:rPr b="1" lang="uk-UA" sz="2400">
                <a:solidFill>
                  <a:srgbClr val="000000"/>
                </a:solidFill>
                <a:latin typeface="Times New Roman"/>
                <a:ea typeface="Times New Roman"/>
                <a:cs typeface="Times New Roman"/>
                <a:sym typeface="Times New Roman"/>
              </a:rPr>
            </a:br>
            <a:endParaRPr b="1" sz="2400">
              <a:solidFill>
                <a:srgbClr val="000000"/>
              </a:solidFill>
              <a:latin typeface="Times New Roman"/>
              <a:ea typeface="Times New Roman"/>
              <a:cs typeface="Times New Roman"/>
              <a:sym typeface="Times New Roman"/>
            </a:endParaRPr>
          </a:p>
        </p:txBody>
      </p:sp>
      <p:sp>
        <p:nvSpPr>
          <p:cNvPr id="1284" name="Google Shape;1284;p170"/>
          <p:cNvSpPr txBox="1"/>
          <p:nvPr>
            <p:ph idx="1" type="body"/>
          </p:nvPr>
        </p:nvSpPr>
        <p:spPr>
          <a:xfrm>
            <a:off x="446325" y="863751"/>
            <a:ext cx="10548000" cy="5675100"/>
          </a:xfrm>
          <a:prstGeom prst="rect">
            <a:avLst/>
          </a:prstGeom>
          <a:noFill/>
          <a:ln>
            <a:noFill/>
          </a:ln>
        </p:spPr>
        <p:txBody>
          <a:bodyPr anchorCtr="0" anchor="t" bIns="45700" lIns="91425" spcFirstLastPara="1" rIns="91425" wrap="square" tIns="45700">
            <a:noAutofit/>
          </a:bodyPr>
          <a:lstStyle/>
          <a:p>
            <a:pPr indent="-330200" lvl="0" marL="457200" rtl="0" algn="just">
              <a:lnSpc>
                <a:spcPct val="100000"/>
              </a:lnSpc>
              <a:spcBef>
                <a:spcPts val="600"/>
              </a:spcBef>
              <a:spcAft>
                <a:spcPts val="0"/>
              </a:spcAft>
              <a:buSzPts val="1600"/>
              <a:buChar char="•"/>
            </a:pPr>
            <a:r>
              <a:rPr b="0" i="0" lang="uk-UA" sz="1600" u="none" cap="none" strike="noStrike">
                <a:solidFill>
                  <a:srgbClr val="2A2A2A"/>
                </a:solidFill>
                <a:latin typeface="Times New Roman"/>
                <a:ea typeface="Times New Roman"/>
                <a:cs typeface="Times New Roman"/>
                <a:sym typeface="Times New Roman"/>
              </a:rPr>
              <a:t>Недостатній рівень співпраці з органами державної влади та громадським організаціями з метою обміну досвідом в рамках реалізації державної гендерної політики.</a:t>
            </a:r>
            <a:endParaRPr sz="1600"/>
          </a:p>
          <a:p>
            <a:pPr indent="-330200" lvl="0" marL="457200" rtl="0" algn="just">
              <a:lnSpc>
                <a:spcPct val="100000"/>
              </a:lnSpc>
              <a:spcBef>
                <a:spcPts val="1200"/>
              </a:spcBef>
              <a:spcAft>
                <a:spcPts val="0"/>
              </a:spcAft>
              <a:buSzPts val="1600"/>
              <a:buChar char="•"/>
            </a:pPr>
            <a:r>
              <a:rPr b="0" i="0" lang="uk-UA" sz="1600" u="none" cap="none" strike="noStrike">
                <a:solidFill>
                  <a:srgbClr val="2A2A2A"/>
                </a:solidFill>
                <a:latin typeface="Times New Roman"/>
                <a:ea typeface="Times New Roman"/>
                <a:cs typeface="Times New Roman"/>
                <a:sym typeface="Times New Roman"/>
              </a:rPr>
              <a:t>Досягнення гендерного балансу на всіх рівнях посад державної служби у Державній аудиторській службі України спричинені наявністю військового стану та мобілізації. Станом на 01 січня 2026 року в апараті Держаудитслужби працює 434 державних службовці, із них 113 чоловіків ( 4 – категорії А, 58 – категорії Б, 51 – категорії В), 321 жінок (2– категорія А, 98 – категорії Б, 221 – категорії В).</a:t>
            </a:r>
            <a:endParaRPr sz="1600"/>
          </a:p>
          <a:p>
            <a:pPr indent="-330200" lvl="0" marL="457200" rtl="0" algn="just">
              <a:lnSpc>
                <a:spcPct val="100000"/>
              </a:lnSpc>
              <a:spcBef>
                <a:spcPts val="1200"/>
              </a:spcBef>
              <a:spcAft>
                <a:spcPts val="0"/>
              </a:spcAft>
              <a:buSzPts val="1600"/>
              <a:buChar char="•"/>
            </a:pPr>
            <a:r>
              <a:rPr b="0" i="0" lang="uk-UA" sz="1600" u="none" cap="none" strike="noStrike">
                <a:solidFill>
                  <a:srgbClr val="2A2A2A"/>
                </a:solidFill>
                <a:latin typeface="Times New Roman"/>
                <a:ea typeface="Times New Roman"/>
                <a:cs typeface="Times New Roman"/>
                <a:sym typeface="Times New Roman"/>
              </a:rPr>
              <a:t>Недостатня поінформованість Уповноваженої особи (координатора) з питань забезпечення рівних прав та можливостей жінок і чоловіків  та керівництва Державної аудиторської служби України щодо наявних випадків дискримінації та порушень у сфері гендерної рівності, з огляду на те, що працівники, які пережили описані вище ситуації на робочому місці, не повідомляли про такі випадки та не та не звертались за допомогою (така інформація стала відомою тільки під час анонімного опитування). </a:t>
            </a:r>
            <a:endParaRPr sz="1600"/>
          </a:p>
          <a:p>
            <a:pPr indent="-330200" lvl="0" marL="457200" rtl="0" algn="just">
              <a:lnSpc>
                <a:spcPct val="100000"/>
              </a:lnSpc>
              <a:spcBef>
                <a:spcPts val="1200"/>
              </a:spcBef>
              <a:spcAft>
                <a:spcPts val="0"/>
              </a:spcAft>
              <a:buSzPts val="1600"/>
              <a:buChar char="•"/>
            </a:pPr>
            <a:r>
              <a:rPr b="0" i="0" lang="uk-UA" sz="1600" u="none" cap="none" strike="noStrike">
                <a:solidFill>
                  <a:srgbClr val="2A2A2A"/>
                </a:solidFill>
                <a:latin typeface="Times New Roman"/>
                <a:ea typeface="Times New Roman"/>
                <a:cs typeface="Times New Roman"/>
                <a:sym typeface="Times New Roman"/>
              </a:rPr>
              <a:t>Відсутність належного доступу до закладів дитячого догляду та відсутність умов, зокрема дитячих куточків та дитячих кімнат (кімнат грудного вигодовування) для перебування дитини на роботі, у разі необхідності, для ефективного поєднання працівниками виконання своїх професійних та сімейних обов’язків особливо під час дії військового стану.</a:t>
            </a:r>
            <a:endParaRPr sz="1600"/>
          </a:p>
          <a:p>
            <a:pPr indent="-330200" lvl="0" marL="457200" rtl="0" algn="just">
              <a:lnSpc>
                <a:spcPct val="100000"/>
              </a:lnSpc>
              <a:spcBef>
                <a:spcPts val="1200"/>
              </a:spcBef>
              <a:spcAft>
                <a:spcPts val="0"/>
              </a:spcAft>
              <a:buSzPts val="1600"/>
              <a:buChar char="•"/>
            </a:pPr>
            <a:r>
              <a:rPr b="0" i="0" lang="uk-UA" sz="1600" u="none" cap="none" strike="noStrike">
                <a:solidFill>
                  <a:srgbClr val="2A2A2A"/>
                </a:solidFill>
                <a:latin typeface="Times New Roman"/>
                <a:ea typeface="Times New Roman"/>
                <a:cs typeface="Times New Roman"/>
                <a:sym typeface="Times New Roman"/>
              </a:rPr>
              <a:t>Відсутність достатніх інструментів для забезпечення переходу від військової служби до цивільного життя та повернення на роботу співробітників Держаудитслужби, що наразі перебувають у лавах ЗСУ з урахуванням гендерного підходу до їх потреб. </a:t>
            </a:r>
            <a:endParaRPr sz="1600"/>
          </a:p>
          <a:p>
            <a:pPr indent="-330200" lvl="0" marL="457200" rtl="0" algn="just">
              <a:lnSpc>
                <a:spcPct val="100000"/>
              </a:lnSpc>
              <a:spcBef>
                <a:spcPts val="1200"/>
              </a:spcBef>
              <a:spcAft>
                <a:spcPts val="0"/>
              </a:spcAft>
              <a:buSzPts val="1600"/>
              <a:buChar char="•"/>
            </a:pPr>
            <a:r>
              <a:rPr b="0" i="0" lang="uk-UA" sz="1600" u="none" cap="none" strike="noStrike">
                <a:solidFill>
                  <a:srgbClr val="2A2A2A"/>
                </a:solidFill>
                <a:latin typeface="Times New Roman"/>
                <a:ea typeface="Times New Roman"/>
                <a:cs typeface="Times New Roman"/>
                <a:sym typeface="Times New Roman"/>
              </a:rPr>
              <a:t>Відсутність достатніх інструментів для забезпечення потреб осіб з інвалідністю у разі виявлення бажання такими особами обіймати посади в Держаудитслужбі. </a:t>
            </a:r>
            <a:endParaRPr sz="1600"/>
          </a:p>
          <a:p>
            <a:pPr indent="-228600" lvl="0" marL="457200" rtl="0" algn="just">
              <a:lnSpc>
                <a:spcPct val="100000"/>
              </a:lnSpc>
              <a:spcBef>
                <a:spcPts val="1200"/>
              </a:spcBef>
              <a:spcAft>
                <a:spcPts val="0"/>
              </a:spcAft>
              <a:buSzPts val="1800"/>
              <a:buNone/>
            </a:pPr>
            <a:r>
              <a:t/>
            </a:r>
            <a:endParaRPr b="0" i="0" sz="1750" u="none" cap="none" strike="noStrike">
              <a:solidFill>
                <a:srgbClr val="2A2A2A"/>
              </a:solidFill>
              <a:latin typeface="Times New Roman"/>
              <a:ea typeface="Times New Roman"/>
              <a:cs typeface="Times New Roman"/>
              <a:sym typeface="Times New Roman"/>
            </a:endParaRPr>
          </a:p>
          <a:p>
            <a:pPr indent="-228600" lvl="0" marL="457200" rtl="0" algn="just">
              <a:lnSpc>
                <a:spcPct val="100000"/>
              </a:lnSpc>
              <a:spcBef>
                <a:spcPts val="1200"/>
              </a:spcBef>
              <a:spcAft>
                <a:spcPts val="0"/>
              </a:spcAft>
              <a:buSzPts val="1800"/>
              <a:buNone/>
            </a:pPr>
            <a:r>
              <a:t/>
            </a:r>
            <a:endParaRPr b="0" i="0" sz="1600" u="none" cap="none" strike="noStrike">
              <a:solidFill>
                <a:srgbClr val="2A2A2A"/>
              </a:solidFill>
              <a:latin typeface="Times New Roman"/>
              <a:ea typeface="Times New Roman"/>
              <a:cs typeface="Times New Roman"/>
              <a:sym typeface="Times New Roman"/>
            </a:endParaRPr>
          </a:p>
        </p:txBody>
      </p:sp>
      <p:sp>
        <p:nvSpPr>
          <p:cNvPr id="1285" name="Google Shape;1285;p17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89" name="Shape 1289"/>
        <p:cNvGrpSpPr/>
        <p:nvPr/>
      </p:nvGrpSpPr>
      <p:grpSpPr>
        <a:xfrm>
          <a:off x="0" y="0"/>
          <a:ext cx="0" cy="0"/>
          <a:chOff x="0" y="0"/>
          <a:chExt cx="0" cy="0"/>
        </a:xfrm>
      </p:grpSpPr>
      <p:sp>
        <p:nvSpPr>
          <p:cNvPr id="1290" name="Google Shape;1290;p171"/>
          <p:cNvSpPr txBox="1"/>
          <p:nvPr>
            <p:ph type="title"/>
          </p:nvPr>
        </p:nvSpPr>
        <p:spPr>
          <a:xfrm>
            <a:off x="-160094" y="67835"/>
            <a:ext cx="12197862" cy="979916"/>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None/>
            </a:pPr>
            <a:r>
              <a:rPr b="1" lang="uk-UA" sz="2400">
                <a:solidFill>
                  <a:srgbClr val="000000"/>
                </a:solidFill>
                <a:latin typeface="Times New Roman"/>
                <a:ea typeface="Times New Roman"/>
                <a:cs typeface="Times New Roman"/>
                <a:sym typeface="Times New Roman"/>
              </a:rPr>
              <a:t>Держаудитслужба. Плани</a:t>
            </a:r>
            <a:endParaRPr b="1" sz="2400">
              <a:solidFill>
                <a:srgbClr val="000000"/>
              </a:solidFill>
              <a:latin typeface="Times New Roman"/>
              <a:ea typeface="Times New Roman"/>
              <a:cs typeface="Times New Roman"/>
              <a:sym typeface="Times New Roman"/>
            </a:endParaRPr>
          </a:p>
        </p:txBody>
      </p:sp>
      <p:sp>
        <p:nvSpPr>
          <p:cNvPr id="1291" name="Google Shape;1291;p171"/>
          <p:cNvSpPr txBox="1"/>
          <p:nvPr>
            <p:ph idx="1" type="body"/>
          </p:nvPr>
        </p:nvSpPr>
        <p:spPr>
          <a:xfrm>
            <a:off x="750175" y="775325"/>
            <a:ext cx="11109000" cy="6372300"/>
          </a:xfrm>
          <a:prstGeom prst="rect">
            <a:avLst/>
          </a:prstGeom>
          <a:noFill/>
          <a:ln>
            <a:noFill/>
          </a:ln>
        </p:spPr>
        <p:txBody>
          <a:bodyPr anchorCtr="0" anchor="t" bIns="45700" lIns="91425" spcFirstLastPara="1" rIns="91425" wrap="square" tIns="45700">
            <a:noAutofit/>
          </a:bodyPr>
          <a:lstStyle/>
          <a:p>
            <a:pPr indent="-243840" lvl="0" marL="274320" marR="0" rtl="0" algn="just">
              <a:lnSpc>
                <a:spcPct val="110000"/>
              </a:lnSpc>
              <a:spcBef>
                <a:spcPts val="1800"/>
              </a:spcBef>
              <a:spcAft>
                <a:spcPts val="0"/>
              </a:spcAft>
              <a:buClr>
                <a:srgbClr val="545454"/>
              </a:buClr>
              <a:buSzPts val="1600"/>
              <a:buFont typeface="Arial"/>
              <a:buChar char="•"/>
            </a:pPr>
            <a:r>
              <a:rPr b="0" i="0" lang="uk-UA" sz="1600" u="none" cap="none" strike="noStrike">
                <a:solidFill>
                  <a:srgbClr val="2A2A2A"/>
                </a:solidFill>
                <a:latin typeface="Times New Roman"/>
                <a:ea typeface="Times New Roman"/>
                <a:cs typeface="Times New Roman"/>
                <a:sym typeface="Times New Roman"/>
              </a:rPr>
              <a:t>Проведення гендерно-правових експертиз актів </a:t>
            </a:r>
            <a:r>
              <a:rPr lang="uk-UA" sz="1600">
                <a:solidFill>
                  <a:srgbClr val="2A2A2A"/>
                </a:solidFill>
                <a:latin typeface="Times New Roman"/>
                <a:ea typeface="Times New Roman"/>
                <a:cs typeface="Times New Roman"/>
                <a:sym typeface="Times New Roman"/>
              </a:rPr>
              <a:t>Держаудитслужби</a:t>
            </a:r>
            <a:r>
              <a:rPr b="0" i="0" lang="uk-UA" sz="1600" u="none" cap="none" strike="noStrike">
                <a:solidFill>
                  <a:srgbClr val="2A2A2A"/>
                </a:solidFill>
                <a:latin typeface="Times New Roman"/>
                <a:ea typeface="Times New Roman"/>
                <a:cs typeface="Times New Roman"/>
                <a:sym typeface="Times New Roman"/>
              </a:rPr>
              <a:t>.</a:t>
            </a:r>
            <a:endParaRPr sz="1600"/>
          </a:p>
          <a:p>
            <a:pPr indent="-243840" lvl="0" marL="274320" marR="0" rtl="0" algn="just">
              <a:lnSpc>
                <a:spcPct val="110000"/>
              </a:lnSpc>
              <a:spcBef>
                <a:spcPts val="1800"/>
              </a:spcBef>
              <a:spcAft>
                <a:spcPts val="0"/>
              </a:spcAft>
              <a:buClr>
                <a:srgbClr val="545454"/>
              </a:buClr>
              <a:buSzPts val="1600"/>
              <a:buFont typeface="Arial"/>
              <a:buChar char="•"/>
            </a:pPr>
            <a:r>
              <a:rPr b="0" i="0" lang="uk-UA" sz="1600" u="none" cap="none" strike="noStrike">
                <a:solidFill>
                  <a:srgbClr val="2A2A2A"/>
                </a:solidFill>
                <a:latin typeface="Times New Roman"/>
                <a:ea typeface="Times New Roman"/>
                <a:cs typeface="Times New Roman"/>
                <a:sym typeface="Times New Roman"/>
              </a:rPr>
              <a:t>Подальша робота із підвищення рівня компетентності державних службовців з питань забезпечення рівних прав та можливостей жінок і чоловіків, недискримінації, зокрема шляхом забезпечення проведення для працівників Держаудитслужби навчальних тренінгів за підтримки громадських об’єднань, іноземних неурядових організацій.</a:t>
            </a:r>
            <a:endParaRPr sz="1600"/>
          </a:p>
          <a:p>
            <a:pPr indent="-243840" lvl="0" marL="274320" marR="0" rtl="0" algn="just">
              <a:lnSpc>
                <a:spcPct val="110000"/>
              </a:lnSpc>
              <a:spcBef>
                <a:spcPts val="1800"/>
              </a:spcBef>
              <a:spcAft>
                <a:spcPts val="0"/>
              </a:spcAft>
              <a:buClr>
                <a:srgbClr val="545454"/>
              </a:buClr>
              <a:buSzPts val="1600"/>
              <a:buFont typeface="Arial"/>
              <a:buChar char="•"/>
            </a:pPr>
            <a:r>
              <a:rPr b="0" i="0" lang="uk-UA" sz="1600" u="none" cap="none" strike="noStrike">
                <a:solidFill>
                  <a:srgbClr val="2A2A2A"/>
                </a:solidFill>
                <a:latin typeface="Times New Roman"/>
                <a:ea typeface="Times New Roman"/>
                <a:cs typeface="Times New Roman"/>
                <a:sym typeface="Times New Roman"/>
              </a:rPr>
              <a:t>Поглиблення проведення контролю за додержанням гендерного аналізу бюджетних програм.</a:t>
            </a:r>
            <a:endParaRPr sz="1600"/>
          </a:p>
          <a:p>
            <a:pPr indent="-243840" lvl="0" marL="274320" marR="0" rtl="0" algn="just">
              <a:lnSpc>
                <a:spcPct val="110000"/>
              </a:lnSpc>
              <a:spcBef>
                <a:spcPts val="1800"/>
              </a:spcBef>
              <a:spcAft>
                <a:spcPts val="0"/>
              </a:spcAft>
              <a:buClr>
                <a:srgbClr val="545454"/>
              </a:buClr>
              <a:buSzPts val="1600"/>
              <a:buFont typeface="Arial"/>
              <a:buChar char="•"/>
            </a:pPr>
            <a:r>
              <a:rPr b="0" i="0" lang="uk-UA" sz="1600" u="none" cap="none" strike="noStrike">
                <a:solidFill>
                  <a:srgbClr val="2A2A2A"/>
                </a:solidFill>
                <a:latin typeface="Times New Roman"/>
                <a:ea typeface="Times New Roman"/>
                <a:cs typeface="Times New Roman"/>
                <a:sym typeface="Times New Roman"/>
              </a:rPr>
              <a:t>Врахування гендерної стратегії як наскрізний компонент на всіх рівнях планування і прийняття рішень.</a:t>
            </a:r>
            <a:endParaRPr sz="1600"/>
          </a:p>
          <a:p>
            <a:pPr indent="-243840" lvl="0" marL="274320" marR="0" rtl="0" algn="just">
              <a:lnSpc>
                <a:spcPct val="110000"/>
              </a:lnSpc>
              <a:spcBef>
                <a:spcPts val="1800"/>
              </a:spcBef>
              <a:spcAft>
                <a:spcPts val="0"/>
              </a:spcAft>
              <a:buClr>
                <a:srgbClr val="545454"/>
              </a:buClr>
              <a:buSzPts val="1600"/>
              <a:buFont typeface="Arial"/>
              <a:buChar char="•"/>
            </a:pPr>
            <a:r>
              <a:rPr b="0" i="0" lang="uk-UA" sz="1600" u="none" cap="none" strike="noStrike">
                <a:solidFill>
                  <a:srgbClr val="2A2A2A"/>
                </a:solidFill>
                <a:latin typeface="Times New Roman"/>
                <a:ea typeface="Times New Roman"/>
                <a:cs typeface="Times New Roman"/>
                <a:sym typeface="Times New Roman"/>
              </a:rPr>
              <a:t>Підвищення рівня довіри та відкритості працівників Держаудитслужби до Уповноваженої особи (координатора) з питань забезпечення рівних прав та можливостей жінок і чоловіків  та керівництва Державної аудиторської служби України для </a:t>
            </a:r>
            <a:r>
              <a:rPr lang="uk-UA" sz="1600">
                <a:solidFill>
                  <a:srgbClr val="2A2A2A"/>
                </a:solidFill>
                <a:latin typeface="Times New Roman"/>
                <a:ea typeface="Times New Roman"/>
                <a:cs typeface="Times New Roman"/>
                <a:sym typeface="Times New Roman"/>
              </a:rPr>
              <a:t>своєчасного</a:t>
            </a:r>
            <a:r>
              <a:rPr b="0" i="0" lang="uk-UA" sz="1600" u="none" cap="none" strike="noStrike">
                <a:solidFill>
                  <a:srgbClr val="2A2A2A"/>
                </a:solidFill>
                <a:latin typeface="Times New Roman"/>
                <a:ea typeface="Times New Roman"/>
                <a:cs typeface="Times New Roman"/>
                <a:sym typeface="Times New Roman"/>
              </a:rPr>
              <a:t> інформування про випадки дискримінації та порушень у сфері гендерної рівності. </a:t>
            </a:r>
            <a:endParaRPr sz="1600"/>
          </a:p>
          <a:p>
            <a:pPr indent="-243840" lvl="0" marL="274320" rtl="0" algn="just">
              <a:lnSpc>
                <a:spcPct val="100000"/>
              </a:lnSpc>
              <a:spcBef>
                <a:spcPts val="600"/>
              </a:spcBef>
              <a:spcAft>
                <a:spcPts val="0"/>
              </a:spcAft>
              <a:buClr>
                <a:srgbClr val="545454"/>
              </a:buClr>
              <a:buSzPts val="1600"/>
              <a:buFont typeface="Arial"/>
              <a:buChar char="•"/>
            </a:pPr>
            <a:r>
              <a:rPr lang="uk-UA" sz="1600">
                <a:solidFill>
                  <a:srgbClr val="2A2A2A"/>
                </a:solidFill>
                <a:latin typeface="Times New Roman"/>
                <a:ea typeface="Times New Roman"/>
                <a:cs typeface="Times New Roman"/>
                <a:sym typeface="Times New Roman"/>
              </a:rPr>
              <a:t>Опрацювання питання щодо створення дитячих кімнат в адміністративних будівлях Держаудитслужби для ефективного поєднання працівниками виконання своїх професійних та сімейних обов’язків.</a:t>
            </a:r>
            <a:endParaRPr sz="1600"/>
          </a:p>
          <a:p>
            <a:pPr indent="-243840" lvl="0" marL="274320" rtl="0" algn="just">
              <a:lnSpc>
                <a:spcPct val="100000"/>
              </a:lnSpc>
              <a:spcBef>
                <a:spcPts val="1200"/>
              </a:spcBef>
              <a:spcAft>
                <a:spcPts val="0"/>
              </a:spcAft>
              <a:buClr>
                <a:srgbClr val="545454"/>
              </a:buClr>
              <a:buSzPts val="1600"/>
              <a:buFont typeface="Arial"/>
              <a:buChar char="•"/>
            </a:pPr>
            <a:r>
              <a:rPr lang="uk-UA" sz="1600">
                <a:solidFill>
                  <a:srgbClr val="2A2A2A"/>
                </a:solidFill>
                <a:latin typeface="Times New Roman"/>
                <a:ea typeface="Times New Roman"/>
                <a:cs typeface="Times New Roman"/>
                <a:sym typeface="Times New Roman"/>
              </a:rPr>
              <a:t>Запровадження ефективних інструментів для забезпечення переходу від військової служби до цивільного життя та повернення на роботу співробітників Держаудитслужби, що наразі перебувають у лавах ЗСУ з урахуванням гендерного підходу до їх потреб.</a:t>
            </a:r>
            <a:endParaRPr sz="1600"/>
          </a:p>
          <a:p>
            <a:pPr indent="-243840" lvl="0" marL="274320" rtl="0" algn="just">
              <a:lnSpc>
                <a:spcPct val="100000"/>
              </a:lnSpc>
              <a:spcBef>
                <a:spcPts val="1200"/>
              </a:spcBef>
              <a:spcAft>
                <a:spcPts val="0"/>
              </a:spcAft>
              <a:buClr>
                <a:srgbClr val="545454"/>
              </a:buClr>
              <a:buSzPts val="1600"/>
              <a:buFont typeface="Arial"/>
              <a:buChar char="•"/>
            </a:pPr>
            <a:r>
              <a:rPr lang="uk-UA" sz="1600">
                <a:solidFill>
                  <a:srgbClr val="2A2A2A"/>
                </a:solidFill>
                <a:latin typeface="Times New Roman"/>
                <a:ea typeface="Times New Roman"/>
                <a:cs typeface="Times New Roman"/>
                <a:sym typeface="Times New Roman"/>
              </a:rPr>
              <a:t>Створення простору та запровадження дієвих механізмів для забезпечення потреб осіб з інвалідністю у разі виявлення бажання такими особами обіймати посади в Держаудитслужбі. </a:t>
            </a:r>
            <a:endParaRPr sz="1600"/>
          </a:p>
          <a:p>
            <a:pPr indent="-228600" lvl="0" marL="457200" rtl="0" algn="just">
              <a:lnSpc>
                <a:spcPct val="100000"/>
              </a:lnSpc>
              <a:spcBef>
                <a:spcPts val="1200"/>
              </a:spcBef>
              <a:spcAft>
                <a:spcPts val="0"/>
              </a:spcAft>
              <a:buSzPts val="1800"/>
              <a:buNone/>
            </a:pPr>
            <a:r>
              <a:t/>
            </a:r>
            <a:endParaRPr b="0" i="0" sz="1600" u="none" cap="none" strike="noStrike">
              <a:solidFill>
                <a:srgbClr val="2A2A2A"/>
              </a:solidFill>
              <a:latin typeface="Times New Roman"/>
              <a:ea typeface="Times New Roman"/>
              <a:cs typeface="Times New Roman"/>
              <a:sym typeface="Times New Roman"/>
            </a:endParaRPr>
          </a:p>
        </p:txBody>
      </p:sp>
      <p:sp>
        <p:nvSpPr>
          <p:cNvPr id="1292" name="Google Shape;1292;p17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96" name="Shape 1296"/>
        <p:cNvGrpSpPr/>
        <p:nvPr/>
      </p:nvGrpSpPr>
      <p:grpSpPr>
        <a:xfrm>
          <a:off x="0" y="0"/>
          <a:ext cx="0" cy="0"/>
          <a:chOff x="0" y="0"/>
          <a:chExt cx="0" cy="0"/>
        </a:xfrm>
      </p:grpSpPr>
      <p:sp>
        <p:nvSpPr>
          <p:cNvPr id="1297" name="Google Shape;1297;p172"/>
          <p:cNvSpPr txBox="1"/>
          <p:nvPr>
            <p:ph type="title"/>
          </p:nvPr>
        </p:nvSpPr>
        <p:spPr>
          <a:xfrm>
            <a:off x="556591" y="-154610"/>
            <a:ext cx="11635409" cy="88458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Державна податкова служби України. Досягнення</a:t>
            </a:r>
            <a:endParaRPr b="1" sz="2400"/>
          </a:p>
        </p:txBody>
      </p:sp>
      <p:sp>
        <p:nvSpPr>
          <p:cNvPr id="1298" name="Google Shape;1298;p172"/>
          <p:cNvSpPr txBox="1"/>
          <p:nvPr>
            <p:ph idx="1" type="body"/>
          </p:nvPr>
        </p:nvSpPr>
        <p:spPr>
          <a:xfrm>
            <a:off x="0" y="632002"/>
            <a:ext cx="11801475" cy="5398053"/>
          </a:xfrm>
          <a:prstGeom prst="rect">
            <a:avLst/>
          </a:prstGeom>
          <a:noFill/>
          <a:ln>
            <a:noFill/>
          </a:ln>
        </p:spPr>
        <p:txBody>
          <a:bodyPr anchorCtr="0" anchor="t" bIns="45700" lIns="91425" spcFirstLastPara="1" rIns="91425" wrap="square" tIns="45700">
            <a:noAutofit/>
          </a:bodyPr>
          <a:lstStyle/>
          <a:p>
            <a:pPr indent="-436880" lvl="0" marL="906780" rtl="0" algn="just">
              <a:lnSpc>
                <a:spcPct val="100000"/>
              </a:lnSpc>
              <a:spcBef>
                <a:spcPts val="600"/>
              </a:spcBef>
              <a:spcAft>
                <a:spcPts val="0"/>
              </a:spcAft>
              <a:buSzPts val="1600"/>
              <a:buChar char="•"/>
            </a:pPr>
            <a:r>
              <a:rPr lang="uk-UA" sz="1600">
                <a:latin typeface="Times New Roman"/>
                <a:ea typeface="Times New Roman"/>
                <a:cs typeface="Times New Roman"/>
                <a:sym typeface="Times New Roman"/>
              </a:rPr>
              <a:t>ДПС як центральний орган виконавчої влади  у межах повноважень забезпечує реалізацію державної гендерної політики, виконуючи функції, регламентовані Кодексом етичної поведінки державних службовців, та керуючись положеннями актів чинного законодавства, зокрема положеннями </a:t>
            </a:r>
            <a:r>
              <a:rPr lang="uk-UA" sz="1600" u="sng">
                <a:solidFill>
                  <a:schemeClr val="hlink"/>
                </a:solidFill>
                <a:latin typeface="Times New Roman"/>
                <a:ea typeface="Times New Roman"/>
                <a:cs typeface="Times New Roman"/>
                <a:sym typeface="Times New Roman"/>
                <a:hlinkClick r:id="rId4"/>
              </a:rPr>
              <a:t>ЗУ «Про забезпечення рівних прав та можливостей жінок і чоловіків».</a:t>
            </a:r>
            <a:endParaRPr sz="1600">
              <a:latin typeface="Times New Roman"/>
              <a:ea typeface="Times New Roman"/>
              <a:cs typeface="Times New Roman"/>
              <a:sym typeface="Times New Roman"/>
            </a:endParaRPr>
          </a:p>
          <a:p>
            <a:pPr indent="-436880" lvl="0" marL="906780" rtl="0" algn="just">
              <a:lnSpc>
                <a:spcPct val="100000"/>
              </a:lnSpc>
              <a:spcBef>
                <a:spcPts val="1200"/>
              </a:spcBef>
              <a:spcAft>
                <a:spcPts val="0"/>
              </a:spcAft>
              <a:buSzPts val="1600"/>
              <a:buChar char="•"/>
            </a:pPr>
            <a:r>
              <a:rPr lang="uk-UA" sz="1600">
                <a:latin typeface="Times New Roman"/>
                <a:ea typeface="Times New Roman"/>
                <a:cs typeface="Times New Roman"/>
                <a:sym typeface="Times New Roman"/>
              </a:rPr>
              <a:t>Заступника Голови ДПС визначено уповноваженою особою (координатором) з питань забезпечення рівних прав та можливостей жінок і чоловіків, запобігання та протидії насильства за ознакою статі.  </a:t>
            </a:r>
            <a:endParaRPr sz="1600"/>
          </a:p>
          <a:p>
            <a:pPr indent="-436880" lvl="0" marL="906780" rtl="0" algn="just">
              <a:lnSpc>
                <a:spcPct val="100000"/>
              </a:lnSpc>
              <a:spcBef>
                <a:spcPts val="1200"/>
              </a:spcBef>
              <a:spcAft>
                <a:spcPts val="0"/>
              </a:spcAft>
              <a:buSzPts val="1600"/>
              <a:buChar char="•"/>
            </a:pPr>
            <a:r>
              <a:rPr lang="uk-UA" sz="1600" u="sng">
                <a:solidFill>
                  <a:schemeClr val="hlink"/>
                </a:solidFill>
                <a:latin typeface="Times New Roman"/>
                <a:ea typeface="Times New Roman"/>
                <a:cs typeface="Times New Roman"/>
                <a:sym typeface="Times New Roman"/>
                <a:hlinkClick r:id="rId5"/>
              </a:rPr>
              <a:t>Наказом ДПС від 24.11.2025 № 1119 затверджено Кодекс етичної поведінки державних службовців Державної податкової служби України.</a:t>
            </a:r>
            <a:endParaRPr sz="1600">
              <a:latin typeface="Calibri"/>
              <a:ea typeface="Calibri"/>
              <a:cs typeface="Calibri"/>
              <a:sym typeface="Calibri"/>
            </a:endParaRPr>
          </a:p>
          <a:p>
            <a:pPr indent="-436880" lvl="0" marL="906780" rtl="0" algn="just">
              <a:lnSpc>
                <a:spcPct val="100000"/>
              </a:lnSpc>
              <a:spcBef>
                <a:spcPts val="1200"/>
              </a:spcBef>
              <a:spcAft>
                <a:spcPts val="0"/>
              </a:spcAft>
              <a:buSzPts val="1600"/>
              <a:buChar char="•"/>
            </a:pPr>
            <a:r>
              <a:rPr lang="uk-UA" sz="1600">
                <a:latin typeface="Times New Roman"/>
                <a:ea typeface="Times New Roman"/>
                <a:cs typeface="Times New Roman"/>
                <a:sym typeface="Times New Roman"/>
              </a:rPr>
              <a:t>Відповідно до підпункту 2.2. пункту 2 Кодексу працівники у своїй щоденній роботі зобов’язані дотримуватися гідної поведінки, зокрема уникати будь-яких проявів дискримінації, дотримуватися правил підтримки, які забезпечують кожному незалежно від типу інвалідності, віку, статі, раси чи релігії, можливість вільно висловлювати свою думку та повагу до прийнятих ними рішень.</a:t>
            </a:r>
            <a:endParaRPr sz="1600">
              <a:latin typeface="Calibri"/>
              <a:ea typeface="Calibri"/>
              <a:cs typeface="Calibri"/>
              <a:sym typeface="Calibri"/>
            </a:endParaRPr>
          </a:p>
          <a:p>
            <a:pPr indent="-436880" lvl="0" marL="906780" rtl="0" algn="just">
              <a:lnSpc>
                <a:spcPct val="100000"/>
              </a:lnSpc>
              <a:spcBef>
                <a:spcPts val="1200"/>
              </a:spcBef>
              <a:spcAft>
                <a:spcPts val="0"/>
              </a:spcAft>
              <a:buSzPts val="1600"/>
              <a:buChar char="•"/>
            </a:pPr>
            <a:r>
              <a:rPr lang="uk-UA" sz="1600">
                <a:latin typeface="Times New Roman"/>
                <a:ea typeface="Times New Roman"/>
                <a:cs typeface="Times New Roman"/>
                <a:sym typeface="Times New Roman"/>
              </a:rPr>
              <a:t>Керівники органів ДПС мають створювати для усіх працівників середовище, де панують взаємна довіра, повага до прав, рівних можливостей, свободи та приватного життя людини, толерантність, гендерна рівність, інклюзивність, заохочення до навчання та розвитку, безпека, свобода об’єднання.</a:t>
            </a:r>
            <a:endParaRPr sz="1600">
              <a:latin typeface="Calibri"/>
              <a:ea typeface="Calibri"/>
              <a:cs typeface="Calibri"/>
              <a:sym typeface="Calibri"/>
            </a:endParaRPr>
          </a:p>
          <a:p>
            <a:pPr indent="-436880" lvl="0" marL="906780" rtl="0" algn="just">
              <a:lnSpc>
                <a:spcPct val="100000"/>
              </a:lnSpc>
              <a:spcBef>
                <a:spcPts val="1200"/>
              </a:spcBef>
              <a:spcAft>
                <a:spcPts val="0"/>
              </a:spcAft>
              <a:buSzPts val="1600"/>
              <a:buChar char="•"/>
            </a:pPr>
            <a:r>
              <a:rPr lang="uk-UA" sz="1600">
                <a:latin typeface="Times New Roman"/>
                <a:ea typeface="Times New Roman"/>
                <a:cs typeface="Times New Roman"/>
                <a:sym typeface="Times New Roman"/>
              </a:rPr>
              <a:t>Будь-які форми прояву дискримінації чи сексуальних домагань є неприпустимими і рішуче засуджуються, а причетні працівники притягуються до відповідальності (абзаци другий, третій підпункту 4.2.7 пункту 4 Кодексу).</a:t>
            </a:r>
            <a:endParaRPr sz="1600"/>
          </a:p>
          <a:p>
            <a:pPr indent="-436880" lvl="0" marL="906780" rtl="0" algn="just">
              <a:lnSpc>
                <a:spcPct val="100000"/>
              </a:lnSpc>
              <a:spcBef>
                <a:spcPts val="1200"/>
              </a:spcBef>
              <a:spcAft>
                <a:spcPts val="0"/>
              </a:spcAft>
              <a:buSzPts val="1600"/>
              <a:buChar char="•"/>
            </a:pPr>
            <a:r>
              <a:rPr lang="uk-UA" sz="1600">
                <a:latin typeface="Times New Roman"/>
                <a:ea typeface="Times New Roman"/>
                <a:cs typeface="Times New Roman"/>
                <a:sym typeface="Times New Roman"/>
              </a:rPr>
              <a:t>Реалізація гендерної політики передбачає, зокрема забезпечення рівних можливостей у кадровому менеджменті ДПС (добір, розвиток, просування), та усунення гендерної дискримінації під час надання послуг і прийняття рішень.</a:t>
            </a:r>
            <a:endParaRPr sz="1600"/>
          </a:p>
          <a:p>
            <a:pPr indent="-107950" lvl="0" marL="285750" rtl="0" algn="just">
              <a:lnSpc>
                <a:spcPct val="100000"/>
              </a:lnSpc>
              <a:spcBef>
                <a:spcPts val="1200"/>
              </a:spcBef>
              <a:spcAft>
                <a:spcPts val="600"/>
              </a:spcAft>
              <a:buClr>
                <a:srgbClr val="000000"/>
              </a:buClr>
              <a:buSzPts val="2800"/>
              <a:buFont typeface="Noto Sans Symbols"/>
              <a:buNone/>
            </a:pPr>
            <a:r>
              <a:t/>
            </a:r>
            <a:endParaRPr sz="1800">
              <a:solidFill>
                <a:srgbClr val="000000"/>
              </a:solidFill>
              <a:latin typeface="Times New Roman"/>
              <a:ea typeface="Times New Roman"/>
              <a:cs typeface="Times New Roman"/>
              <a:sym typeface="Times New Roman"/>
            </a:endParaRPr>
          </a:p>
        </p:txBody>
      </p:sp>
      <p:sp>
        <p:nvSpPr>
          <p:cNvPr id="1299" name="Google Shape;1299;p17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03" name="Shape 1303"/>
        <p:cNvGrpSpPr/>
        <p:nvPr/>
      </p:nvGrpSpPr>
      <p:grpSpPr>
        <a:xfrm>
          <a:off x="0" y="0"/>
          <a:ext cx="0" cy="0"/>
          <a:chOff x="0" y="0"/>
          <a:chExt cx="0" cy="0"/>
        </a:xfrm>
      </p:grpSpPr>
      <p:sp>
        <p:nvSpPr>
          <p:cNvPr id="1304" name="Google Shape;1304;p173"/>
          <p:cNvSpPr txBox="1"/>
          <p:nvPr>
            <p:ph type="title"/>
          </p:nvPr>
        </p:nvSpPr>
        <p:spPr>
          <a:xfrm>
            <a:off x="776198" y="-174171"/>
            <a:ext cx="11635409" cy="88458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ДПС. Досягнення</a:t>
            </a:r>
            <a:endParaRPr b="1" sz="2400"/>
          </a:p>
        </p:txBody>
      </p:sp>
      <p:sp>
        <p:nvSpPr>
          <p:cNvPr id="1305" name="Google Shape;1305;p173"/>
          <p:cNvSpPr txBox="1"/>
          <p:nvPr>
            <p:ph idx="1" type="body"/>
          </p:nvPr>
        </p:nvSpPr>
        <p:spPr>
          <a:xfrm>
            <a:off x="87085" y="616463"/>
            <a:ext cx="11635409" cy="5398053"/>
          </a:xfrm>
          <a:prstGeom prst="rect">
            <a:avLst/>
          </a:prstGeom>
          <a:noFill/>
          <a:ln>
            <a:noFill/>
          </a:ln>
        </p:spPr>
        <p:txBody>
          <a:bodyPr anchorCtr="0" anchor="t" bIns="45700" lIns="91425" spcFirstLastPara="1" rIns="91425" wrap="square" tIns="45700">
            <a:noAutofit/>
          </a:bodyPr>
          <a:lstStyle/>
          <a:p>
            <a:pPr indent="-449580" lvl="0" marL="906780" rtl="0" algn="just">
              <a:lnSpc>
                <a:spcPct val="115000"/>
              </a:lnSpc>
              <a:spcBef>
                <a:spcPts val="1000"/>
              </a:spcBef>
              <a:spcAft>
                <a:spcPts val="0"/>
              </a:spcAft>
              <a:buSzPts val="1800"/>
              <a:buChar char="•"/>
            </a:pPr>
            <a:r>
              <a:rPr lang="uk-UA" sz="1700">
                <a:latin typeface="Times New Roman"/>
                <a:ea typeface="Times New Roman"/>
                <a:cs typeface="Times New Roman"/>
                <a:sym typeface="Times New Roman"/>
              </a:rPr>
              <a:t>Кадровий менеджмент ДПС включає створення рівних умов для найму, оцінки, навчання, розвитку та просування по службі незалежно від статі, боротьбу із сексизмом та забезпечення прозорих процедур кар’єрного зростання з дотриманням вимог </a:t>
            </a:r>
            <a:r>
              <a:rPr lang="uk-UA" sz="1700" u="sng">
                <a:solidFill>
                  <a:schemeClr val="hlink"/>
                </a:solidFill>
                <a:latin typeface="Times New Roman"/>
                <a:ea typeface="Times New Roman"/>
                <a:cs typeface="Times New Roman"/>
                <a:sym typeface="Times New Roman"/>
                <a:hlinkClick r:id="rId4"/>
              </a:rPr>
              <a:t>ЗУ «Про забезпечення рівних прав та можливостей жінок і чоловіків», </a:t>
            </a:r>
            <a:r>
              <a:rPr lang="uk-UA" sz="1700">
                <a:latin typeface="Times New Roman"/>
                <a:ea typeface="Times New Roman"/>
                <a:cs typeface="Times New Roman"/>
                <a:sym typeface="Times New Roman"/>
              </a:rPr>
              <a:t>що потребує врахування гендерного виміру у всіх сферах державної політики, а також усунення будь-якої дискримінації, забезпечення рівної участі жінок і чоловіків у формуванні та прийнятті рішень у податковій сфері (на ринку праці, в керівництві), створення умов для поєднання професійних і сімейних обов’язків. </a:t>
            </a:r>
            <a:endParaRPr sz="1700">
              <a:latin typeface="Calibri"/>
              <a:ea typeface="Calibri"/>
              <a:cs typeface="Calibri"/>
              <a:sym typeface="Calibri"/>
            </a:endParaRPr>
          </a:p>
          <a:p>
            <a:pPr indent="-449580" lvl="0" marL="906780" rtl="0" algn="just">
              <a:lnSpc>
                <a:spcPct val="115000"/>
              </a:lnSpc>
              <a:spcBef>
                <a:spcPts val="2000"/>
              </a:spcBef>
              <a:spcAft>
                <a:spcPts val="0"/>
              </a:spcAft>
              <a:buSzPts val="1800"/>
              <a:buChar char="•"/>
            </a:pPr>
            <a:r>
              <a:rPr lang="uk-UA" sz="1700">
                <a:latin typeface="Times New Roman"/>
                <a:ea typeface="Times New Roman"/>
                <a:cs typeface="Times New Roman"/>
                <a:sym typeface="Times New Roman"/>
              </a:rPr>
              <a:t>Для працівників ДПС створюються умови для підвищення рівня професійної компетентності шляхом професійного навчання.</a:t>
            </a:r>
            <a:endParaRPr/>
          </a:p>
          <a:p>
            <a:pPr indent="-449580" lvl="0" marL="906780" marR="0" rtl="0" algn="just">
              <a:lnSpc>
                <a:spcPct val="115000"/>
              </a:lnSpc>
              <a:spcBef>
                <a:spcPts val="2000"/>
              </a:spcBef>
              <a:spcAft>
                <a:spcPts val="0"/>
              </a:spcAft>
              <a:buClr>
                <a:srgbClr val="000000"/>
              </a:buClr>
              <a:buSzPts val="1800"/>
              <a:buFont typeface="Arial"/>
              <a:buChar char="•"/>
            </a:pPr>
            <a:r>
              <a:rPr b="0" i="0" lang="uk-UA" sz="1700" u="none" cap="none" strike="noStrike">
                <a:solidFill>
                  <a:srgbClr val="000000"/>
                </a:solidFill>
                <a:latin typeface="Times New Roman"/>
                <a:ea typeface="Times New Roman"/>
                <a:cs typeface="Times New Roman"/>
                <a:sym typeface="Times New Roman"/>
              </a:rPr>
              <a:t>Працівники ДПС пройшли професійне навчання, зокрема за такими напрямами: «Жінки та чоловіки: гендер для всіх», «Гендерна рівність», «Гендерна рівність та соціальна інклюзія в комунікації», «Дотримання прав людини та протидія дискримінації», «Гендерно чутливе реагування на гуманітарну кризу», «Гендерна політика забезпечення рівних прав та можливостей жінок і чоловіків», «Лідерська програма для жінок, залучених до цифровізації держпослуг», «Забезпечення рівних прав і можливостей жінок та чоловіків».</a:t>
            </a:r>
            <a:endParaRPr b="0" i="0" sz="1700" u="none" cap="none" strike="noStrike">
              <a:solidFill>
                <a:srgbClr val="000000"/>
              </a:solidFill>
              <a:latin typeface="Calibri"/>
              <a:ea typeface="Calibri"/>
              <a:cs typeface="Calibri"/>
              <a:sym typeface="Calibri"/>
            </a:endParaRPr>
          </a:p>
          <a:p>
            <a:pPr indent="-449580" lvl="0" marL="906780" marR="0" rtl="0" algn="l">
              <a:lnSpc>
                <a:spcPct val="115000"/>
              </a:lnSpc>
              <a:spcBef>
                <a:spcPts val="2000"/>
              </a:spcBef>
              <a:spcAft>
                <a:spcPts val="0"/>
              </a:spcAft>
              <a:buClr>
                <a:srgbClr val="000000"/>
              </a:buClr>
              <a:buSzPts val="1800"/>
              <a:buFont typeface="Arial"/>
              <a:buChar char="•"/>
            </a:pPr>
            <a:r>
              <a:rPr b="0" i="0" lang="uk-UA" sz="1700" u="none" cap="none" strike="noStrike">
                <a:solidFill>
                  <a:srgbClr val="000000"/>
                </a:solidFill>
                <a:latin typeface="Times New Roman"/>
                <a:ea typeface="Times New Roman"/>
                <a:cs typeface="Times New Roman"/>
                <a:sym typeface="Times New Roman"/>
              </a:rPr>
              <a:t>ДПС реалізувала право громадян на звернення з питань забезпечення рівних прав та можливостей жінок і чоловіків, що стосуються компетенції органів ДПС, шляхом направлення звернень з порушених питань  у письмовому та електронному вигляді за адресою: Львівська площа, 8, м. Київ, 04053, або на адресу електронної пошти: gender_equelity@tax.gov.ua.</a:t>
            </a:r>
            <a:endParaRPr b="0" i="0" sz="1700" u="none" cap="none" strike="noStrike">
              <a:solidFill>
                <a:srgbClr val="000000"/>
              </a:solidFill>
              <a:latin typeface="Calibri"/>
              <a:ea typeface="Calibri"/>
              <a:cs typeface="Calibri"/>
              <a:sym typeface="Calibri"/>
            </a:endParaRPr>
          </a:p>
          <a:p>
            <a:pPr indent="-335280" lvl="0" marL="906780" rtl="0" algn="just">
              <a:lnSpc>
                <a:spcPct val="115000"/>
              </a:lnSpc>
              <a:spcBef>
                <a:spcPts val="2000"/>
              </a:spcBef>
              <a:spcAft>
                <a:spcPts val="0"/>
              </a:spcAft>
              <a:buSzPts val="1800"/>
              <a:buNone/>
            </a:pPr>
            <a:r>
              <a:t/>
            </a:r>
            <a:endParaRPr sz="1400">
              <a:latin typeface="Calibri"/>
              <a:ea typeface="Calibri"/>
              <a:cs typeface="Calibri"/>
              <a:sym typeface="Calibri"/>
            </a:endParaRPr>
          </a:p>
          <a:p>
            <a:pPr indent="0" lvl="0" marL="457200" rtl="0" algn="just">
              <a:lnSpc>
                <a:spcPct val="115000"/>
              </a:lnSpc>
              <a:spcBef>
                <a:spcPts val="2000"/>
              </a:spcBef>
              <a:spcAft>
                <a:spcPts val="0"/>
              </a:spcAft>
              <a:buSzPts val="1800"/>
              <a:buNone/>
            </a:pPr>
            <a:r>
              <a:rPr lang="uk-UA" sz="1800">
                <a:latin typeface="Times New Roman"/>
                <a:ea typeface="Times New Roman"/>
                <a:cs typeface="Times New Roman"/>
                <a:sym typeface="Times New Roman"/>
              </a:rPr>
              <a:t> </a:t>
            </a:r>
            <a:endParaRPr sz="1400">
              <a:latin typeface="Calibri"/>
              <a:ea typeface="Calibri"/>
              <a:cs typeface="Calibri"/>
              <a:sym typeface="Calibri"/>
            </a:endParaRPr>
          </a:p>
          <a:p>
            <a:pPr indent="-107950" lvl="0" marL="285750" rtl="0" algn="just">
              <a:lnSpc>
                <a:spcPct val="100000"/>
              </a:lnSpc>
              <a:spcBef>
                <a:spcPts val="1600"/>
              </a:spcBef>
              <a:spcAft>
                <a:spcPts val="600"/>
              </a:spcAft>
              <a:buClr>
                <a:srgbClr val="000000"/>
              </a:buClr>
              <a:buSzPts val="2800"/>
              <a:buFont typeface="Noto Sans Symbols"/>
              <a:buNone/>
            </a:pPr>
            <a:r>
              <a:t/>
            </a:r>
            <a:endParaRPr sz="1800">
              <a:solidFill>
                <a:srgbClr val="000000"/>
              </a:solidFill>
              <a:latin typeface="Times New Roman"/>
              <a:ea typeface="Times New Roman"/>
              <a:cs typeface="Times New Roman"/>
              <a:sym typeface="Times New Roman"/>
            </a:endParaRPr>
          </a:p>
        </p:txBody>
      </p:sp>
      <p:sp>
        <p:nvSpPr>
          <p:cNvPr id="1306" name="Google Shape;1306;p17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10" name="Shape 1310"/>
        <p:cNvGrpSpPr/>
        <p:nvPr/>
      </p:nvGrpSpPr>
      <p:grpSpPr>
        <a:xfrm>
          <a:off x="0" y="0"/>
          <a:ext cx="0" cy="0"/>
          <a:chOff x="0" y="0"/>
          <a:chExt cx="0" cy="0"/>
        </a:xfrm>
      </p:grpSpPr>
      <p:sp>
        <p:nvSpPr>
          <p:cNvPr id="1311" name="Google Shape;1311;p174"/>
          <p:cNvSpPr txBox="1"/>
          <p:nvPr>
            <p:ph type="title"/>
          </p:nvPr>
        </p:nvSpPr>
        <p:spPr>
          <a:xfrm>
            <a:off x="206237" y="-250549"/>
            <a:ext cx="11367052"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Державна служба фінансового моніторингу України. Досягнення</a:t>
            </a:r>
            <a:endParaRPr b="1" sz="2400"/>
          </a:p>
        </p:txBody>
      </p:sp>
      <p:sp>
        <p:nvSpPr>
          <p:cNvPr id="1312" name="Google Shape;1312;p174"/>
          <p:cNvSpPr txBox="1"/>
          <p:nvPr>
            <p:ph idx="1" type="body"/>
          </p:nvPr>
        </p:nvSpPr>
        <p:spPr>
          <a:xfrm>
            <a:off x="778575" y="1367825"/>
            <a:ext cx="10575300" cy="3763200"/>
          </a:xfrm>
          <a:prstGeom prst="rect">
            <a:avLst/>
          </a:prstGeom>
          <a:noFill/>
          <a:ln>
            <a:noFill/>
          </a:ln>
        </p:spPr>
        <p:txBody>
          <a:bodyPr anchorCtr="0" anchor="t" bIns="45700" lIns="91425" spcFirstLastPara="1" rIns="91425" wrap="square" tIns="45700">
            <a:noAutofit/>
          </a:bodyPr>
          <a:lstStyle/>
          <a:p>
            <a:pPr indent="-273050" lvl="0" marL="342900" rtl="0" algn="l">
              <a:lnSpc>
                <a:spcPct val="100000"/>
              </a:lnSpc>
              <a:spcBef>
                <a:spcPts val="600"/>
              </a:spcBef>
              <a:spcAft>
                <a:spcPts val="0"/>
              </a:spcAft>
              <a:buClr>
                <a:schemeClr val="dk1"/>
              </a:buClr>
              <a:buSzPts val="1700"/>
              <a:buFont typeface="Noto Sans Symbols"/>
              <a:buChar char="✔"/>
            </a:pPr>
            <a:r>
              <a:rPr lang="uk-UA" sz="1700">
                <a:latin typeface="Times New Roman"/>
                <a:ea typeface="Times New Roman"/>
                <a:cs typeface="Times New Roman"/>
                <a:sym typeface="Times New Roman"/>
              </a:rPr>
              <a:t>Кожен співробітник Держфінмоніторингу має рівні можливості та повагу незалежно від статі. Керівництво Держфінмоніторингу проводить політику гендерної рівності;</a:t>
            </a:r>
            <a:endParaRPr sz="1700"/>
          </a:p>
          <a:p>
            <a:pPr indent="-273050" lvl="0" marL="342900" rtl="0" algn="l">
              <a:lnSpc>
                <a:spcPct val="100000"/>
              </a:lnSpc>
              <a:spcBef>
                <a:spcPts val="1200"/>
              </a:spcBef>
              <a:spcAft>
                <a:spcPts val="0"/>
              </a:spcAft>
              <a:buClr>
                <a:schemeClr val="dk1"/>
              </a:buClr>
              <a:buSzPts val="1700"/>
              <a:buFont typeface="Noto Sans Symbols"/>
              <a:buChar char="✔"/>
            </a:pPr>
            <a:r>
              <a:rPr lang="uk-UA" sz="1700">
                <a:latin typeface="Times New Roman"/>
                <a:ea typeface="Times New Roman"/>
                <a:cs typeface="Times New Roman"/>
                <a:sym typeface="Times New Roman"/>
              </a:rPr>
              <a:t>Просування працівників здійснюється відповідно  до їх здібностей та виробничих показників;</a:t>
            </a:r>
            <a:endParaRPr sz="1700"/>
          </a:p>
          <a:p>
            <a:pPr indent="-273050" lvl="0" marL="342900" rtl="0" algn="l">
              <a:lnSpc>
                <a:spcPct val="100000"/>
              </a:lnSpc>
              <a:spcBef>
                <a:spcPts val="1200"/>
              </a:spcBef>
              <a:spcAft>
                <a:spcPts val="0"/>
              </a:spcAft>
              <a:buClr>
                <a:schemeClr val="dk1"/>
              </a:buClr>
              <a:buSzPts val="1700"/>
              <a:buFont typeface="Noto Sans Symbols"/>
              <a:buChar char="✔"/>
            </a:pPr>
            <a:r>
              <a:rPr lang="uk-UA" sz="1700">
                <a:latin typeface="Times New Roman"/>
                <a:ea typeface="Times New Roman"/>
                <a:cs typeface="Times New Roman"/>
                <a:sym typeface="Times New Roman"/>
              </a:rPr>
              <a:t>При призначенні на посади керівниками структурних підрозділів Держфінмоніторингу керівництво оцінює лише професійні здібності та рівень кваліфікації кандидатів на посаду;</a:t>
            </a:r>
            <a:endParaRPr sz="1700"/>
          </a:p>
          <a:p>
            <a:pPr indent="-273050" lvl="0" marL="342900" rtl="0" algn="l">
              <a:lnSpc>
                <a:spcPct val="100000"/>
              </a:lnSpc>
              <a:spcBef>
                <a:spcPts val="1200"/>
              </a:spcBef>
              <a:spcAft>
                <a:spcPts val="0"/>
              </a:spcAft>
              <a:buClr>
                <a:schemeClr val="dk1"/>
              </a:buClr>
              <a:buSzPts val="1700"/>
              <a:buFont typeface="Noto Sans Symbols"/>
              <a:buChar char="✔"/>
            </a:pPr>
            <a:r>
              <a:rPr lang="uk-UA" sz="1700">
                <a:latin typeface="Times New Roman"/>
                <a:ea typeface="Times New Roman"/>
                <a:cs typeface="Times New Roman"/>
                <a:sym typeface="Times New Roman"/>
              </a:rPr>
              <a:t>Працівникам обох статей гарантується рівна участь у прийнятті ключових рішень у Держфінмоніторингу.</a:t>
            </a:r>
            <a:endParaRPr sz="1700"/>
          </a:p>
          <a:p>
            <a:pPr indent="0" lvl="0" marL="114300" rtl="0" algn="just">
              <a:lnSpc>
                <a:spcPct val="100000"/>
              </a:lnSpc>
              <a:spcBef>
                <a:spcPts val="600"/>
              </a:spcBef>
              <a:spcAft>
                <a:spcPts val="0"/>
              </a:spcAft>
              <a:buSzPts val="1800"/>
              <a:buNone/>
            </a:pPr>
            <a:r>
              <a:rPr b="1" lang="uk-UA" sz="1700">
                <a:latin typeface="Times New Roman"/>
                <a:ea typeface="Times New Roman"/>
                <a:cs typeface="Times New Roman"/>
                <a:sym typeface="Times New Roman"/>
              </a:rPr>
              <a:t>На кінець 2025 року у Держфінмоніторингу працює 199 працівників, з них: </a:t>
            </a:r>
            <a:endParaRPr sz="1700"/>
          </a:p>
          <a:p>
            <a:pPr indent="-228600" lvl="0" marL="457200" rtl="0" algn="just">
              <a:lnSpc>
                <a:spcPct val="100000"/>
              </a:lnSpc>
              <a:spcBef>
                <a:spcPts val="600"/>
              </a:spcBef>
              <a:spcAft>
                <a:spcPts val="0"/>
              </a:spcAft>
              <a:buSzPts val="1800"/>
              <a:buNone/>
            </a:pPr>
            <a:r>
              <a:t/>
            </a:r>
            <a:endParaRPr sz="1700">
              <a:latin typeface="Times New Roman"/>
              <a:ea typeface="Times New Roman"/>
              <a:cs typeface="Times New Roman"/>
              <a:sym typeface="Times New Roman"/>
            </a:endParaRPr>
          </a:p>
          <a:p>
            <a:pPr indent="-336550" lvl="0" marL="342900" rtl="0" algn="just">
              <a:lnSpc>
                <a:spcPct val="100000"/>
              </a:lnSpc>
              <a:spcBef>
                <a:spcPts val="600"/>
              </a:spcBef>
              <a:spcAft>
                <a:spcPts val="0"/>
              </a:spcAft>
              <a:buSzPts val="1700"/>
              <a:buFont typeface="Noto Sans Symbols"/>
              <a:buChar char="❖"/>
            </a:pPr>
            <a:r>
              <a:rPr b="1" i="1" lang="uk-UA" sz="1700">
                <a:latin typeface="Times New Roman"/>
                <a:ea typeface="Times New Roman"/>
                <a:cs typeface="Times New Roman"/>
                <a:sym typeface="Times New Roman"/>
              </a:rPr>
              <a:t>Всього:</a:t>
            </a:r>
            <a:r>
              <a:rPr i="1" lang="uk-UA" sz="1700">
                <a:latin typeface="Times New Roman"/>
                <a:ea typeface="Times New Roman"/>
                <a:cs typeface="Times New Roman"/>
                <a:sym typeface="Times New Roman"/>
              </a:rPr>
              <a:t>                              Жінок – 106 (53,3%),     Чоловіків – 93 (46,7%).</a:t>
            </a:r>
            <a:endParaRPr sz="1700"/>
          </a:p>
          <a:p>
            <a:pPr indent="-228600" lvl="0" marL="457200" rtl="0" algn="just">
              <a:lnSpc>
                <a:spcPct val="100000"/>
              </a:lnSpc>
              <a:spcBef>
                <a:spcPts val="600"/>
              </a:spcBef>
              <a:spcAft>
                <a:spcPts val="0"/>
              </a:spcAft>
              <a:buSzPts val="1800"/>
              <a:buNone/>
            </a:pPr>
            <a:r>
              <a:t/>
            </a:r>
            <a:endParaRPr i="1" sz="1700">
              <a:latin typeface="Times New Roman"/>
              <a:ea typeface="Times New Roman"/>
              <a:cs typeface="Times New Roman"/>
              <a:sym typeface="Times New Roman"/>
            </a:endParaRPr>
          </a:p>
          <a:p>
            <a:pPr indent="-336550" lvl="0" marL="342900" rtl="0" algn="l">
              <a:lnSpc>
                <a:spcPct val="100000"/>
              </a:lnSpc>
              <a:spcBef>
                <a:spcPts val="600"/>
              </a:spcBef>
              <a:spcAft>
                <a:spcPts val="0"/>
              </a:spcAft>
              <a:buSzPts val="1700"/>
              <a:buFont typeface="Noto Sans Symbols"/>
              <a:buChar char="❖"/>
            </a:pPr>
            <a:r>
              <a:rPr b="1" i="1" lang="uk-UA" sz="1700">
                <a:latin typeface="Times New Roman"/>
                <a:ea typeface="Times New Roman"/>
                <a:cs typeface="Times New Roman"/>
                <a:sym typeface="Times New Roman"/>
              </a:rPr>
              <a:t>Керівні посади</a:t>
            </a:r>
            <a:r>
              <a:rPr i="1" lang="uk-UA" sz="1700">
                <a:latin typeface="Times New Roman"/>
                <a:ea typeface="Times New Roman"/>
                <a:cs typeface="Times New Roman"/>
                <a:sym typeface="Times New Roman"/>
              </a:rPr>
              <a:t>:               Жінки </a:t>
            </a:r>
            <a:r>
              <a:rPr lang="uk-UA" sz="1700">
                <a:latin typeface="Times New Roman"/>
                <a:ea typeface="Times New Roman"/>
                <a:cs typeface="Times New Roman"/>
                <a:sym typeface="Times New Roman"/>
              </a:rPr>
              <a:t>– </a:t>
            </a:r>
            <a:r>
              <a:rPr i="1" lang="uk-UA" sz="1700">
                <a:latin typeface="Times New Roman"/>
                <a:ea typeface="Times New Roman"/>
                <a:cs typeface="Times New Roman"/>
                <a:sym typeface="Times New Roman"/>
              </a:rPr>
              <a:t>30 (15,1%),       Чоловіки – 35 (17,6%). </a:t>
            </a:r>
            <a:endParaRPr sz="1700"/>
          </a:p>
          <a:p>
            <a:pPr indent="-228600" lvl="0" marL="342900" rtl="0" algn="l">
              <a:lnSpc>
                <a:spcPct val="100000"/>
              </a:lnSpc>
              <a:spcBef>
                <a:spcPts val="600"/>
              </a:spcBef>
              <a:spcAft>
                <a:spcPts val="0"/>
              </a:spcAft>
              <a:buSzPts val="1800"/>
              <a:buFont typeface="Noto Sans Symbols"/>
              <a:buNone/>
            </a:pPr>
            <a:r>
              <a:t/>
            </a:r>
            <a:endParaRPr i="1" sz="1700">
              <a:latin typeface="Times New Roman"/>
              <a:ea typeface="Times New Roman"/>
              <a:cs typeface="Times New Roman"/>
              <a:sym typeface="Times New Roman"/>
            </a:endParaRPr>
          </a:p>
          <a:p>
            <a:pPr indent="-336550" lvl="0" marL="342900" rtl="0" algn="l">
              <a:lnSpc>
                <a:spcPct val="100000"/>
              </a:lnSpc>
              <a:spcBef>
                <a:spcPts val="600"/>
              </a:spcBef>
              <a:spcAft>
                <a:spcPts val="0"/>
              </a:spcAft>
              <a:buSzPts val="1700"/>
              <a:buFont typeface="Noto Sans Symbols"/>
              <a:buChar char="❖"/>
            </a:pPr>
            <a:r>
              <a:rPr b="1" i="1" lang="uk-UA" sz="1700">
                <a:latin typeface="Times New Roman"/>
                <a:ea typeface="Times New Roman"/>
                <a:cs typeface="Times New Roman"/>
                <a:sym typeface="Times New Roman"/>
              </a:rPr>
              <a:t>Посади спеціалістів</a:t>
            </a:r>
            <a:r>
              <a:rPr i="1" lang="uk-UA" sz="1700">
                <a:latin typeface="Times New Roman"/>
                <a:ea typeface="Times New Roman"/>
                <a:cs typeface="Times New Roman"/>
                <a:sym typeface="Times New Roman"/>
              </a:rPr>
              <a:t>:    Жінки – 76 (38,2%),      Чоловіки – 58 (29,1</a:t>
            </a:r>
            <a:r>
              <a:rPr lang="uk-UA" sz="1700">
                <a:latin typeface="Times New Roman"/>
                <a:ea typeface="Times New Roman"/>
                <a:cs typeface="Times New Roman"/>
                <a:sym typeface="Times New Roman"/>
              </a:rPr>
              <a:t>%)</a:t>
            </a:r>
            <a:endParaRPr b="1" sz="1700">
              <a:latin typeface="Times New Roman"/>
              <a:ea typeface="Times New Roman"/>
              <a:cs typeface="Times New Roman"/>
              <a:sym typeface="Times New Roman"/>
            </a:endParaRPr>
          </a:p>
          <a:p>
            <a:pPr indent="-165100" lvl="0" marL="342900" rtl="0" algn="l">
              <a:lnSpc>
                <a:spcPct val="100000"/>
              </a:lnSpc>
              <a:spcBef>
                <a:spcPts val="600"/>
              </a:spcBef>
              <a:spcAft>
                <a:spcPts val="600"/>
              </a:spcAft>
              <a:buClr>
                <a:schemeClr val="dk1"/>
              </a:buClr>
              <a:buSzPts val="2800"/>
              <a:buFont typeface="Noto Sans Symbols"/>
              <a:buNone/>
            </a:pPr>
            <a:r>
              <a:t/>
            </a:r>
            <a:endParaRPr sz="2000">
              <a:latin typeface="Times New Roman"/>
              <a:ea typeface="Times New Roman"/>
              <a:cs typeface="Times New Roman"/>
              <a:sym typeface="Times New Roman"/>
            </a:endParaRPr>
          </a:p>
        </p:txBody>
      </p:sp>
      <p:sp>
        <p:nvSpPr>
          <p:cNvPr id="1313" name="Google Shape;1313;p17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17" name="Shape 1317"/>
        <p:cNvGrpSpPr/>
        <p:nvPr/>
      </p:nvGrpSpPr>
      <p:grpSpPr>
        <a:xfrm>
          <a:off x="0" y="0"/>
          <a:ext cx="0" cy="0"/>
          <a:chOff x="0" y="0"/>
          <a:chExt cx="0" cy="0"/>
        </a:xfrm>
      </p:grpSpPr>
      <p:sp>
        <p:nvSpPr>
          <p:cNvPr id="1318" name="Google Shape;1318;p175"/>
          <p:cNvSpPr txBox="1"/>
          <p:nvPr>
            <p:ph type="title"/>
          </p:nvPr>
        </p:nvSpPr>
        <p:spPr>
          <a:xfrm>
            <a:off x="263387" y="-69574"/>
            <a:ext cx="11367052"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Держфінмоніторинг. Виклики</a:t>
            </a:r>
            <a:endParaRPr b="1" sz="2400"/>
          </a:p>
        </p:txBody>
      </p:sp>
      <p:sp>
        <p:nvSpPr>
          <p:cNvPr id="1319" name="Google Shape;1319;p175"/>
          <p:cNvSpPr txBox="1"/>
          <p:nvPr>
            <p:ph idx="1" type="body"/>
          </p:nvPr>
        </p:nvSpPr>
        <p:spPr>
          <a:xfrm>
            <a:off x="263387" y="1035049"/>
            <a:ext cx="11576188" cy="4351338"/>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90000"/>
              </a:lnSpc>
              <a:spcBef>
                <a:spcPts val="1000"/>
              </a:spcBef>
              <a:spcAft>
                <a:spcPts val="0"/>
              </a:spcAft>
              <a:buClr>
                <a:srgbClr val="000000"/>
              </a:buClr>
              <a:buSzPts val="2000"/>
              <a:buFont typeface="Noto Sans Symbols"/>
              <a:buChar char="❖"/>
            </a:pPr>
            <a:r>
              <a:rPr b="1" i="0" lang="uk-UA" sz="2000" u="none" cap="none" strike="noStrike">
                <a:solidFill>
                  <a:srgbClr val="000000"/>
                </a:solidFill>
                <a:latin typeface="Times New Roman"/>
                <a:ea typeface="Times New Roman"/>
                <a:cs typeface="Times New Roman"/>
                <a:sym typeface="Times New Roman"/>
              </a:rPr>
              <a:t>Протидія фінансуванню тероризму та радикалізації</a:t>
            </a:r>
            <a:endParaRPr/>
          </a:p>
          <a:p>
            <a:pPr indent="0" lvl="0" marL="0" marR="0" rtl="0" algn="just">
              <a:lnSpc>
                <a:spcPct val="90000"/>
              </a:lnSpc>
              <a:spcBef>
                <a:spcPts val="1000"/>
              </a:spcBef>
              <a:spcAft>
                <a:spcPts val="0"/>
              </a:spcAft>
              <a:buClr>
                <a:srgbClr val="000000"/>
              </a:buClr>
              <a:buSzPts val="2000"/>
              <a:buFont typeface="Arial"/>
              <a:buNone/>
            </a:pPr>
            <a:r>
              <a:rPr b="1" i="0" lang="uk-UA" sz="2000" u="none" cap="none" strike="noStrike">
                <a:solidFill>
                  <a:srgbClr val="000000"/>
                </a:solidFill>
                <a:latin typeface="Times New Roman"/>
                <a:ea typeface="Times New Roman"/>
                <a:cs typeface="Times New Roman"/>
                <a:sym typeface="Times New Roman"/>
              </a:rPr>
              <a:t>Виклик</a:t>
            </a:r>
            <a:r>
              <a:rPr b="1" i="0" lang="uk-UA" sz="2400" u="none" cap="none" strike="noStrike">
                <a:solidFill>
                  <a:srgbClr val="000000"/>
                </a:solidFill>
                <a:latin typeface="Times New Roman"/>
                <a:ea typeface="Times New Roman"/>
                <a:cs typeface="Times New Roman"/>
                <a:sym typeface="Times New Roman"/>
              </a:rPr>
              <a:t>:</a:t>
            </a:r>
            <a:r>
              <a:rPr b="0" i="0" lang="uk-UA" sz="2400" u="none" cap="none" strike="noStrike">
                <a:solidFill>
                  <a:srgbClr val="000000"/>
                </a:solidFill>
                <a:latin typeface="Times New Roman"/>
                <a:ea typeface="Times New Roman"/>
                <a:cs typeface="Times New Roman"/>
                <a:sym typeface="Times New Roman"/>
              </a:rPr>
              <a:t> </a:t>
            </a:r>
            <a:r>
              <a:rPr b="0" i="1" lang="uk-UA" sz="2000" u="none" cap="none" strike="noStrike">
                <a:solidFill>
                  <a:srgbClr val="000000"/>
                </a:solidFill>
                <a:latin typeface="Times New Roman"/>
                <a:ea typeface="Times New Roman"/>
                <a:cs typeface="Times New Roman"/>
                <a:sym typeface="Times New Roman"/>
              </a:rPr>
              <a:t>Використання гендерних стереотипів для залучення жінок до фінансової підтримки радикальних груп або використання їх як «підставних осіб» (кур’єрів) для переказу коштів ;</a:t>
            </a:r>
            <a:endParaRPr/>
          </a:p>
          <a:p>
            <a:pPr indent="-342900" lvl="0" marL="342900" marR="0" rtl="0" algn="just">
              <a:lnSpc>
                <a:spcPct val="90000"/>
              </a:lnSpc>
              <a:spcBef>
                <a:spcPts val="1000"/>
              </a:spcBef>
              <a:spcAft>
                <a:spcPts val="0"/>
              </a:spcAft>
              <a:buClr>
                <a:srgbClr val="000000"/>
              </a:buClr>
              <a:buSzPts val="2000"/>
              <a:buFont typeface="Noto Sans Symbols"/>
              <a:buChar char="❖"/>
            </a:pPr>
            <a:r>
              <a:rPr b="1" i="0" lang="uk-UA" sz="2000" u="none" cap="none" strike="noStrike">
                <a:solidFill>
                  <a:srgbClr val="000000"/>
                </a:solidFill>
                <a:latin typeface="Times New Roman"/>
                <a:ea typeface="Times New Roman"/>
                <a:cs typeface="Times New Roman"/>
                <a:sym typeface="Times New Roman"/>
              </a:rPr>
              <a:t>Гендерний розрив у фінансовій інклюзії      </a:t>
            </a:r>
            <a:endParaRPr/>
          </a:p>
          <a:p>
            <a:pPr indent="0" lvl="0" marL="0" marR="0" rtl="0" algn="just">
              <a:lnSpc>
                <a:spcPct val="90000"/>
              </a:lnSpc>
              <a:spcBef>
                <a:spcPts val="1000"/>
              </a:spcBef>
              <a:spcAft>
                <a:spcPts val="0"/>
              </a:spcAft>
              <a:buClr>
                <a:srgbClr val="000000"/>
              </a:buClr>
              <a:buSzPts val="2000"/>
              <a:buFont typeface="Arial"/>
              <a:buNone/>
            </a:pPr>
            <a:r>
              <a:rPr b="1" i="0" lang="uk-UA" sz="2000" u="none" cap="none" strike="noStrike">
                <a:solidFill>
                  <a:srgbClr val="000000"/>
                </a:solidFill>
                <a:latin typeface="Times New Roman"/>
                <a:ea typeface="Times New Roman"/>
                <a:cs typeface="Times New Roman"/>
                <a:sym typeface="Times New Roman"/>
              </a:rPr>
              <a:t>Виклик: </a:t>
            </a:r>
            <a:r>
              <a:rPr b="0" i="1" lang="uk-UA" sz="2000" u="none" cap="none" strike="noStrike">
                <a:solidFill>
                  <a:srgbClr val="000000"/>
                </a:solidFill>
                <a:latin typeface="Times New Roman"/>
                <a:ea typeface="Times New Roman"/>
                <a:cs typeface="Times New Roman"/>
                <a:sym typeface="Times New Roman"/>
              </a:rPr>
              <a:t>жінки мають менший доступ до великих капіталів або інвестиційних інструментів, що робить їх менш представленими  у звітності про великі фінансові операції, але більш вразливими до «сірих» схем виплати зарплат;                                              </a:t>
            </a:r>
            <a:endParaRPr/>
          </a:p>
          <a:p>
            <a:pPr indent="-342900" lvl="0" marL="342900" marR="0" rtl="0" algn="just">
              <a:lnSpc>
                <a:spcPct val="90000"/>
              </a:lnSpc>
              <a:spcBef>
                <a:spcPts val="1000"/>
              </a:spcBef>
              <a:spcAft>
                <a:spcPts val="0"/>
              </a:spcAft>
              <a:buClr>
                <a:srgbClr val="000000"/>
              </a:buClr>
              <a:buSzPts val="2000"/>
              <a:buFont typeface="Noto Sans Symbols"/>
              <a:buChar char="❖"/>
            </a:pPr>
            <a:r>
              <a:rPr b="1" i="0" lang="uk-UA" sz="2000" u="none" cap="none" strike="noStrike">
                <a:solidFill>
                  <a:srgbClr val="000000"/>
                </a:solidFill>
                <a:latin typeface="Times New Roman"/>
                <a:ea typeface="Times New Roman"/>
                <a:cs typeface="Times New Roman"/>
                <a:sym typeface="Times New Roman"/>
              </a:rPr>
              <a:t>Протидія фінансуванню тероризму та радикалізації</a:t>
            </a:r>
            <a:endParaRPr/>
          </a:p>
          <a:p>
            <a:pPr indent="0" lvl="0" marL="0" marR="0" rtl="0" algn="just">
              <a:lnSpc>
                <a:spcPct val="90000"/>
              </a:lnSpc>
              <a:spcBef>
                <a:spcPts val="1000"/>
              </a:spcBef>
              <a:spcAft>
                <a:spcPts val="0"/>
              </a:spcAft>
              <a:buClr>
                <a:srgbClr val="000000"/>
              </a:buClr>
              <a:buSzPts val="2000"/>
              <a:buFont typeface="Arial"/>
              <a:buNone/>
            </a:pPr>
            <a:r>
              <a:rPr b="1" i="0" lang="uk-UA" sz="2000" u="none" cap="none" strike="noStrike">
                <a:solidFill>
                  <a:srgbClr val="000000"/>
                </a:solidFill>
                <a:latin typeface="Times New Roman"/>
                <a:ea typeface="Times New Roman"/>
                <a:cs typeface="Times New Roman"/>
                <a:sym typeface="Times New Roman"/>
              </a:rPr>
              <a:t>Виклик</a:t>
            </a:r>
            <a:r>
              <a:rPr b="1" i="0" lang="uk-UA" sz="2400" u="none" cap="none" strike="noStrike">
                <a:solidFill>
                  <a:srgbClr val="000000"/>
                </a:solidFill>
                <a:latin typeface="Times New Roman"/>
                <a:ea typeface="Times New Roman"/>
                <a:cs typeface="Times New Roman"/>
                <a:sym typeface="Times New Roman"/>
              </a:rPr>
              <a:t>:</a:t>
            </a:r>
            <a:r>
              <a:rPr b="0" i="0" lang="uk-UA" sz="2400" u="none" cap="none" strike="noStrike">
                <a:solidFill>
                  <a:srgbClr val="000000"/>
                </a:solidFill>
                <a:latin typeface="Times New Roman"/>
                <a:ea typeface="Times New Roman"/>
                <a:cs typeface="Times New Roman"/>
                <a:sym typeface="Times New Roman"/>
              </a:rPr>
              <a:t> </a:t>
            </a:r>
            <a:r>
              <a:rPr b="0" i="1" lang="uk-UA" sz="2000" u="none" cap="none" strike="noStrike">
                <a:solidFill>
                  <a:srgbClr val="000000"/>
                </a:solidFill>
                <a:latin typeface="Times New Roman"/>
                <a:ea typeface="Times New Roman"/>
                <a:cs typeface="Times New Roman"/>
                <a:sym typeface="Times New Roman"/>
              </a:rPr>
              <a:t>Використання гендерних стереотипів для залучення жінок до фінансової підтримки радикальних груп або використання їх як «підставних осіб» (кур’єрів) для переказу коштів ;</a:t>
            </a:r>
            <a:endParaRPr/>
          </a:p>
          <a:p>
            <a:pPr indent="-342900" lvl="0" marL="342900" marR="0" rtl="0" algn="just">
              <a:lnSpc>
                <a:spcPct val="90000"/>
              </a:lnSpc>
              <a:spcBef>
                <a:spcPts val="1000"/>
              </a:spcBef>
              <a:spcAft>
                <a:spcPts val="0"/>
              </a:spcAft>
              <a:buClr>
                <a:srgbClr val="000000"/>
              </a:buClr>
              <a:buSzPts val="2000"/>
              <a:buFont typeface="Noto Sans Symbols"/>
              <a:buChar char="❖"/>
            </a:pPr>
            <a:r>
              <a:rPr b="1" i="0" lang="uk-UA" sz="2000" u="none" cap="none" strike="noStrike">
                <a:solidFill>
                  <a:srgbClr val="000000"/>
                </a:solidFill>
                <a:latin typeface="Times New Roman"/>
                <a:ea typeface="Times New Roman"/>
                <a:cs typeface="Times New Roman"/>
                <a:sym typeface="Times New Roman"/>
              </a:rPr>
              <a:t>Гендерний розрив у фінансовій інклюзії      </a:t>
            </a:r>
            <a:endParaRPr/>
          </a:p>
          <a:p>
            <a:pPr indent="0" lvl="0" marL="0" marR="0" rtl="0" algn="just">
              <a:lnSpc>
                <a:spcPct val="90000"/>
              </a:lnSpc>
              <a:spcBef>
                <a:spcPts val="1000"/>
              </a:spcBef>
              <a:spcAft>
                <a:spcPts val="0"/>
              </a:spcAft>
              <a:buClr>
                <a:srgbClr val="000000"/>
              </a:buClr>
              <a:buSzPts val="2000"/>
              <a:buFont typeface="Arial"/>
              <a:buNone/>
            </a:pPr>
            <a:r>
              <a:rPr b="1" i="0" lang="uk-UA" sz="2000" u="none" cap="none" strike="noStrike">
                <a:solidFill>
                  <a:srgbClr val="000000"/>
                </a:solidFill>
                <a:latin typeface="Times New Roman"/>
                <a:ea typeface="Times New Roman"/>
                <a:cs typeface="Times New Roman"/>
                <a:sym typeface="Times New Roman"/>
              </a:rPr>
              <a:t>Виклик: </a:t>
            </a:r>
            <a:r>
              <a:rPr b="0" i="1" lang="uk-UA" sz="2000" u="none" cap="none" strike="noStrike">
                <a:solidFill>
                  <a:srgbClr val="000000"/>
                </a:solidFill>
                <a:latin typeface="Times New Roman"/>
                <a:ea typeface="Times New Roman"/>
                <a:cs typeface="Times New Roman"/>
                <a:sym typeface="Times New Roman"/>
              </a:rPr>
              <a:t>жінки мають менший доступ до великих капіталів або інвестиційних інструментів, що робить їх менш представленими  у звітності про великі фінансові операції, але більш вразливими до «сірих» схем виплати зарплат;                                              </a:t>
            </a:r>
            <a:endParaRPr/>
          </a:p>
          <a:p>
            <a:pPr indent="-165100" lvl="0" marL="342900" rtl="0" algn="l">
              <a:lnSpc>
                <a:spcPct val="100000"/>
              </a:lnSpc>
              <a:spcBef>
                <a:spcPts val="600"/>
              </a:spcBef>
              <a:spcAft>
                <a:spcPts val="600"/>
              </a:spcAft>
              <a:buClr>
                <a:schemeClr val="dk1"/>
              </a:buClr>
              <a:buSzPts val="2800"/>
              <a:buFont typeface="Noto Sans Symbols"/>
              <a:buNone/>
            </a:pPr>
            <a:r>
              <a:t/>
            </a:r>
            <a:endParaRPr sz="2000">
              <a:latin typeface="Times New Roman"/>
              <a:ea typeface="Times New Roman"/>
              <a:cs typeface="Times New Roman"/>
              <a:sym typeface="Times New Roman"/>
            </a:endParaRPr>
          </a:p>
        </p:txBody>
      </p:sp>
      <p:sp>
        <p:nvSpPr>
          <p:cNvPr id="1320" name="Google Shape;1320;p17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4" name="Shape 264"/>
        <p:cNvGrpSpPr/>
        <p:nvPr/>
      </p:nvGrpSpPr>
      <p:grpSpPr>
        <a:xfrm>
          <a:off x="0" y="0"/>
          <a:ext cx="0" cy="0"/>
          <a:chOff x="0" y="0"/>
          <a:chExt cx="0" cy="0"/>
        </a:xfrm>
      </p:grpSpPr>
      <p:sp>
        <p:nvSpPr>
          <p:cNvPr id="265" name="Google Shape;265;p33"/>
          <p:cNvSpPr txBox="1"/>
          <p:nvPr>
            <p:ph type="title"/>
          </p:nvPr>
        </p:nvSpPr>
        <p:spPr>
          <a:xfrm>
            <a:off x="660537" y="0"/>
            <a:ext cx="11635409" cy="88458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УІНП. Виклики</a:t>
            </a:r>
            <a:endParaRPr b="1" sz="2400"/>
          </a:p>
        </p:txBody>
      </p:sp>
      <p:sp>
        <p:nvSpPr>
          <p:cNvPr id="266" name="Google Shape;266;p33"/>
          <p:cNvSpPr txBox="1"/>
          <p:nvPr>
            <p:ph idx="1" type="body"/>
          </p:nvPr>
        </p:nvSpPr>
        <p:spPr>
          <a:xfrm>
            <a:off x="483497" y="805070"/>
            <a:ext cx="11225005" cy="5616714"/>
          </a:xfrm>
          <a:prstGeom prst="rect">
            <a:avLst/>
          </a:prstGeom>
          <a:noFill/>
          <a:ln>
            <a:noFill/>
          </a:ln>
        </p:spPr>
        <p:txBody>
          <a:bodyPr anchorCtr="0" anchor="t" bIns="45700" lIns="91425" spcFirstLastPara="1" rIns="91425" wrap="square" tIns="45700">
            <a:noAutofit/>
          </a:bodyPr>
          <a:lstStyle/>
          <a:p>
            <a:pPr indent="447675" lvl="0" marL="357188" rtl="0" algn="just">
              <a:lnSpc>
                <a:spcPct val="100000"/>
              </a:lnSpc>
              <a:spcBef>
                <a:spcPts val="600"/>
              </a:spcBef>
              <a:spcAft>
                <a:spcPts val="0"/>
              </a:spcAft>
              <a:buClr>
                <a:srgbClr val="000000"/>
              </a:buClr>
              <a:buSzPts val="2800"/>
              <a:buNone/>
            </a:pPr>
            <a:r>
              <a:rPr b="1" lang="uk-UA" sz="1800">
                <a:solidFill>
                  <a:srgbClr val="000000"/>
                </a:solidFill>
                <a:latin typeface="Times New Roman"/>
                <a:ea typeface="Times New Roman"/>
                <a:cs typeface="Times New Roman"/>
                <a:sym typeface="Times New Roman"/>
              </a:rPr>
              <a:t>Змістовні та інституційні виклики </a:t>
            </a:r>
            <a:endParaRPr/>
          </a:p>
          <a:p>
            <a:pPr indent="447675" lvl="0" marL="357188" rtl="0" algn="just">
              <a:lnSpc>
                <a:spcPct val="100000"/>
              </a:lnSpc>
              <a:spcBef>
                <a:spcPts val="1200"/>
              </a:spcBef>
              <a:spcAft>
                <a:spcPts val="0"/>
              </a:spcAft>
              <a:buClr>
                <a:srgbClr val="000000"/>
              </a:buClr>
              <a:buSzPts val="2800"/>
              <a:buNone/>
            </a:pPr>
            <a:r>
              <a:rPr b="1" lang="uk-UA" sz="1800">
                <a:solidFill>
                  <a:srgbClr val="000000"/>
                </a:solidFill>
                <a:latin typeface="Times New Roman"/>
                <a:ea typeface="Times New Roman"/>
                <a:cs typeface="Times New Roman"/>
                <a:sym typeface="Times New Roman"/>
              </a:rPr>
              <a:t>3. Необхідність подальшої систематизації гендерного підходу</a:t>
            </a:r>
            <a:endParaRPr/>
          </a:p>
          <a:p>
            <a:pPr indent="447675" lvl="0" marL="357187" rtl="0" algn="just">
              <a:lnSpc>
                <a:spcPct val="115000"/>
              </a:lnSpc>
              <a:spcBef>
                <a:spcPts val="1200"/>
              </a:spcBef>
              <a:spcAft>
                <a:spcPts val="0"/>
              </a:spcAft>
              <a:buClr>
                <a:srgbClr val="000000"/>
              </a:buClr>
              <a:buSzPts val="2800"/>
              <a:buNone/>
            </a:pPr>
            <a:r>
              <a:rPr lang="uk-UA" sz="1800">
                <a:solidFill>
                  <a:srgbClr val="000000"/>
                </a:solidFill>
                <a:latin typeface="Times New Roman"/>
                <a:ea typeface="Times New Roman"/>
                <a:cs typeface="Times New Roman"/>
                <a:sym typeface="Times New Roman"/>
              </a:rPr>
              <a:t>Потребує подальшого розвитку: системний моніторинг гендерного балансу, аналітика впливу управлінських рішень на жінок і чоловіків,</a:t>
            </a:r>
            <a:r>
              <a:rPr lang="uk-UA"/>
              <a:t> </a:t>
            </a:r>
            <a:r>
              <a:rPr lang="uk-UA" sz="1800">
                <a:solidFill>
                  <a:srgbClr val="000000"/>
                </a:solidFill>
                <a:latin typeface="Times New Roman"/>
                <a:ea typeface="Times New Roman"/>
                <a:cs typeface="Times New Roman"/>
                <a:sym typeface="Times New Roman"/>
              </a:rPr>
              <a:t>формалізація внутрішніх процедур з урахуванням гендерної рівності.</a:t>
            </a:r>
            <a:endParaRPr/>
          </a:p>
          <a:p>
            <a:pPr indent="447675" lvl="0" marL="357188" rtl="0" algn="just">
              <a:lnSpc>
                <a:spcPct val="115000"/>
              </a:lnSpc>
              <a:spcBef>
                <a:spcPts val="600"/>
              </a:spcBef>
              <a:spcAft>
                <a:spcPts val="0"/>
              </a:spcAft>
              <a:buClr>
                <a:srgbClr val="000000"/>
              </a:buClr>
              <a:buSzPts val="2800"/>
              <a:buNone/>
            </a:pPr>
            <a:r>
              <a:rPr lang="uk-UA" sz="1800">
                <a:solidFill>
                  <a:srgbClr val="000000"/>
                </a:solidFill>
                <a:latin typeface="Times New Roman"/>
                <a:ea typeface="Times New Roman"/>
                <a:cs typeface="Times New Roman"/>
                <a:sym typeface="Times New Roman"/>
              </a:rPr>
              <a:t>Важливим викликом залишається перехід від окремих практик до цілісного, довгострокового підходу.</a:t>
            </a:r>
            <a:endParaRPr/>
          </a:p>
          <a:p>
            <a:pPr indent="447675" lvl="0" marL="357188" rtl="0" algn="just">
              <a:lnSpc>
                <a:spcPct val="115000"/>
              </a:lnSpc>
              <a:spcBef>
                <a:spcPts val="1200"/>
              </a:spcBef>
              <a:spcAft>
                <a:spcPts val="0"/>
              </a:spcAft>
              <a:buClr>
                <a:srgbClr val="000000"/>
              </a:buClr>
              <a:buSzPts val="2800"/>
              <a:buNone/>
            </a:pPr>
            <a:r>
              <a:rPr b="1" lang="uk-UA" sz="1800">
                <a:solidFill>
                  <a:srgbClr val="000000"/>
                </a:solidFill>
                <a:latin typeface="Times New Roman"/>
                <a:ea typeface="Times New Roman"/>
                <a:cs typeface="Times New Roman"/>
                <a:sym typeface="Times New Roman"/>
              </a:rPr>
              <a:t>4. Поєднання гендерної політики з іншими наскрізними пріоритетами</a:t>
            </a:r>
            <a:endParaRPr/>
          </a:p>
          <a:p>
            <a:pPr indent="447675" lvl="0" marL="357187" rtl="0" algn="just">
              <a:lnSpc>
                <a:spcPct val="115000"/>
              </a:lnSpc>
              <a:spcBef>
                <a:spcPts val="1200"/>
              </a:spcBef>
              <a:spcAft>
                <a:spcPts val="0"/>
              </a:spcAft>
              <a:buClr>
                <a:srgbClr val="000000"/>
              </a:buClr>
              <a:buSzPts val="2800"/>
              <a:buNone/>
            </a:pPr>
            <a:r>
              <a:rPr lang="uk-UA" sz="1800">
                <a:solidFill>
                  <a:srgbClr val="000000"/>
                </a:solidFill>
                <a:latin typeface="Times New Roman"/>
                <a:ea typeface="Times New Roman"/>
                <a:cs typeface="Times New Roman"/>
                <a:sym typeface="Times New Roman"/>
              </a:rPr>
              <a:t>Реалізація гендерної політики відбувається у взаємозв’язку з іншими ключовими напрямами:</a:t>
            </a:r>
            <a:endParaRPr sz="1800">
              <a:solidFill>
                <a:srgbClr val="000000"/>
              </a:solidFill>
              <a:latin typeface="Times New Roman"/>
              <a:ea typeface="Times New Roman"/>
              <a:cs typeface="Times New Roman"/>
              <a:sym typeface="Times New Roman"/>
            </a:endParaRPr>
          </a:p>
          <a:p>
            <a:pPr indent="-342900" lvl="0" marL="1349999" rtl="0" algn="just">
              <a:lnSpc>
                <a:spcPct val="150000"/>
              </a:lnSpc>
              <a:spcBef>
                <a:spcPts val="0"/>
              </a:spcBef>
              <a:spcAft>
                <a:spcPts val="0"/>
              </a:spcAft>
              <a:buClr>
                <a:srgbClr val="000000"/>
              </a:buClr>
              <a:buSzPts val="1800"/>
              <a:buFont typeface="Times New Roman"/>
              <a:buChar char="•"/>
            </a:pPr>
            <a:r>
              <a:rPr lang="uk-UA" sz="1800">
                <a:solidFill>
                  <a:srgbClr val="000000"/>
                </a:solidFill>
                <a:latin typeface="Times New Roman"/>
                <a:ea typeface="Times New Roman"/>
                <a:cs typeface="Times New Roman"/>
                <a:sym typeface="Times New Roman"/>
              </a:rPr>
              <a:t>ветеранською політикою</a:t>
            </a:r>
            <a:endParaRPr/>
          </a:p>
          <a:p>
            <a:pPr indent="-342900" lvl="0" marL="1349999" rtl="0" algn="just">
              <a:lnSpc>
                <a:spcPct val="150000"/>
              </a:lnSpc>
              <a:spcBef>
                <a:spcPts val="0"/>
              </a:spcBef>
              <a:spcAft>
                <a:spcPts val="0"/>
              </a:spcAft>
              <a:buClr>
                <a:srgbClr val="000000"/>
              </a:buClr>
              <a:buSzPts val="1800"/>
              <a:buFont typeface="Times New Roman"/>
              <a:buChar char="•"/>
            </a:pPr>
            <a:r>
              <a:rPr lang="uk-UA" sz="1800">
                <a:solidFill>
                  <a:srgbClr val="000000"/>
                </a:solidFill>
                <a:latin typeface="Times New Roman"/>
                <a:ea typeface="Times New Roman"/>
                <a:cs typeface="Times New Roman"/>
                <a:sym typeface="Times New Roman"/>
              </a:rPr>
              <a:t>безбар’єрністю</a:t>
            </a:r>
            <a:endParaRPr/>
          </a:p>
          <a:p>
            <a:pPr indent="-342900" lvl="0" marL="1349999" rtl="0" algn="just">
              <a:lnSpc>
                <a:spcPct val="150000"/>
              </a:lnSpc>
              <a:spcBef>
                <a:spcPts val="0"/>
              </a:spcBef>
              <a:spcAft>
                <a:spcPts val="0"/>
              </a:spcAft>
              <a:buClr>
                <a:srgbClr val="000000"/>
              </a:buClr>
              <a:buSzPts val="1800"/>
              <a:buFont typeface="Times New Roman"/>
              <a:buChar char="•"/>
            </a:pPr>
            <a:r>
              <a:rPr lang="uk-UA" sz="1800">
                <a:solidFill>
                  <a:srgbClr val="000000"/>
                </a:solidFill>
                <a:latin typeface="Times New Roman"/>
                <a:ea typeface="Times New Roman"/>
                <a:cs typeface="Times New Roman"/>
                <a:sym typeface="Times New Roman"/>
              </a:rPr>
              <a:t>підтримкою психоемоційної стійкості персоналу.</a:t>
            </a:r>
            <a:endParaRPr sz="1800">
              <a:solidFill>
                <a:srgbClr val="000000"/>
              </a:solidFill>
              <a:latin typeface="Times New Roman"/>
              <a:ea typeface="Times New Roman"/>
              <a:cs typeface="Times New Roman"/>
              <a:sym typeface="Times New Roman"/>
            </a:endParaRPr>
          </a:p>
          <a:p>
            <a:pPr indent="447675" lvl="0" marL="357188" rtl="0" algn="just">
              <a:lnSpc>
                <a:spcPct val="115000"/>
              </a:lnSpc>
              <a:spcBef>
                <a:spcPts val="600"/>
              </a:spcBef>
              <a:spcAft>
                <a:spcPts val="600"/>
              </a:spcAft>
              <a:buClr>
                <a:srgbClr val="000000"/>
              </a:buClr>
              <a:buSzPts val="2800"/>
              <a:buNone/>
            </a:pPr>
            <a:r>
              <a:rPr lang="uk-UA" sz="1800">
                <a:solidFill>
                  <a:srgbClr val="000000"/>
                </a:solidFill>
                <a:latin typeface="Times New Roman"/>
                <a:ea typeface="Times New Roman"/>
                <a:cs typeface="Times New Roman"/>
                <a:sym typeface="Times New Roman"/>
              </a:rPr>
              <a:t>Викликом є забезпечення узгодженості цих підходів без фрагментації зусиль та перевантаження працівників додатковими ініціативами</a:t>
            </a:r>
            <a:endParaRPr/>
          </a:p>
        </p:txBody>
      </p:sp>
      <p:sp>
        <p:nvSpPr>
          <p:cNvPr id="267" name="Google Shape;267;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24" name="Shape 1324"/>
        <p:cNvGrpSpPr/>
        <p:nvPr/>
      </p:nvGrpSpPr>
      <p:grpSpPr>
        <a:xfrm>
          <a:off x="0" y="0"/>
          <a:ext cx="0" cy="0"/>
          <a:chOff x="0" y="0"/>
          <a:chExt cx="0" cy="0"/>
        </a:xfrm>
      </p:grpSpPr>
      <p:sp>
        <p:nvSpPr>
          <p:cNvPr id="1325" name="Google Shape;1325;p176"/>
          <p:cNvSpPr txBox="1"/>
          <p:nvPr>
            <p:ph type="title"/>
          </p:nvPr>
        </p:nvSpPr>
        <p:spPr>
          <a:xfrm>
            <a:off x="244337" y="-241024"/>
            <a:ext cx="11367052"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Держфінмоніторинг. Плани</a:t>
            </a:r>
            <a:endParaRPr b="1" sz="2400"/>
          </a:p>
        </p:txBody>
      </p:sp>
      <p:sp>
        <p:nvSpPr>
          <p:cNvPr id="1326" name="Google Shape;1326;p176"/>
          <p:cNvSpPr txBox="1"/>
          <p:nvPr>
            <p:ph idx="1" type="body"/>
          </p:nvPr>
        </p:nvSpPr>
        <p:spPr>
          <a:xfrm>
            <a:off x="244337" y="844549"/>
            <a:ext cx="11576188" cy="4351338"/>
          </a:xfrm>
          <a:prstGeom prst="rect">
            <a:avLst/>
          </a:prstGeom>
          <a:noFill/>
          <a:ln>
            <a:noFill/>
          </a:ln>
        </p:spPr>
        <p:txBody>
          <a:bodyPr anchorCtr="0" anchor="t" bIns="45700" lIns="91425" spcFirstLastPara="1" rIns="91425" wrap="square" tIns="45700">
            <a:noAutofit/>
          </a:bodyPr>
          <a:lstStyle/>
          <a:p>
            <a:pPr indent="-342900" lvl="0" marL="342900" rtl="0" algn="just">
              <a:lnSpc>
                <a:spcPct val="90000"/>
              </a:lnSpc>
              <a:spcBef>
                <a:spcPts val="1000"/>
              </a:spcBef>
              <a:spcAft>
                <a:spcPts val="0"/>
              </a:spcAft>
              <a:buSzPts val="1800"/>
              <a:buFont typeface="Noto Sans Symbols"/>
              <a:buChar char="❖"/>
            </a:pPr>
            <a:r>
              <a:rPr b="1" lang="uk-UA" sz="1850">
                <a:latin typeface="Times New Roman"/>
                <a:ea typeface="Times New Roman"/>
                <a:cs typeface="Times New Roman"/>
                <a:sym typeface="Times New Roman"/>
              </a:rPr>
              <a:t>Подальша інтеграція принципу рівних прав і можливостей у процеси формування та реалізації державної політики ;</a:t>
            </a:r>
            <a:endParaRPr/>
          </a:p>
          <a:p>
            <a:pPr indent="-342900" lvl="0" marL="457200" rtl="0" algn="just">
              <a:lnSpc>
                <a:spcPct val="90000"/>
              </a:lnSpc>
              <a:spcBef>
                <a:spcPts val="1000"/>
              </a:spcBef>
              <a:spcAft>
                <a:spcPts val="0"/>
              </a:spcAft>
              <a:buSzPts val="1800"/>
              <a:buChar char="•"/>
            </a:pPr>
            <a:r>
              <a:rPr i="1" lang="uk-UA" sz="1850">
                <a:latin typeface="Times New Roman"/>
                <a:ea typeface="Times New Roman"/>
                <a:cs typeface="Times New Roman"/>
                <a:sym typeface="Times New Roman"/>
              </a:rPr>
              <a:t>      Для забезпечення стійкості України, її відновлення та подальшого розвитку      важливим є збереження досягнень державної політики у сфері забезпечення рівних прав та  можливостей жінок і чоловіків, а також інтеграція гендерного підходу в усі стратегії, програми розвитку, застосування гендерного підходу у бюджетному процесі.</a:t>
            </a:r>
            <a:endParaRPr/>
          </a:p>
          <a:p>
            <a:pPr indent="-342900" lvl="0" marL="457200" rtl="0" algn="just">
              <a:lnSpc>
                <a:spcPct val="90000"/>
              </a:lnSpc>
              <a:spcBef>
                <a:spcPts val="1000"/>
              </a:spcBef>
              <a:spcAft>
                <a:spcPts val="0"/>
              </a:spcAft>
              <a:buSzPts val="1800"/>
              <a:buChar char="•"/>
            </a:pPr>
            <a:r>
              <a:rPr i="1" lang="uk-UA" sz="1850">
                <a:latin typeface="Times New Roman"/>
                <a:ea typeface="Times New Roman"/>
                <a:cs typeface="Times New Roman"/>
                <a:sym typeface="Times New Roman"/>
              </a:rPr>
              <a:t>     Це забезпечить рівну участь та врахування потреб та інтересів жінок і чоловіків, які належать до різних груп населення, у процесах відновлення та розвитку держави.</a:t>
            </a:r>
            <a:endParaRPr/>
          </a:p>
          <a:p>
            <a:pPr indent="-342900" lvl="0" marL="342900" rtl="0" algn="just">
              <a:lnSpc>
                <a:spcPct val="90000"/>
              </a:lnSpc>
              <a:spcBef>
                <a:spcPts val="1000"/>
              </a:spcBef>
              <a:spcAft>
                <a:spcPts val="0"/>
              </a:spcAft>
              <a:buSzPts val="1800"/>
              <a:buFont typeface="Noto Sans Symbols"/>
              <a:buChar char="❖"/>
            </a:pPr>
            <a:r>
              <a:rPr b="1" lang="uk-UA" sz="1850">
                <a:latin typeface="Times New Roman"/>
                <a:ea typeface="Times New Roman"/>
                <a:cs typeface="Times New Roman"/>
                <a:sym typeface="Times New Roman"/>
              </a:rPr>
              <a:t>Підвищення рівня обізнаності та компетенції персоналу </a:t>
            </a:r>
            <a:endParaRPr/>
          </a:p>
          <a:p>
            <a:pPr indent="-342900" lvl="0" marL="457200" rtl="0" algn="just">
              <a:lnSpc>
                <a:spcPct val="90000"/>
              </a:lnSpc>
              <a:spcBef>
                <a:spcPts val="1000"/>
              </a:spcBef>
              <a:spcAft>
                <a:spcPts val="0"/>
              </a:spcAft>
              <a:buSzPts val="1800"/>
              <a:buChar char="•"/>
            </a:pPr>
            <a:r>
              <a:rPr b="1" i="1" lang="uk-UA" sz="1850">
                <a:latin typeface="Times New Roman"/>
                <a:ea typeface="Times New Roman"/>
                <a:cs typeface="Times New Roman"/>
                <a:sym typeface="Times New Roman"/>
              </a:rPr>
              <a:t>      	 </a:t>
            </a:r>
            <a:r>
              <a:rPr i="1" lang="uk-UA" sz="1850">
                <a:latin typeface="Times New Roman"/>
                <a:ea typeface="Times New Roman"/>
                <a:cs typeface="Times New Roman"/>
                <a:sym typeface="Times New Roman"/>
              </a:rPr>
              <a:t>забезпечення впровадження системного підходу до формування компетенцій посадових осіб Держфінмоніторингу</a:t>
            </a:r>
            <a:r>
              <a:rPr b="1" i="1" lang="uk-UA" sz="1850">
                <a:latin typeface="Times New Roman"/>
                <a:ea typeface="Times New Roman"/>
                <a:cs typeface="Times New Roman"/>
                <a:sym typeface="Times New Roman"/>
              </a:rPr>
              <a:t>;</a:t>
            </a:r>
            <a:endParaRPr/>
          </a:p>
          <a:p>
            <a:pPr indent="-342900" lvl="0" marL="457200" rtl="0" algn="just">
              <a:lnSpc>
                <a:spcPct val="90000"/>
              </a:lnSpc>
              <a:spcBef>
                <a:spcPts val="1000"/>
              </a:spcBef>
              <a:spcAft>
                <a:spcPts val="0"/>
              </a:spcAft>
              <a:buSzPts val="1800"/>
              <a:buChar char="•"/>
            </a:pPr>
            <a:r>
              <a:rPr i="1" lang="uk-UA" sz="1850">
                <a:latin typeface="Times New Roman"/>
                <a:ea typeface="Times New Roman"/>
                <a:cs typeface="Times New Roman"/>
                <a:sym typeface="Times New Roman"/>
              </a:rPr>
              <a:t>	проведення аналізу наявних освітніх курсів/програм з питань гендерної рівності державних службовців;</a:t>
            </a:r>
            <a:endParaRPr/>
          </a:p>
          <a:p>
            <a:pPr indent="-342900" lvl="0" marL="342900" rtl="0" algn="just">
              <a:lnSpc>
                <a:spcPct val="90000"/>
              </a:lnSpc>
              <a:spcBef>
                <a:spcPts val="1000"/>
              </a:spcBef>
              <a:spcAft>
                <a:spcPts val="0"/>
              </a:spcAft>
              <a:buSzPts val="1800"/>
              <a:buFont typeface="Noto Sans Symbols"/>
              <a:buChar char="❖"/>
            </a:pPr>
            <a:r>
              <a:rPr b="1" lang="uk-UA" sz="1850">
                <a:latin typeface="Times New Roman"/>
                <a:ea typeface="Times New Roman"/>
                <a:cs typeface="Times New Roman"/>
                <a:sym typeface="Times New Roman"/>
              </a:rPr>
              <a:t>Моніторинг, аналіз та оцінка реалізації заходів</a:t>
            </a:r>
            <a:endParaRPr/>
          </a:p>
          <a:p>
            <a:pPr indent="-342900" lvl="0" marL="457200" rtl="0" algn="just">
              <a:lnSpc>
                <a:spcPct val="90000"/>
              </a:lnSpc>
              <a:spcBef>
                <a:spcPts val="1000"/>
              </a:spcBef>
              <a:spcAft>
                <a:spcPts val="0"/>
              </a:spcAft>
              <a:buSzPts val="1800"/>
              <a:buChar char="•"/>
            </a:pPr>
            <a:r>
              <a:rPr i="1" lang="uk-UA" sz="1850">
                <a:latin typeface="Times New Roman"/>
                <a:ea typeface="Times New Roman"/>
                <a:cs typeface="Times New Roman"/>
                <a:sym typeface="Times New Roman"/>
              </a:rPr>
              <a:t>	збір даних, з урахуванням гендерної розбивки;</a:t>
            </a:r>
            <a:endParaRPr/>
          </a:p>
          <a:p>
            <a:pPr indent="-342900" lvl="0" marL="457200" rtl="0" algn="just">
              <a:lnSpc>
                <a:spcPct val="90000"/>
              </a:lnSpc>
              <a:spcBef>
                <a:spcPts val="1000"/>
              </a:spcBef>
              <a:spcAft>
                <a:spcPts val="0"/>
              </a:spcAft>
              <a:buSzPts val="1800"/>
              <a:buChar char="•"/>
            </a:pPr>
            <a:r>
              <a:rPr i="1" lang="uk-UA" sz="1850">
                <a:latin typeface="Times New Roman"/>
                <a:ea typeface="Times New Roman"/>
                <a:cs typeface="Times New Roman"/>
                <a:sym typeface="Times New Roman"/>
              </a:rPr>
              <a:t>	підготовка Звіту про стан виконання плану заходів;</a:t>
            </a:r>
            <a:endParaRPr/>
          </a:p>
          <a:p>
            <a:pPr indent="-457200" lvl="0" marL="457200" rtl="0" algn="just">
              <a:lnSpc>
                <a:spcPct val="90000"/>
              </a:lnSpc>
              <a:spcBef>
                <a:spcPts val="1000"/>
              </a:spcBef>
              <a:spcAft>
                <a:spcPts val="0"/>
              </a:spcAft>
              <a:buSzPts val="1800"/>
              <a:buFont typeface="Noto Sans Symbols"/>
              <a:buChar char="❖"/>
            </a:pPr>
            <a:r>
              <a:rPr b="1" lang="uk-UA" sz="1850">
                <a:latin typeface="Times New Roman"/>
                <a:ea typeface="Times New Roman"/>
                <a:cs typeface="Times New Roman"/>
                <a:sym typeface="Times New Roman"/>
              </a:rPr>
              <a:t>Використання міжнародних стандартів у сфері прав людини і гендерної рівності</a:t>
            </a:r>
            <a:endParaRPr/>
          </a:p>
          <a:p>
            <a:pPr indent="-165100" lvl="0" marL="342900" rtl="0" algn="l">
              <a:lnSpc>
                <a:spcPct val="100000"/>
              </a:lnSpc>
              <a:spcBef>
                <a:spcPts val="600"/>
              </a:spcBef>
              <a:spcAft>
                <a:spcPts val="600"/>
              </a:spcAft>
              <a:buClr>
                <a:schemeClr val="dk1"/>
              </a:buClr>
              <a:buSzPts val="2800"/>
              <a:buFont typeface="Noto Sans Symbols"/>
              <a:buNone/>
            </a:pPr>
            <a:r>
              <a:t/>
            </a:r>
            <a:endParaRPr sz="2000">
              <a:latin typeface="Times New Roman"/>
              <a:ea typeface="Times New Roman"/>
              <a:cs typeface="Times New Roman"/>
              <a:sym typeface="Times New Roman"/>
            </a:endParaRPr>
          </a:p>
        </p:txBody>
      </p:sp>
      <p:sp>
        <p:nvSpPr>
          <p:cNvPr id="1327" name="Google Shape;1327;p17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31" name="Shape 1331"/>
        <p:cNvGrpSpPr/>
        <p:nvPr/>
      </p:nvGrpSpPr>
      <p:grpSpPr>
        <a:xfrm>
          <a:off x="0" y="0"/>
          <a:ext cx="0" cy="0"/>
          <a:chOff x="0" y="0"/>
          <a:chExt cx="0" cy="0"/>
        </a:xfrm>
      </p:grpSpPr>
      <p:sp>
        <p:nvSpPr>
          <p:cNvPr id="1332" name="Google Shape;1332;p177"/>
          <p:cNvSpPr txBox="1"/>
          <p:nvPr>
            <p:ph type="title"/>
          </p:nvPr>
        </p:nvSpPr>
        <p:spPr>
          <a:xfrm>
            <a:off x="838200" y="22983"/>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Calibri"/>
              <a:buNone/>
            </a:pPr>
            <a:r>
              <a:rPr b="1" lang="uk-UA" sz="2800">
                <a:solidFill>
                  <a:srgbClr val="000000"/>
                </a:solidFill>
                <a:latin typeface="Times New Roman"/>
                <a:ea typeface="Times New Roman"/>
                <a:cs typeface="Times New Roman"/>
                <a:sym typeface="Times New Roman"/>
              </a:rPr>
              <a:t>Міністерство енергетики України. Досягнення</a:t>
            </a:r>
            <a:br>
              <a:rPr b="0" lang="uk-UA" sz="2800" u="none" cap="none" strike="noStrike">
                <a:solidFill>
                  <a:srgbClr val="000000"/>
                </a:solidFill>
                <a:latin typeface="Times New Roman"/>
                <a:ea typeface="Times New Roman"/>
                <a:cs typeface="Times New Roman"/>
                <a:sym typeface="Times New Roman"/>
              </a:rPr>
            </a:br>
            <a:endParaRPr sz="2800">
              <a:latin typeface="Times New Roman"/>
              <a:ea typeface="Times New Roman"/>
              <a:cs typeface="Times New Roman"/>
              <a:sym typeface="Times New Roman"/>
            </a:endParaRPr>
          </a:p>
        </p:txBody>
      </p:sp>
      <p:sp>
        <p:nvSpPr>
          <p:cNvPr id="1333" name="Google Shape;1333;p177"/>
          <p:cNvSpPr txBox="1"/>
          <p:nvPr>
            <p:ph idx="1" type="body"/>
          </p:nvPr>
        </p:nvSpPr>
        <p:spPr>
          <a:xfrm>
            <a:off x="546650" y="841650"/>
            <a:ext cx="10944900" cy="43512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1000"/>
              </a:spcBef>
              <a:spcAft>
                <a:spcPts val="0"/>
              </a:spcAft>
              <a:buSzPts val="2800"/>
              <a:buNone/>
            </a:pPr>
            <a:r>
              <a:rPr lang="uk-UA" sz="1850">
                <a:latin typeface="Times New Roman"/>
                <a:ea typeface="Times New Roman"/>
                <a:cs typeface="Times New Roman"/>
                <a:sym typeface="Times New Roman"/>
              </a:rPr>
              <a:t>	</a:t>
            </a:r>
            <a:r>
              <a:rPr lang="uk-UA" sz="1600">
                <a:latin typeface="Times New Roman"/>
                <a:ea typeface="Times New Roman"/>
                <a:cs typeface="Times New Roman"/>
                <a:sym typeface="Times New Roman"/>
              </a:rPr>
              <a:t>На виконання положень </a:t>
            </a:r>
            <a:r>
              <a:rPr lang="uk-UA" sz="1600" u="sng">
                <a:solidFill>
                  <a:schemeClr val="hlink"/>
                </a:solidFill>
                <a:latin typeface="Times New Roman"/>
                <a:ea typeface="Times New Roman"/>
                <a:cs typeface="Times New Roman"/>
                <a:sym typeface="Times New Roman"/>
                <a:hlinkClick r:id="rId4"/>
              </a:rPr>
              <a:t>Постанови КМУ від 09.10.2020 № 930 «Деякі питання забезпечення рівних прав та можливостей жінок і чоловіків»:</a:t>
            </a:r>
            <a:endParaRPr sz="1600">
              <a:latin typeface="Times New Roman"/>
              <a:ea typeface="Times New Roman"/>
              <a:cs typeface="Times New Roman"/>
              <a:sym typeface="Times New Roman"/>
            </a:endParaRPr>
          </a:p>
          <a:p>
            <a:pPr indent="-266700" lvl="0" marL="342900" rtl="0" algn="just">
              <a:lnSpc>
                <a:spcPct val="100000"/>
              </a:lnSpc>
              <a:spcBef>
                <a:spcPts val="1000"/>
              </a:spcBef>
              <a:spcAft>
                <a:spcPts val="0"/>
              </a:spcAft>
              <a:buSzPts val="1600"/>
              <a:buFont typeface="Noto Sans Symbols"/>
              <a:buChar char="✔"/>
            </a:pPr>
            <a:r>
              <a:rPr lang="uk-UA" sz="1600">
                <a:latin typeface="Times New Roman"/>
                <a:ea typeface="Times New Roman"/>
                <a:cs typeface="Times New Roman"/>
                <a:sym typeface="Times New Roman"/>
              </a:rPr>
              <a:t> тимчасове виконання обов’язків уповноваженої особи (координатора) з питань забезпечення рівних прав та можливостей жінок і чоловіків, запобігання та протидії насильству за ознаками статі в Міненерго покладено на заступника Міністра енергетики України з питань цифрового розвитку, цифрових трансформацій і цифровізації;</a:t>
            </a:r>
            <a:endParaRPr sz="1600"/>
          </a:p>
          <a:p>
            <a:pPr indent="-266700" lvl="0" marL="342900" rtl="0" algn="just">
              <a:lnSpc>
                <a:spcPct val="100000"/>
              </a:lnSpc>
              <a:spcBef>
                <a:spcPts val="1000"/>
              </a:spcBef>
              <a:spcAft>
                <a:spcPts val="0"/>
              </a:spcAft>
              <a:buSzPts val="1600"/>
              <a:buFont typeface="Noto Sans Symbols"/>
              <a:buChar char="✔"/>
            </a:pPr>
            <a:r>
              <a:rPr lang="uk-UA" sz="1600">
                <a:latin typeface="Times New Roman"/>
                <a:ea typeface="Times New Roman"/>
                <a:cs typeface="Times New Roman"/>
                <a:sym typeface="Times New Roman"/>
              </a:rPr>
              <a:t> у складі Директорату стратегічного планування та відновлення створено відділ соціальної політики та гендерної рівності;</a:t>
            </a:r>
            <a:endParaRPr sz="1600"/>
          </a:p>
          <a:p>
            <a:pPr indent="-266700" lvl="0" marL="342900" rtl="0" algn="just">
              <a:lnSpc>
                <a:spcPct val="100000"/>
              </a:lnSpc>
              <a:spcBef>
                <a:spcPts val="1000"/>
              </a:spcBef>
              <a:spcAft>
                <a:spcPts val="0"/>
              </a:spcAft>
              <a:buSzPts val="1600"/>
              <a:buFont typeface="Noto Sans Symbols"/>
              <a:buChar char="✔"/>
            </a:pPr>
            <a:r>
              <a:rPr lang="uk-UA" sz="1600">
                <a:latin typeface="Times New Roman"/>
                <a:ea typeface="Times New Roman"/>
                <a:cs typeface="Times New Roman"/>
                <a:sym typeface="Times New Roman"/>
              </a:rPr>
              <a:t> основними завданнями та функціями відділу соціальної політики та гендерної рівності є: участь у формуванні гендерної політики Міненерго; здійснення заходів з реалізації рівних прав та можливостей жінок і чоловіків, ліквідації дискримінації за ознакою статі; здійснення заходів, спрямованих на усунення дисбалансу між можливостями жінок і чоловіків на підприємствах паливно-енергетичного комплексу; організація роботи в апараті Міненерго з питань застосування гендерних підходів під час проведення аналізу та оцінювання впливу державної політики на жінок і чоловіків, стратегічного планування, організації та моніторингу діяльності Міненерго.</a:t>
            </a:r>
            <a:endParaRPr sz="1600">
              <a:latin typeface="Times New Roman"/>
              <a:ea typeface="Times New Roman"/>
              <a:cs typeface="Times New Roman"/>
              <a:sym typeface="Times New Roman"/>
            </a:endParaRPr>
          </a:p>
          <a:p>
            <a:pPr indent="-330200" lvl="0" marL="457200" rtl="0" algn="just">
              <a:lnSpc>
                <a:spcPct val="100000"/>
              </a:lnSpc>
              <a:spcBef>
                <a:spcPts val="1000"/>
              </a:spcBef>
              <a:spcAft>
                <a:spcPts val="0"/>
              </a:spcAft>
              <a:buSzPts val="1600"/>
              <a:buFont typeface="Noto Sans Symbols"/>
              <a:buChar char="✔"/>
            </a:pPr>
            <a:r>
              <a:rPr lang="uk-UA" sz="1600">
                <a:latin typeface="Times New Roman"/>
                <a:ea typeface="Times New Roman"/>
                <a:cs typeface="Times New Roman"/>
                <a:sym typeface="Times New Roman"/>
              </a:rPr>
              <a:t>На постійній основі функціонує Гендерний комітет Міністерства енергетики України з питань забезпечення рівних прав та можливостей жінок і чоловіків, запобігання та протидії дискримінації та затверджено його персональний склад та Положення про його діяльність (наказ Міненерго від 10.09.2024 № 342 (зі змінами)). Упродовж року проведено 6 засідань, під час яких прийнято ряд рішень для ефективного впровадження та реалізації гендерної політики в паливно-енергетичному комплексі та апараті Міненерго.</a:t>
            </a:r>
            <a:endParaRPr sz="1600"/>
          </a:p>
          <a:p>
            <a:pPr indent="-330200" lvl="0" marL="457200" rtl="0" algn="just">
              <a:lnSpc>
                <a:spcPct val="100000"/>
              </a:lnSpc>
              <a:spcBef>
                <a:spcPts val="1000"/>
              </a:spcBef>
              <a:spcAft>
                <a:spcPts val="0"/>
              </a:spcAft>
              <a:buSzPts val="1600"/>
              <a:buFont typeface="Noto Sans Symbols"/>
              <a:buChar char="✔"/>
            </a:pPr>
            <a:r>
              <a:rPr lang="uk-UA" sz="1600">
                <a:latin typeface="Times New Roman"/>
                <a:ea typeface="Times New Roman"/>
                <a:cs typeface="Times New Roman"/>
                <a:sym typeface="Times New Roman"/>
              </a:rPr>
              <a:t> Функціонування в апараті Міненерго на конфіденційній основі та на умовах анонімності «Скриньки довіри» для отримання інформації про можливу наявність ознак та проявів дискримінації за ознаками статі, віку, релігійних переконань та інших ознак; попередження конфліктних ситуацій та упередження їх наслідків.</a:t>
            </a:r>
            <a:endParaRPr sz="1600"/>
          </a:p>
          <a:p>
            <a:pPr indent="0" lvl="0" marL="457200" rtl="0" algn="just">
              <a:lnSpc>
                <a:spcPct val="100000"/>
              </a:lnSpc>
              <a:spcBef>
                <a:spcPts val="1000"/>
              </a:spcBef>
              <a:spcAft>
                <a:spcPts val="0"/>
              </a:spcAft>
              <a:buNone/>
            </a:pPr>
            <a:r>
              <a:t/>
            </a:r>
            <a:endParaRPr sz="1600">
              <a:latin typeface="Times New Roman"/>
              <a:ea typeface="Times New Roman"/>
              <a:cs typeface="Times New Roman"/>
              <a:sym typeface="Times New Roman"/>
            </a:endParaRPr>
          </a:p>
        </p:txBody>
      </p:sp>
      <p:sp>
        <p:nvSpPr>
          <p:cNvPr id="1334" name="Google Shape;1334;p17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38" name="Shape 1338"/>
        <p:cNvGrpSpPr/>
        <p:nvPr/>
      </p:nvGrpSpPr>
      <p:grpSpPr>
        <a:xfrm>
          <a:off x="0" y="0"/>
          <a:ext cx="0" cy="0"/>
          <a:chOff x="0" y="0"/>
          <a:chExt cx="0" cy="0"/>
        </a:xfrm>
      </p:grpSpPr>
      <p:sp>
        <p:nvSpPr>
          <p:cNvPr id="1339" name="Google Shape;1339;p178"/>
          <p:cNvSpPr txBox="1"/>
          <p:nvPr>
            <p:ph type="title"/>
          </p:nvPr>
        </p:nvSpPr>
        <p:spPr>
          <a:xfrm>
            <a:off x="815000" y="0"/>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Calibri"/>
              <a:buNone/>
            </a:pPr>
            <a:r>
              <a:rPr b="1" lang="uk-UA" sz="2800">
                <a:solidFill>
                  <a:srgbClr val="000000"/>
                </a:solidFill>
                <a:latin typeface="Times New Roman"/>
                <a:ea typeface="Times New Roman"/>
                <a:cs typeface="Times New Roman"/>
                <a:sym typeface="Times New Roman"/>
              </a:rPr>
              <a:t>Міненерго. Досягнення</a:t>
            </a:r>
            <a:endParaRPr sz="2800">
              <a:latin typeface="Times New Roman"/>
              <a:ea typeface="Times New Roman"/>
              <a:cs typeface="Times New Roman"/>
              <a:sym typeface="Times New Roman"/>
            </a:endParaRPr>
          </a:p>
        </p:txBody>
      </p:sp>
      <p:sp>
        <p:nvSpPr>
          <p:cNvPr id="1340" name="Google Shape;1340;p178"/>
          <p:cNvSpPr txBox="1"/>
          <p:nvPr>
            <p:ph idx="1" type="body"/>
          </p:nvPr>
        </p:nvSpPr>
        <p:spPr>
          <a:xfrm>
            <a:off x="482980" y="960615"/>
            <a:ext cx="11012700" cy="4351200"/>
          </a:xfrm>
          <a:prstGeom prst="rect">
            <a:avLst/>
          </a:prstGeom>
          <a:noFill/>
          <a:ln>
            <a:noFill/>
          </a:ln>
        </p:spPr>
        <p:txBody>
          <a:bodyPr anchorCtr="0" anchor="t" bIns="45700" lIns="91425" spcFirstLastPara="1" rIns="91425" wrap="square" tIns="45700">
            <a:noAutofit/>
          </a:bodyPr>
          <a:lstStyle/>
          <a:p>
            <a:pPr indent="-330200" lvl="0" marL="457200" rtl="0" algn="just">
              <a:lnSpc>
                <a:spcPct val="100000"/>
              </a:lnSpc>
              <a:spcBef>
                <a:spcPts val="1000"/>
              </a:spcBef>
              <a:spcAft>
                <a:spcPts val="0"/>
              </a:spcAft>
              <a:buSzPts val="1600"/>
              <a:buFont typeface="Noto Sans Symbols"/>
              <a:buChar char="✔"/>
            </a:pPr>
            <a:r>
              <a:rPr lang="uk-UA" sz="1600">
                <a:latin typeface="Times New Roman"/>
                <a:ea typeface="Times New Roman"/>
                <a:cs typeface="Times New Roman"/>
                <a:sym typeface="Times New Roman"/>
              </a:rPr>
              <a:t>Міненерго посилює взаємовідносини з іншими державними організаціями, як опікуються питаннями просування гендерної рівності, з метою використання набутого ними досвіду в діяльності Міністерства.</a:t>
            </a:r>
            <a:endParaRPr sz="1600"/>
          </a:p>
          <a:p>
            <a:pPr indent="-330200" lvl="0" marL="457200" rtl="0" algn="just">
              <a:lnSpc>
                <a:spcPct val="100000"/>
              </a:lnSpc>
              <a:spcBef>
                <a:spcPts val="1000"/>
              </a:spcBef>
              <a:spcAft>
                <a:spcPts val="0"/>
              </a:spcAft>
              <a:buSzPts val="1600"/>
              <a:buFont typeface="Noto Sans Symbols"/>
              <a:buChar char="✔"/>
            </a:pPr>
            <a:r>
              <a:rPr lang="uk-UA" sz="1600">
                <a:latin typeface="Times New Roman"/>
                <a:ea typeface="Times New Roman"/>
                <a:cs typeface="Times New Roman"/>
                <a:sym typeface="Times New Roman"/>
              </a:rPr>
              <a:t>При плануванні та реалізації стратегічних програм розвитку та інвестиційних програм підприємства паливно-енергетичного комплексу застосовують комплексний гендерний підхід; розробниками бюджетних програм впроваджується гендерно орієнтоване бюджетування.</a:t>
            </a:r>
            <a:endParaRPr sz="1600">
              <a:latin typeface="Times New Roman"/>
              <a:ea typeface="Times New Roman"/>
              <a:cs typeface="Times New Roman"/>
              <a:sym typeface="Times New Roman"/>
            </a:endParaRPr>
          </a:p>
          <a:p>
            <a:pPr indent="-330200" lvl="0" marL="457200" rtl="0" algn="just">
              <a:lnSpc>
                <a:spcPct val="100000"/>
              </a:lnSpc>
              <a:spcBef>
                <a:spcPts val="1000"/>
              </a:spcBef>
              <a:spcAft>
                <a:spcPts val="0"/>
              </a:spcAft>
              <a:buSzPts val="1600"/>
              <a:buFont typeface="Noto Sans Symbols"/>
              <a:buChar char="✔"/>
            </a:pPr>
            <a:r>
              <a:rPr lang="uk-UA" sz="1600">
                <a:latin typeface="Times New Roman"/>
                <a:ea typeface="Times New Roman"/>
                <a:cs typeface="Times New Roman"/>
                <a:sym typeface="Times New Roman"/>
              </a:rPr>
              <a:t>Щороку Міненерго долучається до Всеукраїнської акції «16 днів проти насильства». У 2025 році працівникам Міненерго презентовано інформаційні матеріали на тему: «Вплив війни на гендерно-зумовлене насильство».</a:t>
            </a:r>
            <a:endParaRPr sz="1600">
              <a:latin typeface="Times New Roman"/>
              <a:ea typeface="Times New Roman"/>
              <a:cs typeface="Times New Roman"/>
              <a:sym typeface="Times New Roman"/>
            </a:endParaRPr>
          </a:p>
          <a:p>
            <a:pPr indent="-330200" lvl="0" marL="457200" rtl="0" algn="just">
              <a:lnSpc>
                <a:spcPct val="100000"/>
              </a:lnSpc>
              <a:spcBef>
                <a:spcPts val="1000"/>
              </a:spcBef>
              <a:spcAft>
                <a:spcPts val="0"/>
              </a:spcAft>
              <a:buSzPts val="1600"/>
              <a:buFont typeface="Noto Sans Symbols"/>
              <a:buChar char="✔"/>
            </a:pPr>
            <a:r>
              <a:rPr lang="uk-UA" sz="1600">
                <a:latin typeface="Times New Roman"/>
                <a:ea typeface="Times New Roman"/>
                <a:cs typeface="Times New Roman"/>
                <a:sym typeface="Times New Roman"/>
              </a:rPr>
              <a:t>Періодично проводиться вивчення думки працівників апарату через такі засоби комунікації як: «Скринька довіри», фокус-групи, співбесіди із співробітниками з метою з`ясування стану справ у колективі та врегулювання можливих розбіжностей, суперечок, що виникатимуть під час робочого процесу.</a:t>
            </a:r>
            <a:endParaRPr sz="1600">
              <a:latin typeface="Times New Roman"/>
              <a:ea typeface="Times New Roman"/>
              <a:cs typeface="Times New Roman"/>
              <a:sym typeface="Times New Roman"/>
            </a:endParaRPr>
          </a:p>
          <a:p>
            <a:pPr indent="-330200" lvl="0" marL="457200" rtl="0" algn="just">
              <a:lnSpc>
                <a:spcPct val="100000"/>
              </a:lnSpc>
              <a:spcBef>
                <a:spcPts val="1000"/>
              </a:spcBef>
              <a:spcAft>
                <a:spcPts val="0"/>
              </a:spcAft>
              <a:buSzPts val="1600"/>
              <a:buFont typeface="Noto Sans Symbols"/>
              <a:buChar char="✔"/>
            </a:pPr>
            <a:r>
              <a:rPr lang="uk-UA" sz="1600">
                <a:latin typeface="Times New Roman"/>
                <a:ea typeface="Times New Roman"/>
                <a:cs typeface="Times New Roman"/>
                <a:sym typeface="Times New Roman"/>
              </a:rPr>
              <a:t>Для поглиблення знань працівників про важливість гендерної політики на постійній основі проводиться інформаційно-роз’яснювальна робота серед усіх працівників апарату Міністерства. Керівництво Міненерго сприяє постійному підвищенню рівня обізнаності з гендерних питань працівників апарату Міненерго. </a:t>
            </a:r>
            <a:r>
              <a:rPr lang="uk-UA" sz="1600">
                <a:latin typeface="Times New Roman"/>
                <a:ea typeface="Times New Roman"/>
                <a:cs typeface="Times New Roman"/>
                <a:sym typeface="Times New Roman"/>
              </a:rPr>
              <a:t>Для працівників апарату Міністерства проведено вебінари, онлайн семінари, тренінги з питань гендерної рівності та соціальної інклюзії. За підтримки проєкту «Європейський Союз за гендерну рівність. Служба допомоги реформам. Фаза ІІ» для працівників апарату Міністерства проведено 6 навчальних заходів, під час яких отримали знання щодо інструментів гендерного мейнстримінгу, гендерного аудиту, гендерно чутливої комунікації тощо.</a:t>
            </a:r>
            <a:endParaRPr sz="1600"/>
          </a:p>
          <a:p>
            <a:pPr indent="-330200" lvl="0" marL="457200" rtl="0" algn="just">
              <a:lnSpc>
                <a:spcPct val="100000"/>
              </a:lnSpc>
              <a:spcBef>
                <a:spcPts val="1000"/>
              </a:spcBef>
              <a:spcAft>
                <a:spcPts val="0"/>
              </a:spcAft>
              <a:buSzPts val="1600"/>
              <a:buFont typeface="Noto Sans Symbols"/>
              <a:buChar char="✔"/>
            </a:pPr>
            <a:r>
              <a:rPr lang="uk-UA" sz="1600">
                <a:latin typeface="Times New Roman"/>
                <a:ea typeface="Times New Roman"/>
                <a:cs typeface="Times New Roman"/>
                <a:sym typeface="Times New Roman"/>
              </a:rPr>
              <a:t>У форматі офлайн для працівників апарату Міненерго проведено тренінг на тему: «Ресурс працівника: перша психологічна допомога, самодопомога та підтримка колег».</a:t>
            </a:r>
            <a:endParaRPr sz="1600"/>
          </a:p>
          <a:p>
            <a:pPr indent="0" lvl="0" marL="457200" rtl="0" algn="just">
              <a:lnSpc>
                <a:spcPct val="100000"/>
              </a:lnSpc>
              <a:spcBef>
                <a:spcPts val="1000"/>
              </a:spcBef>
              <a:spcAft>
                <a:spcPts val="0"/>
              </a:spcAft>
              <a:buNone/>
            </a:pPr>
            <a:r>
              <a:t/>
            </a:r>
            <a:endParaRPr sz="1600">
              <a:latin typeface="Times New Roman"/>
              <a:ea typeface="Times New Roman"/>
              <a:cs typeface="Times New Roman"/>
              <a:sym typeface="Times New Roman"/>
            </a:endParaRPr>
          </a:p>
        </p:txBody>
      </p:sp>
      <p:sp>
        <p:nvSpPr>
          <p:cNvPr id="1341" name="Google Shape;1341;p17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45" name="Shape 1345"/>
        <p:cNvGrpSpPr/>
        <p:nvPr/>
      </p:nvGrpSpPr>
      <p:grpSpPr>
        <a:xfrm>
          <a:off x="0" y="0"/>
          <a:ext cx="0" cy="0"/>
          <a:chOff x="0" y="0"/>
          <a:chExt cx="0" cy="0"/>
        </a:xfrm>
      </p:grpSpPr>
      <p:sp>
        <p:nvSpPr>
          <p:cNvPr id="1346" name="Google Shape;1346;p180"/>
          <p:cNvSpPr txBox="1"/>
          <p:nvPr>
            <p:ph type="title"/>
          </p:nvPr>
        </p:nvSpPr>
        <p:spPr>
          <a:xfrm>
            <a:off x="669234" y="134216"/>
            <a:ext cx="10515600" cy="76317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Calibri"/>
              <a:buNone/>
            </a:pPr>
            <a:r>
              <a:rPr b="1" i="0" lang="uk-UA" sz="2800" u="none" cap="none" strike="noStrike">
                <a:solidFill>
                  <a:srgbClr val="000000"/>
                </a:solidFill>
                <a:latin typeface="Times New Roman"/>
                <a:ea typeface="Times New Roman"/>
                <a:cs typeface="Times New Roman"/>
                <a:sym typeface="Times New Roman"/>
              </a:rPr>
              <a:t>Міненерго. Досягнення</a:t>
            </a:r>
            <a:br>
              <a:rPr b="0" i="0" lang="uk-UA" sz="2800" u="none" cap="none" strike="noStrike">
                <a:solidFill>
                  <a:srgbClr val="000000"/>
                </a:solidFill>
                <a:latin typeface="Times New Roman"/>
                <a:ea typeface="Times New Roman"/>
                <a:cs typeface="Times New Roman"/>
                <a:sym typeface="Times New Roman"/>
              </a:rPr>
            </a:br>
            <a:endParaRPr sz="2800">
              <a:latin typeface="Times New Roman"/>
              <a:ea typeface="Times New Roman"/>
              <a:cs typeface="Times New Roman"/>
              <a:sym typeface="Times New Roman"/>
            </a:endParaRPr>
          </a:p>
        </p:txBody>
      </p:sp>
      <p:sp>
        <p:nvSpPr>
          <p:cNvPr id="1347" name="Google Shape;1347;p180"/>
          <p:cNvSpPr txBox="1"/>
          <p:nvPr>
            <p:ph idx="1" type="body"/>
          </p:nvPr>
        </p:nvSpPr>
        <p:spPr>
          <a:xfrm>
            <a:off x="544275" y="835350"/>
            <a:ext cx="10918800" cy="4004100"/>
          </a:xfrm>
          <a:prstGeom prst="rect">
            <a:avLst/>
          </a:prstGeom>
          <a:noFill/>
          <a:ln>
            <a:noFill/>
          </a:ln>
        </p:spPr>
        <p:txBody>
          <a:bodyPr anchorCtr="0" anchor="t" bIns="45700" lIns="91425" spcFirstLastPara="1" rIns="91425" wrap="square" tIns="45700">
            <a:noAutofit/>
          </a:bodyPr>
          <a:lstStyle/>
          <a:p>
            <a:pPr indent="-273050" lvl="0" marL="342900" rtl="0" algn="just">
              <a:lnSpc>
                <a:spcPct val="100000"/>
              </a:lnSpc>
              <a:spcBef>
                <a:spcPts val="1000"/>
              </a:spcBef>
              <a:spcAft>
                <a:spcPts val="0"/>
              </a:spcAft>
              <a:buSzPts val="1700"/>
              <a:buFont typeface="Noto Sans Symbols"/>
              <a:buChar char="✔"/>
            </a:pPr>
            <a:r>
              <a:rPr lang="uk-UA" sz="1700">
                <a:latin typeface="Times New Roman"/>
                <a:ea typeface="Times New Roman"/>
                <a:cs typeface="Times New Roman"/>
                <a:sym typeface="Times New Roman"/>
              </a:rPr>
              <a:t>Запроваджено новий інструмент впровадження гендерної політики – щорічне моніторингове дослідження</a:t>
            </a:r>
            <a:r>
              <a:rPr lang="uk-UA" sz="1700"/>
              <a:t> </a:t>
            </a:r>
            <a:r>
              <a:rPr lang="uk-UA" sz="1700">
                <a:latin typeface="Times New Roman"/>
                <a:ea typeface="Times New Roman"/>
                <a:cs typeface="Times New Roman"/>
                <a:sym typeface="Times New Roman"/>
              </a:rPr>
              <a:t>«Гендерний барометр», який дозволяє комплексно оцінити стан гендерної рівності та виявити наявні розриви та бар’єри. У рамках дослідження Моніторинг проведено онлайн-опитування, фокус-групи та глибинні інтерв’ю. Цільовою аудиторією є керівники структурних підрозділів та працівники апарату Міненерго.</a:t>
            </a:r>
            <a:endParaRPr sz="1700"/>
          </a:p>
          <a:p>
            <a:pPr indent="-273050" lvl="0" marL="342900" rtl="0" algn="just">
              <a:lnSpc>
                <a:spcPct val="100000"/>
              </a:lnSpc>
              <a:spcBef>
                <a:spcPts val="1000"/>
              </a:spcBef>
              <a:spcAft>
                <a:spcPts val="0"/>
              </a:spcAft>
              <a:buSzPts val="1700"/>
              <a:buFont typeface="Noto Sans Symbols"/>
              <a:buChar char="✔"/>
            </a:pPr>
            <a:r>
              <a:rPr lang="uk-UA" sz="1700">
                <a:latin typeface="Times New Roman"/>
                <a:ea typeface="Times New Roman"/>
                <a:cs typeface="Times New Roman"/>
                <a:sym typeface="Times New Roman"/>
              </a:rPr>
              <a:t>У рамках менторської підтримки проведено навчання для фахівців структурних підрозділів Міненерго</a:t>
            </a:r>
            <a:r>
              <a:rPr lang="uk-UA" sz="1700"/>
              <a:t> </a:t>
            </a:r>
            <a:r>
              <a:rPr lang="uk-UA" sz="1700">
                <a:latin typeface="Times New Roman"/>
                <a:ea typeface="Times New Roman"/>
                <a:cs typeface="Times New Roman"/>
                <a:sym typeface="Times New Roman"/>
              </a:rPr>
              <a:t>(15 осіб), які є розробниками бюджетних програм, за тематикою «Гендерно-чутливе бюджетування». За підсумками навчального процесу менторами надано практичні поради та рекомендації до кожної, розглянутої під час навчання, бюджетної програми.</a:t>
            </a:r>
            <a:endParaRPr sz="1700"/>
          </a:p>
          <a:p>
            <a:pPr indent="-273050" lvl="0" marL="342900" rtl="0" algn="l">
              <a:lnSpc>
                <a:spcPct val="100000"/>
              </a:lnSpc>
              <a:spcBef>
                <a:spcPts val="1000"/>
              </a:spcBef>
              <a:spcAft>
                <a:spcPts val="0"/>
              </a:spcAft>
              <a:buSzPts val="1700"/>
              <a:buFont typeface="Noto Sans Symbols"/>
              <a:buChar char="✔"/>
            </a:pPr>
            <a:r>
              <a:rPr lang="uk-UA" sz="1700">
                <a:latin typeface="Times New Roman"/>
                <a:ea typeface="Times New Roman"/>
                <a:cs typeface="Times New Roman"/>
                <a:sym typeface="Times New Roman"/>
              </a:rPr>
              <a:t>Міненерго щороку при підготовці бюджетних запитів здійснює аналіз бюджетних програм, розробником</a:t>
            </a:r>
            <a:r>
              <a:rPr lang="uk-UA" sz="1700"/>
              <a:t> </a:t>
            </a:r>
            <a:r>
              <a:rPr lang="uk-UA" sz="1700">
                <a:latin typeface="Times New Roman"/>
                <a:ea typeface="Times New Roman"/>
                <a:cs typeface="Times New Roman"/>
                <a:sym typeface="Times New Roman"/>
              </a:rPr>
              <a:t>яких є Міністерство, та надає інформацію про врахування гендерних аспектів під час складання бюджетного</a:t>
            </a:r>
            <a:r>
              <a:rPr lang="uk-UA" sz="1700"/>
              <a:t> </a:t>
            </a:r>
            <a:r>
              <a:rPr lang="uk-UA" sz="1700">
                <a:latin typeface="Times New Roman"/>
                <a:ea typeface="Times New Roman"/>
                <a:cs typeface="Times New Roman"/>
                <a:sym typeface="Times New Roman"/>
              </a:rPr>
              <a:t>запиту на відповідний рік згідно з </a:t>
            </a:r>
            <a:r>
              <a:rPr lang="uk-UA" sz="1700" u="sng">
                <a:solidFill>
                  <a:schemeClr val="hlink"/>
                </a:solidFill>
                <a:latin typeface="Times New Roman"/>
                <a:ea typeface="Times New Roman"/>
                <a:cs typeface="Times New Roman"/>
                <a:sym typeface="Times New Roman"/>
                <a:hlinkClick r:id="rId4"/>
              </a:rPr>
              <a:t>Методичними рекомендаціями щодо впровадження та застосування</a:t>
            </a:r>
            <a:r>
              <a:rPr lang="uk-UA" sz="1700">
                <a:uFill>
                  <a:noFill/>
                </a:uFill>
                <a:hlinkClick r:id="rId5"/>
              </a:rPr>
              <a:t> </a:t>
            </a:r>
            <a:r>
              <a:rPr lang="uk-UA" sz="1700" u="sng">
                <a:solidFill>
                  <a:schemeClr val="hlink"/>
                </a:solidFill>
                <a:latin typeface="Times New Roman"/>
                <a:ea typeface="Times New Roman"/>
                <a:cs typeface="Times New Roman"/>
                <a:sym typeface="Times New Roman"/>
                <a:hlinkClick r:id="rId6"/>
              </a:rPr>
              <a:t>гендерно-орієнтованого підходу в бюджетному процесі</a:t>
            </a:r>
            <a:r>
              <a:rPr lang="uk-UA" sz="1700">
                <a:latin typeface="Times New Roman"/>
                <a:ea typeface="Times New Roman"/>
                <a:cs typeface="Times New Roman"/>
                <a:sym typeface="Times New Roman"/>
              </a:rPr>
              <a:t>, затвердженими наказом Мінфіну від 02.01.2019 №1. Здійснено гендерний аналіз 8 бюджетних програм.</a:t>
            </a:r>
            <a:endParaRPr sz="1700"/>
          </a:p>
          <a:p>
            <a:pPr indent="-273050" lvl="0" marL="342900" rtl="0" algn="l">
              <a:lnSpc>
                <a:spcPct val="100000"/>
              </a:lnSpc>
              <a:spcBef>
                <a:spcPts val="1000"/>
              </a:spcBef>
              <a:spcAft>
                <a:spcPts val="0"/>
              </a:spcAft>
              <a:buSzPts val="1700"/>
              <a:buFont typeface="Noto Sans Symbols"/>
              <a:buChar char="✔"/>
            </a:pPr>
            <a:r>
              <a:rPr lang="uk-UA" sz="1700">
                <a:latin typeface="Times New Roman"/>
                <a:ea typeface="Times New Roman"/>
                <a:cs typeface="Times New Roman"/>
                <a:sym typeface="Times New Roman"/>
              </a:rPr>
              <a:t>Взято участь у проведенні досліджень на теми: «Особливості та потреби у сфері робочого одягу для жінок</a:t>
            </a:r>
            <a:r>
              <a:rPr lang="uk-UA" sz="1700"/>
              <a:t> </a:t>
            </a:r>
            <a:r>
              <a:rPr lang="uk-UA" sz="1700">
                <a:latin typeface="Times New Roman"/>
                <a:ea typeface="Times New Roman"/>
                <a:cs typeface="Times New Roman"/>
                <a:sym typeface="Times New Roman"/>
              </a:rPr>
              <a:t>енергетиків» та «Формування інклюзивного ринку праці в енергетиці: оцінка попиту, навичок і готовності до  змін».</a:t>
            </a:r>
            <a:endParaRPr sz="1700"/>
          </a:p>
          <a:p>
            <a:pPr indent="-273050" lvl="0" marL="342900" rtl="0" algn="l">
              <a:lnSpc>
                <a:spcPct val="100000"/>
              </a:lnSpc>
              <a:spcBef>
                <a:spcPts val="1000"/>
              </a:spcBef>
              <a:spcAft>
                <a:spcPts val="0"/>
              </a:spcAft>
              <a:buSzPts val="1700"/>
              <a:buFont typeface="Noto Sans Symbols"/>
              <a:buChar char="✔"/>
            </a:pPr>
            <a:r>
              <a:rPr lang="uk-UA" sz="1700">
                <a:latin typeface="Times New Roman"/>
                <a:ea typeface="Times New Roman"/>
                <a:cs typeface="Times New Roman"/>
                <a:sym typeface="Times New Roman"/>
              </a:rPr>
              <a:t>Інформація про результати всіх досліджень розміщена в підрубриці «Гендерна рівність» рубрики «Діяльність» на офіційному сайті Міненерго (https://mev.gov.ua/storinka/henderna-rivnist)</a:t>
            </a:r>
            <a:endParaRPr sz="1700">
              <a:latin typeface="Times New Roman"/>
              <a:ea typeface="Times New Roman"/>
              <a:cs typeface="Times New Roman"/>
              <a:sym typeface="Times New Roman"/>
            </a:endParaRPr>
          </a:p>
        </p:txBody>
      </p:sp>
      <p:sp>
        <p:nvSpPr>
          <p:cNvPr id="1348" name="Google Shape;1348;p18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52" name="Shape 1352"/>
        <p:cNvGrpSpPr/>
        <p:nvPr/>
      </p:nvGrpSpPr>
      <p:grpSpPr>
        <a:xfrm>
          <a:off x="0" y="0"/>
          <a:ext cx="0" cy="0"/>
          <a:chOff x="0" y="0"/>
          <a:chExt cx="0" cy="0"/>
        </a:xfrm>
      </p:grpSpPr>
      <p:sp>
        <p:nvSpPr>
          <p:cNvPr id="1353" name="Google Shape;1353;p181"/>
          <p:cNvSpPr txBox="1"/>
          <p:nvPr>
            <p:ph type="title"/>
          </p:nvPr>
        </p:nvSpPr>
        <p:spPr>
          <a:xfrm>
            <a:off x="669234" y="134216"/>
            <a:ext cx="10515600" cy="76317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Calibri"/>
              <a:buNone/>
            </a:pPr>
            <a:r>
              <a:rPr b="1" i="0" lang="uk-UA" sz="2800" u="none" cap="none" strike="noStrike">
                <a:solidFill>
                  <a:srgbClr val="000000"/>
                </a:solidFill>
                <a:latin typeface="Times New Roman"/>
                <a:ea typeface="Times New Roman"/>
                <a:cs typeface="Times New Roman"/>
                <a:sym typeface="Times New Roman"/>
              </a:rPr>
              <a:t>Міненерго</a:t>
            </a:r>
            <a:r>
              <a:rPr b="1" lang="uk-UA" sz="2800">
                <a:solidFill>
                  <a:srgbClr val="000000"/>
                </a:solidFill>
                <a:latin typeface="Times New Roman"/>
                <a:ea typeface="Times New Roman"/>
                <a:cs typeface="Times New Roman"/>
                <a:sym typeface="Times New Roman"/>
              </a:rPr>
              <a:t>. Виклики</a:t>
            </a:r>
            <a:br>
              <a:rPr b="0" lang="uk-UA" sz="2800" u="none" cap="none" strike="noStrike">
                <a:solidFill>
                  <a:srgbClr val="000000"/>
                </a:solidFill>
                <a:latin typeface="Times New Roman"/>
                <a:ea typeface="Times New Roman"/>
                <a:cs typeface="Times New Roman"/>
                <a:sym typeface="Times New Roman"/>
              </a:rPr>
            </a:br>
            <a:endParaRPr sz="2800">
              <a:latin typeface="Times New Roman"/>
              <a:ea typeface="Times New Roman"/>
              <a:cs typeface="Times New Roman"/>
              <a:sym typeface="Times New Roman"/>
            </a:endParaRPr>
          </a:p>
        </p:txBody>
      </p:sp>
      <p:sp>
        <p:nvSpPr>
          <p:cNvPr id="1354" name="Google Shape;1354;p181"/>
          <p:cNvSpPr txBox="1"/>
          <p:nvPr>
            <p:ph idx="1" type="body"/>
          </p:nvPr>
        </p:nvSpPr>
        <p:spPr>
          <a:xfrm>
            <a:off x="226944" y="897388"/>
            <a:ext cx="11738112" cy="4351338"/>
          </a:xfrm>
          <a:prstGeom prst="rect">
            <a:avLst/>
          </a:prstGeom>
          <a:noFill/>
          <a:ln>
            <a:noFill/>
          </a:ln>
        </p:spPr>
        <p:txBody>
          <a:bodyPr anchorCtr="0" anchor="t" bIns="45700" lIns="91425" spcFirstLastPara="1" rIns="91425" wrap="square" tIns="45700">
            <a:noAutofit/>
          </a:bodyPr>
          <a:lstStyle/>
          <a:p>
            <a:pPr indent="-342900" lvl="0" marL="342900" rtl="0" algn="just">
              <a:lnSpc>
                <a:spcPct val="110000"/>
              </a:lnSpc>
              <a:spcBef>
                <a:spcPts val="0"/>
              </a:spcBef>
              <a:spcAft>
                <a:spcPts val="0"/>
              </a:spcAft>
              <a:buSzPts val="2800"/>
              <a:buFont typeface="Noto Sans Symbols"/>
              <a:buChar char="✔"/>
            </a:pPr>
            <a:r>
              <a:rPr lang="uk-UA" sz="2000">
                <a:latin typeface="Times New Roman"/>
                <a:ea typeface="Times New Roman"/>
                <a:cs typeface="Times New Roman"/>
                <a:sym typeface="Times New Roman"/>
              </a:rPr>
              <a:t>Запровадження збору та обробки даних щодо стану забезпечення потреб та задоволення інтересів</a:t>
            </a:r>
            <a:endParaRPr/>
          </a:p>
          <a:p>
            <a:pPr indent="0" lvl="0" marL="0" rtl="0" algn="just">
              <a:lnSpc>
                <a:spcPct val="110000"/>
              </a:lnSpc>
              <a:spcBef>
                <a:spcPts val="0"/>
              </a:spcBef>
              <a:spcAft>
                <a:spcPts val="0"/>
              </a:spcAft>
              <a:buSzPts val="2800"/>
              <a:buNone/>
            </a:pPr>
            <a:r>
              <a:rPr lang="uk-UA" sz="2000">
                <a:latin typeface="Times New Roman"/>
                <a:ea typeface="Times New Roman"/>
                <a:cs typeface="Times New Roman"/>
                <a:sym typeface="Times New Roman"/>
              </a:rPr>
              <a:t>жінок і чоловіків в умовах воєнного стану серед працівників паливно-енергетичного комплексу.</a:t>
            </a:r>
            <a:endParaRPr/>
          </a:p>
          <a:p>
            <a:pPr indent="-342900" lvl="0" marL="342900" rtl="0" algn="just">
              <a:lnSpc>
                <a:spcPct val="110000"/>
              </a:lnSpc>
              <a:spcBef>
                <a:spcPts val="0"/>
              </a:spcBef>
              <a:spcAft>
                <a:spcPts val="0"/>
              </a:spcAft>
              <a:buSzPts val="2800"/>
              <a:buFont typeface="Noto Sans Symbols"/>
              <a:buChar char="✔"/>
            </a:pPr>
            <a:r>
              <a:rPr lang="uk-UA" sz="2000">
                <a:latin typeface="Times New Roman"/>
                <a:ea typeface="Times New Roman"/>
                <a:cs typeface="Times New Roman"/>
                <a:sym typeface="Times New Roman"/>
              </a:rPr>
              <a:t>Запровадження статистичних даних в бюджетних програмах, а саме гендерні аспекти, як стать і вік;</a:t>
            </a:r>
            <a:endParaRPr/>
          </a:p>
          <a:p>
            <a:pPr indent="0" lvl="0" marL="0" rtl="0" algn="just">
              <a:lnSpc>
                <a:spcPct val="110000"/>
              </a:lnSpc>
              <a:spcBef>
                <a:spcPts val="0"/>
              </a:spcBef>
              <a:spcAft>
                <a:spcPts val="0"/>
              </a:spcAft>
              <a:buSzPts val="2800"/>
              <a:buNone/>
            </a:pPr>
            <a:r>
              <a:rPr lang="uk-UA" sz="2000">
                <a:latin typeface="Times New Roman"/>
                <a:ea typeface="Times New Roman"/>
                <a:cs typeface="Times New Roman"/>
                <a:sym typeface="Times New Roman"/>
              </a:rPr>
              <a:t>складання бюджетних програм та звітів про їх виконання з урахуванням гендерної рівності та</a:t>
            </a:r>
            <a:endParaRPr/>
          </a:p>
          <a:p>
            <a:pPr indent="0" lvl="0" marL="0" rtl="0" algn="just">
              <a:lnSpc>
                <a:spcPct val="110000"/>
              </a:lnSpc>
              <a:spcBef>
                <a:spcPts val="0"/>
              </a:spcBef>
              <a:spcAft>
                <a:spcPts val="0"/>
              </a:spcAft>
              <a:buSzPts val="2800"/>
              <a:buNone/>
            </a:pPr>
            <a:r>
              <a:rPr lang="uk-UA" sz="2000">
                <a:latin typeface="Times New Roman"/>
                <a:ea typeface="Times New Roman"/>
                <a:cs typeface="Times New Roman"/>
                <a:sym typeface="Times New Roman"/>
              </a:rPr>
              <a:t>інклюзивного підходу.</a:t>
            </a:r>
            <a:endParaRPr/>
          </a:p>
          <a:p>
            <a:pPr indent="-342900" lvl="0" marL="342900" rtl="0" algn="just">
              <a:lnSpc>
                <a:spcPct val="110000"/>
              </a:lnSpc>
              <a:spcBef>
                <a:spcPts val="0"/>
              </a:spcBef>
              <a:spcAft>
                <a:spcPts val="0"/>
              </a:spcAft>
              <a:buSzPts val="2800"/>
              <a:buFont typeface="Noto Sans Symbols"/>
              <a:buChar char="✔"/>
            </a:pPr>
            <a:r>
              <a:rPr lang="uk-UA" sz="2000">
                <a:latin typeface="Times New Roman"/>
                <a:ea typeface="Times New Roman"/>
                <a:cs typeface="Times New Roman"/>
                <a:sym typeface="Times New Roman"/>
              </a:rPr>
              <a:t>Розробка соціально спрямованих стратегічних планів розвитку підприємств паливно-енергетичного</a:t>
            </a:r>
            <a:endParaRPr/>
          </a:p>
          <a:p>
            <a:pPr indent="0" lvl="0" marL="0" rtl="0" algn="just">
              <a:lnSpc>
                <a:spcPct val="110000"/>
              </a:lnSpc>
              <a:spcBef>
                <a:spcPts val="0"/>
              </a:spcBef>
              <a:spcAft>
                <a:spcPts val="0"/>
              </a:spcAft>
              <a:buSzPts val="2800"/>
              <a:buNone/>
            </a:pPr>
            <a:r>
              <a:rPr lang="uk-UA" sz="2000">
                <a:latin typeface="Times New Roman"/>
                <a:ea typeface="Times New Roman"/>
                <a:cs typeface="Times New Roman"/>
                <a:sym typeface="Times New Roman"/>
              </a:rPr>
              <a:t>комплексу та інвестиційних проектів, в результаті реалізації яких досягається позитивний соціальний</a:t>
            </a:r>
            <a:endParaRPr/>
          </a:p>
          <a:p>
            <a:pPr indent="0" lvl="0" marL="0" rtl="0" algn="just">
              <a:lnSpc>
                <a:spcPct val="110000"/>
              </a:lnSpc>
              <a:spcBef>
                <a:spcPts val="0"/>
              </a:spcBef>
              <a:spcAft>
                <a:spcPts val="0"/>
              </a:spcAft>
              <a:buSzPts val="2800"/>
              <a:buNone/>
            </a:pPr>
            <a:r>
              <a:rPr lang="uk-UA" sz="2000">
                <a:latin typeface="Times New Roman"/>
                <a:ea typeface="Times New Roman"/>
                <a:cs typeface="Times New Roman"/>
                <a:sym typeface="Times New Roman"/>
              </a:rPr>
              <a:t>ефект з урахуванням гендерної рівності та інклюзивного підходу.</a:t>
            </a:r>
            <a:endParaRPr/>
          </a:p>
          <a:p>
            <a:pPr indent="-342900" lvl="0" marL="342900" rtl="0" algn="just">
              <a:lnSpc>
                <a:spcPct val="110000"/>
              </a:lnSpc>
              <a:spcBef>
                <a:spcPts val="0"/>
              </a:spcBef>
              <a:spcAft>
                <a:spcPts val="0"/>
              </a:spcAft>
              <a:buSzPts val="2800"/>
              <a:buFont typeface="Noto Sans Symbols"/>
              <a:buChar char="✔"/>
            </a:pPr>
            <a:r>
              <a:rPr lang="uk-UA" sz="2000">
                <a:latin typeface="Times New Roman"/>
                <a:ea typeface="Times New Roman"/>
                <a:cs typeface="Times New Roman"/>
                <a:sym typeface="Times New Roman"/>
              </a:rPr>
              <a:t>Підвищення рівня обізнаності з питань гендерної рівності працівників апарату Міненерго та</a:t>
            </a:r>
            <a:endParaRPr/>
          </a:p>
          <a:p>
            <a:pPr indent="0" lvl="0" marL="0" rtl="0" algn="just">
              <a:lnSpc>
                <a:spcPct val="110000"/>
              </a:lnSpc>
              <a:spcBef>
                <a:spcPts val="0"/>
              </a:spcBef>
              <a:spcAft>
                <a:spcPts val="0"/>
              </a:spcAft>
              <a:buSzPts val="2800"/>
              <a:buNone/>
            </a:pPr>
            <a:r>
              <a:rPr lang="uk-UA" sz="2000">
                <a:latin typeface="Times New Roman"/>
                <a:ea typeface="Times New Roman"/>
                <a:cs typeface="Times New Roman"/>
                <a:sym typeface="Times New Roman"/>
              </a:rPr>
              <a:t>працівників підприємств паливно-енергетичного комплексу (навчальні модульні програми, тренінги,</a:t>
            </a:r>
            <a:endParaRPr/>
          </a:p>
          <a:p>
            <a:pPr indent="0" lvl="0" marL="0" rtl="0" algn="just">
              <a:lnSpc>
                <a:spcPct val="110000"/>
              </a:lnSpc>
              <a:spcBef>
                <a:spcPts val="0"/>
              </a:spcBef>
              <a:spcAft>
                <a:spcPts val="0"/>
              </a:spcAft>
              <a:buSzPts val="2800"/>
              <a:buNone/>
            </a:pPr>
            <a:r>
              <a:rPr lang="uk-UA" sz="2000">
                <a:latin typeface="Times New Roman"/>
                <a:ea typeface="Times New Roman"/>
                <a:cs typeface="Times New Roman"/>
                <a:sym typeface="Times New Roman"/>
              </a:rPr>
              <a:t>семінари).</a:t>
            </a:r>
            <a:endParaRPr/>
          </a:p>
          <a:p>
            <a:pPr indent="-342900" lvl="0" marL="342900" rtl="0" algn="just">
              <a:lnSpc>
                <a:spcPct val="110000"/>
              </a:lnSpc>
              <a:spcBef>
                <a:spcPts val="0"/>
              </a:spcBef>
              <a:spcAft>
                <a:spcPts val="0"/>
              </a:spcAft>
              <a:buSzPts val="2800"/>
              <a:buFont typeface="Noto Sans Symbols"/>
              <a:buChar char="✔"/>
            </a:pPr>
            <a:r>
              <a:rPr lang="uk-UA" sz="2000">
                <a:latin typeface="Times New Roman"/>
                <a:ea typeface="Times New Roman"/>
                <a:cs typeface="Times New Roman"/>
                <a:sym typeface="Times New Roman"/>
              </a:rPr>
              <a:t>Зменшення гендерного розриву в чисельності та оплати праці між чоловіками та жінками в паливно</a:t>
            </a:r>
            <a:endParaRPr/>
          </a:p>
          <a:p>
            <a:pPr indent="0" lvl="0" marL="0" rtl="0" algn="l">
              <a:lnSpc>
                <a:spcPct val="110000"/>
              </a:lnSpc>
              <a:spcBef>
                <a:spcPts val="0"/>
              </a:spcBef>
              <a:spcAft>
                <a:spcPts val="0"/>
              </a:spcAft>
              <a:buSzPts val="2800"/>
              <a:buNone/>
            </a:pPr>
            <a:r>
              <a:rPr lang="uk-UA" sz="2000">
                <a:latin typeface="Times New Roman"/>
                <a:ea typeface="Times New Roman"/>
                <a:cs typeface="Times New Roman"/>
                <a:sym typeface="Times New Roman"/>
              </a:rPr>
              <a:t>енергетичному комплексі.</a:t>
            </a:r>
            <a:endParaRPr/>
          </a:p>
        </p:txBody>
      </p:sp>
      <p:sp>
        <p:nvSpPr>
          <p:cNvPr id="1355" name="Google Shape;1355;p18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59" name="Shape 1359"/>
        <p:cNvGrpSpPr/>
        <p:nvPr/>
      </p:nvGrpSpPr>
      <p:grpSpPr>
        <a:xfrm>
          <a:off x="0" y="0"/>
          <a:ext cx="0" cy="0"/>
          <a:chOff x="0" y="0"/>
          <a:chExt cx="0" cy="0"/>
        </a:xfrm>
      </p:grpSpPr>
      <p:sp>
        <p:nvSpPr>
          <p:cNvPr id="1360" name="Google Shape;1360;p182"/>
          <p:cNvSpPr txBox="1"/>
          <p:nvPr>
            <p:ph type="title"/>
          </p:nvPr>
        </p:nvSpPr>
        <p:spPr>
          <a:xfrm>
            <a:off x="669234" y="134216"/>
            <a:ext cx="10515600" cy="76317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Calibri"/>
              <a:buNone/>
            </a:pPr>
            <a:r>
              <a:rPr b="1" i="0" lang="uk-UA" sz="2800" u="none" cap="none" strike="noStrike">
                <a:solidFill>
                  <a:srgbClr val="000000"/>
                </a:solidFill>
                <a:latin typeface="Times New Roman"/>
                <a:ea typeface="Times New Roman"/>
                <a:cs typeface="Times New Roman"/>
                <a:sym typeface="Times New Roman"/>
              </a:rPr>
              <a:t>Міненерго</a:t>
            </a:r>
            <a:r>
              <a:rPr b="1" lang="uk-UA" sz="2800">
                <a:solidFill>
                  <a:srgbClr val="000000"/>
                </a:solidFill>
                <a:latin typeface="Times New Roman"/>
                <a:ea typeface="Times New Roman"/>
                <a:cs typeface="Times New Roman"/>
                <a:sym typeface="Times New Roman"/>
              </a:rPr>
              <a:t>. Плани</a:t>
            </a:r>
            <a:br>
              <a:rPr b="0" lang="uk-UA" sz="2800" u="none" cap="none" strike="noStrike">
                <a:solidFill>
                  <a:srgbClr val="000000"/>
                </a:solidFill>
                <a:latin typeface="Times New Roman"/>
                <a:ea typeface="Times New Roman"/>
                <a:cs typeface="Times New Roman"/>
                <a:sym typeface="Times New Roman"/>
              </a:rPr>
            </a:br>
            <a:endParaRPr sz="2800">
              <a:latin typeface="Times New Roman"/>
              <a:ea typeface="Times New Roman"/>
              <a:cs typeface="Times New Roman"/>
              <a:sym typeface="Times New Roman"/>
            </a:endParaRPr>
          </a:p>
        </p:txBody>
      </p:sp>
      <p:sp>
        <p:nvSpPr>
          <p:cNvPr id="1361" name="Google Shape;1361;p182"/>
          <p:cNvSpPr txBox="1"/>
          <p:nvPr>
            <p:ph idx="1" type="body"/>
          </p:nvPr>
        </p:nvSpPr>
        <p:spPr>
          <a:xfrm>
            <a:off x="586875" y="613250"/>
            <a:ext cx="11145900" cy="4351500"/>
          </a:xfrm>
          <a:prstGeom prst="rect">
            <a:avLst/>
          </a:prstGeom>
          <a:noFill/>
          <a:ln>
            <a:noFill/>
          </a:ln>
        </p:spPr>
        <p:txBody>
          <a:bodyPr anchorCtr="0" anchor="t" bIns="45700" lIns="91425" spcFirstLastPara="1" rIns="91425" wrap="square" tIns="45700">
            <a:noAutofit/>
          </a:bodyPr>
          <a:lstStyle/>
          <a:p>
            <a:pPr indent="-273050" lvl="0" marL="342900" rtl="0" algn="just">
              <a:lnSpc>
                <a:spcPct val="100000"/>
              </a:lnSpc>
              <a:spcBef>
                <a:spcPts val="1000"/>
              </a:spcBef>
              <a:spcAft>
                <a:spcPts val="0"/>
              </a:spcAft>
              <a:buSzPts val="1700"/>
              <a:buFont typeface="Noto Sans Symbols"/>
              <a:buChar char="❑"/>
            </a:pPr>
            <a:r>
              <a:rPr lang="uk-UA" sz="1800">
                <a:latin typeface="Times New Roman"/>
                <a:ea typeface="Times New Roman"/>
                <a:cs typeface="Times New Roman"/>
                <a:sym typeface="Times New Roman"/>
              </a:rPr>
              <a:t>З</a:t>
            </a:r>
            <a:r>
              <a:rPr lang="uk-UA" sz="1600">
                <a:latin typeface="Times New Roman"/>
                <a:ea typeface="Times New Roman"/>
                <a:cs typeface="Times New Roman"/>
                <a:sym typeface="Times New Roman"/>
              </a:rPr>
              <a:t>апровадження в апараті Міністерства щорічного моніторингового дослідження «Гендерний барометр Міненерго».</a:t>
            </a:r>
            <a:endParaRPr sz="1600"/>
          </a:p>
          <a:p>
            <a:pPr indent="-260350" lvl="0" marL="342900" rtl="0" algn="just">
              <a:lnSpc>
                <a:spcPct val="100000"/>
              </a:lnSpc>
              <a:spcBef>
                <a:spcPts val="1000"/>
              </a:spcBef>
              <a:spcAft>
                <a:spcPts val="0"/>
              </a:spcAft>
              <a:buSzPts val="1500"/>
              <a:buFont typeface="Noto Sans Symbols"/>
              <a:buChar char="❑"/>
            </a:pPr>
            <a:r>
              <a:rPr lang="uk-UA" sz="1600">
                <a:latin typeface="Times New Roman"/>
                <a:ea typeface="Times New Roman"/>
                <a:cs typeface="Times New Roman"/>
                <a:sym typeface="Times New Roman"/>
              </a:rPr>
              <a:t>Розробка проєктів Колективного договору та Етичного кодексу Міненерго з урахування гендерної складової та інклюзивного підходу.</a:t>
            </a:r>
            <a:endParaRPr sz="1600"/>
          </a:p>
          <a:p>
            <a:pPr indent="-260350" lvl="0" marL="342900" rtl="0" algn="just">
              <a:lnSpc>
                <a:spcPct val="100000"/>
              </a:lnSpc>
              <a:spcBef>
                <a:spcPts val="1000"/>
              </a:spcBef>
              <a:spcAft>
                <a:spcPts val="0"/>
              </a:spcAft>
              <a:buSzPts val="1500"/>
              <a:buFont typeface="Noto Sans Symbols"/>
              <a:buChar char="❑"/>
            </a:pPr>
            <a:r>
              <a:rPr lang="uk-UA" sz="1600">
                <a:latin typeface="Times New Roman"/>
                <a:ea typeface="Times New Roman"/>
                <a:cs typeface="Times New Roman"/>
                <a:sym typeface="Times New Roman"/>
              </a:rPr>
              <a:t>Проведення другого гендерного аудиту в апараті Міненерго.</a:t>
            </a:r>
            <a:endParaRPr sz="1600"/>
          </a:p>
          <a:p>
            <a:pPr indent="-260350" lvl="0" marL="342900" rtl="0" algn="just">
              <a:lnSpc>
                <a:spcPct val="100000"/>
              </a:lnSpc>
              <a:spcBef>
                <a:spcPts val="1000"/>
              </a:spcBef>
              <a:spcAft>
                <a:spcPts val="0"/>
              </a:spcAft>
              <a:buSzPts val="1500"/>
              <a:buFont typeface="Noto Sans Symbols"/>
              <a:buChar char="❑"/>
            </a:pPr>
            <a:r>
              <a:rPr lang="uk-UA" sz="1600">
                <a:latin typeface="Times New Roman"/>
                <a:ea typeface="Times New Roman"/>
                <a:cs typeface="Times New Roman"/>
                <a:sym typeface="Times New Roman"/>
              </a:rPr>
              <a:t>Створення дитячої кімнати в адміністративній будівлі Міненерго для ефективного поєднання працівниками апарату Міністерства виконання своїх професійних та сімейних обов’язків.</a:t>
            </a:r>
            <a:endParaRPr sz="1600"/>
          </a:p>
          <a:p>
            <a:pPr indent="-260350" lvl="0" marL="342900" rtl="0" algn="just">
              <a:lnSpc>
                <a:spcPct val="100000"/>
              </a:lnSpc>
              <a:spcBef>
                <a:spcPts val="1000"/>
              </a:spcBef>
              <a:spcAft>
                <a:spcPts val="0"/>
              </a:spcAft>
              <a:buSzPts val="1500"/>
              <a:buFont typeface="Noto Sans Symbols"/>
              <a:buChar char="❑"/>
            </a:pPr>
            <a:r>
              <a:rPr lang="uk-UA" sz="1600">
                <a:latin typeface="Times New Roman"/>
                <a:ea typeface="Times New Roman"/>
                <a:cs typeface="Times New Roman"/>
                <a:sym typeface="Times New Roman"/>
              </a:rPr>
              <a:t>Проведення навчальних заходів за короткостроковими програмами з гендерного мейнстримінгу.</a:t>
            </a:r>
            <a:endParaRPr sz="1600"/>
          </a:p>
          <a:p>
            <a:pPr indent="-260350" lvl="0" marL="342900" rtl="0" algn="just">
              <a:lnSpc>
                <a:spcPct val="100000"/>
              </a:lnSpc>
              <a:spcBef>
                <a:spcPts val="1000"/>
              </a:spcBef>
              <a:spcAft>
                <a:spcPts val="0"/>
              </a:spcAft>
              <a:buSzPts val="1500"/>
              <a:buFont typeface="Noto Sans Symbols"/>
              <a:buChar char="❑"/>
            </a:pPr>
            <a:r>
              <a:rPr lang="uk-UA" sz="1600">
                <a:latin typeface="Times New Roman"/>
                <a:ea typeface="Times New Roman"/>
                <a:cs typeface="Times New Roman"/>
                <a:sym typeface="Times New Roman"/>
              </a:rPr>
              <a:t>Співпраця Міненерго з ПРООН в рамках реалізації Програми ПРООН «Потужність майбутнього: розвиток жіночого лідерства та стійкої робочої сили в енергетичному секторі України».</a:t>
            </a:r>
            <a:endParaRPr sz="1600"/>
          </a:p>
          <a:p>
            <a:pPr indent="-260350" lvl="0" marL="342900" rtl="0" algn="just">
              <a:lnSpc>
                <a:spcPct val="100000"/>
              </a:lnSpc>
              <a:spcBef>
                <a:spcPts val="1000"/>
              </a:spcBef>
              <a:spcAft>
                <a:spcPts val="0"/>
              </a:spcAft>
              <a:buSzPts val="1500"/>
              <a:buFont typeface="Noto Sans Symbols"/>
              <a:buChar char="❑"/>
            </a:pPr>
            <a:r>
              <a:rPr lang="uk-UA" sz="1600">
                <a:latin typeface="Times New Roman"/>
                <a:ea typeface="Times New Roman"/>
                <a:cs typeface="Times New Roman"/>
                <a:sym typeface="Times New Roman"/>
              </a:rPr>
              <a:t>Доступність послуг енергозабезпечення для кінцевих споживачів, задля покращення умов життєдіяльності людини, особливо жінок і чоловіків з вразливих груп населення, у тому числі внутрішньо переміщених осіб, сільських мешканців, людей з інвалідністю; зменшення заборгованості домогосподарств за спожиті енергоресурси та надані послуги.</a:t>
            </a:r>
            <a:endParaRPr sz="1600"/>
          </a:p>
          <a:p>
            <a:pPr indent="-260350" lvl="0" marL="342900" rtl="0" algn="just">
              <a:lnSpc>
                <a:spcPct val="100000"/>
              </a:lnSpc>
              <a:spcBef>
                <a:spcPts val="1000"/>
              </a:spcBef>
              <a:spcAft>
                <a:spcPts val="0"/>
              </a:spcAft>
              <a:buSzPts val="1500"/>
              <a:buFont typeface="Noto Sans Symbols"/>
              <a:buChar char="❑"/>
            </a:pPr>
            <a:r>
              <a:rPr lang="uk-UA" sz="1600">
                <a:latin typeface="Times New Roman"/>
                <a:ea typeface="Times New Roman"/>
                <a:cs typeface="Times New Roman"/>
                <a:sym typeface="Times New Roman"/>
              </a:rPr>
              <a:t>Реалізація гендерно-орієнтованих та інклюзивних програм з енергозбереження та енергоефективності, формування нових інструментів підтримки реалізації проєктів енергоефективності у домогосподарствах, житлово-комунальній та бюджетній сферах.</a:t>
            </a:r>
            <a:endParaRPr sz="1600"/>
          </a:p>
          <a:p>
            <a:pPr indent="-260350" lvl="0" marL="342900" rtl="0" algn="just">
              <a:lnSpc>
                <a:spcPct val="100000"/>
              </a:lnSpc>
              <a:spcBef>
                <a:spcPts val="1000"/>
              </a:spcBef>
              <a:spcAft>
                <a:spcPts val="0"/>
              </a:spcAft>
              <a:buSzPts val="1500"/>
              <a:buFont typeface="Noto Sans Symbols"/>
              <a:buChar char="❑"/>
            </a:pPr>
            <a:r>
              <a:rPr lang="uk-UA" sz="1600">
                <a:latin typeface="Times New Roman"/>
                <a:ea typeface="Times New Roman"/>
                <a:cs typeface="Times New Roman"/>
                <a:sym typeface="Times New Roman"/>
              </a:rPr>
              <a:t>Доступність джерел енергії та енергоресурсів всіх видів для споживачів, у тому числі тих категорій населення, які можуть бути вразливими або незахищеними за різними ознаками.</a:t>
            </a:r>
            <a:endParaRPr sz="1600"/>
          </a:p>
          <a:p>
            <a:pPr indent="-165100" lvl="0" marL="342900" rtl="0" algn="l">
              <a:lnSpc>
                <a:spcPct val="110000"/>
              </a:lnSpc>
              <a:spcBef>
                <a:spcPts val="0"/>
              </a:spcBef>
              <a:spcAft>
                <a:spcPts val="0"/>
              </a:spcAft>
              <a:buSzPts val="2800"/>
              <a:buFont typeface="Noto Sans Symbols"/>
              <a:buNone/>
            </a:pPr>
            <a:r>
              <a:t/>
            </a:r>
            <a:endParaRPr sz="2000">
              <a:latin typeface="Times New Roman"/>
              <a:ea typeface="Times New Roman"/>
              <a:cs typeface="Times New Roman"/>
              <a:sym typeface="Times New Roman"/>
            </a:endParaRPr>
          </a:p>
        </p:txBody>
      </p:sp>
      <p:sp>
        <p:nvSpPr>
          <p:cNvPr id="1362" name="Google Shape;1362;p18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66" name="Shape 1366"/>
        <p:cNvGrpSpPr/>
        <p:nvPr/>
      </p:nvGrpSpPr>
      <p:grpSpPr>
        <a:xfrm>
          <a:off x="0" y="0"/>
          <a:ext cx="0" cy="0"/>
          <a:chOff x="0" y="0"/>
          <a:chExt cx="0" cy="0"/>
        </a:xfrm>
      </p:grpSpPr>
      <p:sp>
        <p:nvSpPr>
          <p:cNvPr id="1367" name="Google Shape;1367;g3cc2f21a562_1_1"/>
          <p:cNvSpPr txBox="1"/>
          <p:nvPr>
            <p:ph type="title"/>
          </p:nvPr>
        </p:nvSpPr>
        <p:spPr>
          <a:xfrm>
            <a:off x="620950" y="148825"/>
            <a:ext cx="10515600" cy="794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Calibri"/>
              <a:buNone/>
            </a:pPr>
            <a:r>
              <a:rPr b="1" i="0" lang="uk-UA" sz="2800" u="none" cap="none" strike="noStrike">
                <a:solidFill>
                  <a:srgbClr val="000000"/>
                </a:solidFill>
                <a:latin typeface="Times New Roman"/>
                <a:ea typeface="Times New Roman"/>
                <a:cs typeface="Times New Roman"/>
                <a:sym typeface="Times New Roman"/>
              </a:rPr>
              <a:t>Міненерго</a:t>
            </a:r>
            <a:r>
              <a:rPr b="1" lang="uk-UA" sz="2800">
                <a:solidFill>
                  <a:srgbClr val="000000"/>
                </a:solidFill>
                <a:latin typeface="Times New Roman"/>
                <a:ea typeface="Times New Roman"/>
                <a:cs typeface="Times New Roman"/>
                <a:sym typeface="Times New Roman"/>
              </a:rPr>
              <a:t>. Плани</a:t>
            </a:r>
            <a:br>
              <a:rPr b="0" lang="uk-UA" sz="2800" u="none" cap="none" strike="noStrike">
                <a:solidFill>
                  <a:srgbClr val="000000"/>
                </a:solidFill>
                <a:latin typeface="Times New Roman"/>
                <a:ea typeface="Times New Roman"/>
                <a:cs typeface="Times New Roman"/>
                <a:sym typeface="Times New Roman"/>
              </a:rPr>
            </a:br>
            <a:endParaRPr sz="2800">
              <a:latin typeface="Times New Roman"/>
              <a:ea typeface="Times New Roman"/>
              <a:cs typeface="Times New Roman"/>
              <a:sym typeface="Times New Roman"/>
            </a:endParaRPr>
          </a:p>
        </p:txBody>
      </p:sp>
      <p:sp>
        <p:nvSpPr>
          <p:cNvPr id="1368" name="Google Shape;1368;g3cc2f21a562_1_1"/>
          <p:cNvSpPr txBox="1"/>
          <p:nvPr>
            <p:ph idx="1" type="body"/>
          </p:nvPr>
        </p:nvSpPr>
        <p:spPr>
          <a:xfrm>
            <a:off x="453850" y="572325"/>
            <a:ext cx="5415000" cy="4351200"/>
          </a:xfrm>
          <a:prstGeom prst="rect">
            <a:avLst/>
          </a:prstGeom>
          <a:noFill/>
          <a:ln>
            <a:noFill/>
          </a:ln>
        </p:spPr>
        <p:txBody>
          <a:bodyPr anchorCtr="0" anchor="t" bIns="45700" lIns="91425" spcFirstLastPara="1" rIns="91425" wrap="square" tIns="45700">
            <a:noAutofit/>
          </a:bodyPr>
          <a:lstStyle/>
          <a:p>
            <a:pPr indent="-342900" lvl="0" marL="342900" rtl="0" algn="just">
              <a:lnSpc>
                <a:spcPct val="100000"/>
              </a:lnSpc>
              <a:spcBef>
                <a:spcPts val="0"/>
              </a:spcBef>
              <a:spcAft>
                <a:spcPts val="0"/>
              </a:spcAft>
              <a:buSzPts val="2800"/>
              <a:buFont typeface="Noto Sans Symbols"/>
              <a:buChar char="❑"/>
            </a:pPr>
            <a:r>
              <a:rPr lang="uk-UA" sz="1800">
                <a:latin typeface="Times New Roman"/>
                <a:ea typeface="Times New Roman"/>
                <a:cs typeface="Times New Roman"/>
                <a:sym typeface="Times New Roman"/>
              </a:rPr>
              <a:t>Запровадження в апараті Міністерства щорічного моніторингового дослідження «Гендерний барометр Міненерго».</a:t>
            </a:r>
            <a:endParaRPr/>
          </a:p>
          <a:p>
            <a:pPr indent="-342900" lvl="0" marL="342900" rtl="0" algn="just">
              <a:lnSpc>
                <a:spcPct val="100000"/>
              </a:lnSpc>
              <a:spcBef>
                <a:spcPts val="0"/>
              </a:spcBef>
              <a:spcAft>
                <a:spcPts val="0"/>
              </a:spcAft>
              <a:buSzPts val="2800"/>
              <a:buFont typeface="Noto Sans Symbols"/>
              <a:buChar char="❑"/>
            </a:pPr>
            <a:r>
              <a:rPr lang="uk-UA" sz="1800">
                <a:latin typeface="Times New Roman"/>
                <a:ea typeface="Times New Roman"/>
                <a:cs typeface="Times New Roman"/>
                <a:sym typeface="Times New Roman"/>
              </a:rPr>
              <a:t>Розробка проєктів Колективного договору та Етичного кодексу Міненерго з </a:t>
            </a:r>
            <a:r>
              <a:rPr lang="uk-UA" sz="1800">
                <a:latin typeface="Times New Roman"/>
                <a:ea typeface="Times New Roman"/>
                <a:cs typeface="Times New Roman"/>
                <a:sym typeface="Times New Roman"/>
              </a:rPr>
              <a:t>урахуванням</a:t>
            </a:r>
            <a:r>
              <a:rPr lang="uk-UA" sz="1800">
                <a:latin typeface="Times New Roman"/>
                <a:ea typeface="Times New Roman"/>
                <a:cs typeface="Times New Roman"/>
                <a:sym typeface="Times New Roman"/>
              </a:rPr>
              <a:t> гендерної складової та інклюзивного підходу.</a:t>
            </a:r>
            <a:endParaRPr/>
          </a:p>
          <a:p>
            <a:pPr indent="-342900" lvl="0" marL="342900" rtl="0" algn="just">
              <a:lnSpc>
                <a:spcPct val="100000"/>
              </a:lnSpc>
              <a:spcBef>
                <a:spcPts val="0"/>
              </a:spcBef>
              <a:spcAft>
                <a:spcPts val="0"/>
              </a:spcAft>
              <a:buSzPts val="2800"/>
              <a:buFont typeface="Noto Sans Symbols"/>
              <a:buChar char="❑"/>
            </a:pPr>
            <a:r>
              <a:rPr lang="uk-UA" sz="1800">
                <a:latin typeface="Times New Roman"/>
                <a:ea typeface="Times New Roman"/>
                <a:cs typeface="Times New Roman"/>
                <a:sym typeface="Times New Roman"/>
              </a:rPr>
              <a:t>Проведення другого гендерного аудиту в апараті Міненерго.</a:t>
            </a:r>
            <a:endParaRPr/>
          </a:p>
          <a:p>
            <a:pPr indent="-342900" lvl="0" marL="342900" rtl="0" algn="just">
              <a:lnSpc>
                <a:spcPct val="100000"/>
              </a:lnSpc>
              <a:spcBef>
                <a:spcPts val="0"/>
              </a:spcBef>
              <a:spcAft>
                <a:spcPts val="0"/>
              </a:spcAft>
              <a:buSzPts val="2800"/>
              <a:buFont typeface="Noto Sans Symbols"/>
              <a:buChar char="❑"/>
            </a:pPr>
            <a:r>
              <a:rPr lang="uk-UA" sz="1800">
                <a:latin typeface="Times New Roman"/>
                <a:ea typeface="Times New Roman"/>
                <a:cs typeface="Times New Roman"/>
                <a:sym typeface="Times New Roman"/>
              </a:rPr>
              <a:t>Створення дитячої кімнати в адміністративній будівлі Міненерго для ефективного поєднання працівниками апарату Міністерства виконання своїх професійних та сімейних обов’язків.</a:t>
            </a:r>
            <a:endParaRPr sz="1800">
              <a:latin typeface="Times New Roman"/>
              <a:ea typeface="Times New Roman"/>
              <a:cs typeface="Times New Roman"/>
              <a:sym typeface="Times New Roman"/>
            </a:endParaRPr>
          </a:p>
          <a:p>
            <a:pPr indent="-406400" lvl="0" marL="457200" rtl="0" algn="just">
              <a:lnSpc>
                <a:spcPct val="100000"/>
              </a:lnSpc>
              <a:spcBef>
                <a:spcPts val="0"/>
              </a:spcBef>
              <a:spcAft>
                <a:spcPts val="0"/>
              </a:spcAft>
              <a:buSzPts val="2800"/>
              <a:buFont typeface="Noto Sans Symbols"/>
              <a:buChar char="❑"/>
            </a:pPr>
            <a:r>
              <a:rPr lang="uk-UA" sz="1800">
                <a:latin typeface="Times New Roman"/>
                <a:ea typeface="Times New Roman"/>
                <a:cs typeface="Times New Roman"/>
                <a:sym typeface="Times New Roman"/>
              </a:rPr>
              <a:t>Проведення навчальних заходів за короткостроковими програмами з гендерного мейнстримінгу.</a:t>
            </a:r>
            <a:endParaRPr/>
          </a:p>
          <a:p>
            <a:pPr indent="0" lvl="0" marL="457200" rtl="0" algn="just">
              <a:lnSpc>
                <a:spcPct val="110000"/>
              </a:lnSpc>
              <a:spcBef>
                <a:spcPts val="0"/>
              </a:spcBef>
              <a:spcAft>
                <a:spcPts val="0"/>
              </a:spcAft>
              <a:buNone/>
            </a:pPr>
            <a:r>
              <a:t/>
            </a:r>
            <a:endParaRPr sz="1800">
              <a:latin typeface="Times New Roman"/>
              <a:ea typeface="Times New Roman"/>
              <a:cs typeface="Times New Roman"/>
              <a:sym typeface="Times New Roman"/>
            </a:endParaRPr>
          </a:p>
          <a:p>
            <a:pPr indent="-165100" lvl="0" marL="342900" rtl="0" algn="l">
              <a:lnSpc>
                <a:spcPct val="110000"/>
              </a:lnSpc>
              <a:spcBef>
                <a:spcPts val="0"/>
              </a:spcBef>
              <a:spcAft>
                <a:spcPts val="0"/>
              </a:spcAft>
              <a:buSzPts val="2800"/>
              <a:buFont typeface="Noto Sans Symbols"/>
              <a:buNone/>
            </a:pPr>
            <a:r>
              <a:t/>
            </a:r>
            <a:endParaRPr sz="2000">
              <a:latin typeface="Times New Roman"/>
              <a:ea typeface="Times New Roman"/>
              <a:cs typeface="Times New Roman"/>
              <a:sym typeface="Times New Roman"/>
            </a:endParaRPr>
          </a:p>
        </p:txBody>
      </p:sp>
      <p:sp>
        <p:nvSpPr>
          <p:cNvPr id="1369" name="Google Shape;1369;g3cc2f21a562_1_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uk-UA"/>
              <a:t>‹#›</a:t>
            </a:fld>
            <a:endParaRPr/>
          </a:p>
        </p:txBody>
      </p:sp>
      <p:sp>
        <p:nvSpPr>
          <p:cNvPr id="1370" name="Google Shape;1370;g3cc2f21a562_1_1"/>
          <p:cNvSpPr txBox="1"/>
          <p:nvPr>
            <p:ph idx="2" type="body"/>
          </p:nvPr>
        </p:nvSpPr>
        <p:spPr>
          <a:xfrm>
            <a:off x="5938800" y="708650"/>
            <a:ext cx="5912400" cy="5468100"/>
          </a:xfrm>
          <a:prstGeom prst="rect">
            <a:avLst/>
          </a:prstGeom>
        </p:spPr>
        <p:txBody>
          <a:bodyPr anchorCtr="0" anchor="t" bIns="45700" lIns="91425" spcFirstLastPara="1" rIns="91425" wrap="square" tIns="45700">
            <a:noAutofit/>
          </a:bodyPr>
          <a:lstStyle/>
          <a:p>
            <a:pPr indent="-279400" lvl="0" marL="342900" rtl="0" algn="just">
              <a:lnSpc>
                <a:spcPct val="100000"/>
              </a:lnSpc>
              <a:spcBef>
                <a:spcPts val="0"/>
              </a:spcBef>
              <a:spcAft>
                <a:spcPts val="0"/>
              </a:spcAft>
              <a:buSzPts val="1800"/>
              <a:buFont typeface="Noto Sans Symbols"/>
              <a:buChar char="❑"/>
            </a:pPr>
            <a:r>
              <a:rPr lang="uk-UA" sz="1800">
                <a:latin typeface="Times New Roman"/>
                <a:ea typeface="Times New Roman"/>
                <a:cs typeface="Times New Roman"/>
                <a:sym typeface="Times New Roman"/>
              </a:rPr>
              <a:t>Співпраця Міненерго з ПРООН в рамках реалізації Програми ПРООН «Потужність майбутнього: розвиток жіночого лідерства та стійкої робочої сили в енергетичному секторі України».</a:t>
            </a:r>
            <a:endParaRPr sz="1800"/>
          </a:p>
          <a:p>
            <a:pPr indent="-279400" lvl="0" marL="342900" rtl="0" algn="just">
              <a:lnSpc>
                <a:spcPct val="100000"/>
              </a:lnSpc>
              <a:spcBef>
                <a:spcPts val="0"/>
              </a:spcBef>
              <a:spcAft>
                <a:spcPts val="0"/>
              </a:spcAft>
              <a:buSzPts val="1800"/>
              <a:buFont typeface="Noto Sans Symbols"/>
              <a:buChar char="❑"/>
            </a:pPr>
            <a:r>
              <a:rPr lang="uk-UA" sz="1800">
                <a:latin typeface="Times New Roman"/>
                <a:ea typeface="Times New Roman"/>
                <a:cs typeface="Times New Roman"/>
                <a:sym typeface="Times New Roman"/>
              </a:rPr>
              <a:t>Доступність послуг енергозабезпечення для кінцевих споживачів, задля покращення умов життєдіяльності людини, особливо жінок і чоловіків з вразливих груп населення, у тому числі внутрішньо переміщених осіб, сільських мешканців, людей з інвалідністю; зменшення заборгованості домогосподарств за спожиті енергоресурси та надані послуги.</a:t>
            </a:r>
            <a:endParaRPr sz="1800"/>
          </a:p>
          <a:p>
            <a:pPr indent="-279400" lvl="0" marL="342900" rtl="0" algn="just">
              <a:lnSpc>
                <a:spcPct val="100000"/>
              </a:lnSpc>
              <a:spcBef>
                <a:spcPts val="0"/>
              </a:spcBef>
              <a:spcAft>
                <a:spcPts val="0"/>
              </a:spcAft>
              <a:buSzPts val="1800"/>
              <a:buFont typeface="Noto Sans Symbols"/>
              <a:buChar char="❑"/>
            </a:pPr>
            <a:r>
              <a:rPr lang="uk-UA" sz="1800">
                <a:latin typeface="Times New Roman"/>
                <a:ea typeface="Times New Roman"/>
                <a:cs typeface="Times New Roman"/>
                <a:sym typeface="Times New Roman"/>
              </a:rPr>
              <a:t>Реалізація гендерно-орієнтованих та інклюзивних програм з енергозбереження та енергоефективності, формування нових інструментів підтримки реалізації проєктів енергоефективності у домогосподарствах, житлово-комунальній та бюджетній сферах.</a:t>
            </a:r>
            <a:endParaRPr sz="1800"/>
          </a:p>
          <a:p>
            <a:pPr indent="-279400" lvl="0" marL="342900" rtl="0" algn="just">
              <a:lnSpc>
                <a:spcPct val="100000"/>
              </a:lnSpc>
              <a:spcBef>
                <a:spcPts val="0"/>
              </a:spcBef>
              <a:spcAft>
                <a:spcPts val="0"/>
              </a:spcAft>
              <a:buSzPts val="1800"/>
              <a:buFont typeface="Noto Sans Symbols"/>
              <a:buChar char="❑"/>
            </a:pPr>
            <a:r>
              <a:rPr lang="uk-UA" sz="1800">
                <a:latin typeface="Times New Roman"/>
                <a:ea typeface="Times New Roman"/>
                <a:cs typeface="Times New Roman"/>
                <a:sym typeface="Times New Roman"/>
              </a:rPr>
              <a:t>Доступність джерел енергії та енергоресурсів всіх видів для споживачів, у тому числі тих категорій населення, які можуть бути вразливими або незахищеними за різними ознаками.</a:t>
            </a:r>
            <a:endParaRPr sz="1800"/>
          </a:p>
          <a:p>
            <a:pPr indent="-165100" lvl="0" marL="342900" rtl="0" algn="l">
              <a:lnSpc>
                <a:spcPct val="100000"/>
              </a:lnSpc>
              <a:spcBef>
                <a:spcPts val="0"/>
              </a:spcBef>
              <a:spcAft>
                <a:spcPts val="0"/>
              </a:spcAft>
              <a:buSzPts val="935"/>
              <a:buNone/>
            </a:pPr>
            <a:r>
              <a:t/>
            </a:r>
            <a:endParaRPr sz="1800">
              <a:latin typeface="Times New Roman"/>
              <a:ea typeface="Times New Roman"/>
              <a:cs typeface="Times New Roman"/>
              <a:sym typeface="Times New Roman"/>
            </a:endParaRPr>
          </a:p>
          <a:p>
            <a:pPr indent="0" lvl="0" marL="0" rtl="0" algn="l">
              <a:lnSpc>
                <a:spcPct val="80000"/>
              </a:lnSpc>
              <a:spcBef>
                <a:spcPts val="1000"/>
              </a:spcBef>
              <a:spcAft>
                <a:spcPts val="0"/>
              </a:spcAft>
              <a:buSzPts val="935"/>
              <a:buNone/>
            </a:pPr>
            <a:r>
              <a:t/>
            </a:r>
            <a:endParaRPr sz="2380"/>
          </a:p>
        </p:txBody>
      </p:sp>
    </p:spTree>
  </p:cSld>
  <p:clrMapOvr>
    <a:masterClrMapping/>
  </p:clrMapOvr>
</p:sld>
</file>

<file path=ppt/slides/slide1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74" name="Shape 1374"/>
        <p:cNvGrpSpPr/>
        <p:nvPr/>
      </p:nvGrpSpPr>
      <p:grpSpPr>
        <a:xfrm>
          <a:off x="0" y="0"/>
          <a:ext cx="0" cy="0"/>
          <a:chOff x="0" y="0"/>
          <a:chExt cx="0" cy="0"/>
        </a:xfrm>
      </p:grpSpPr>
      <p:sp>
        <p:nvSpPr>
          <p:cNvPr id="1375" name="Google Shape;1375;p183"/>
          <p:cNvSpPr txBox="1"/>
          <p:nvPr>
            <p:ph type="title"/>
          </p:nvPr>
        </p:nvSpPr>
        <p:spPr>
          <a:xfrm>
            <a:off x="263387" y="-185739"/>
            <a:ext cx="11367052"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Державне агентство України з управління зоною відчуження.</a:t>
            </a:r>
            <a:br>
              <a:rPr b="1" lang="uk-UA" sz="2400">
                <a:solidFill>
                  <a:srgbClr val="000000"/>
                </a:solidFill>
                <a:latin typeface="Times New Roman"/>
                <a:ea typeface="Times New Roman"/>
                <a:cs typeface="Times New Roman"/>
                <a:sym typeface="Times New Roman"/>
              </a:rPr>
            </a:br>
            <a:r>
              <a:rPr b="1" lang="uk-UA" sz="2400">
                <a:solidFill>
                  <a:srgbClr val="000000"/>
                </a:solidFill>
                <a:latin typeface="Times New Roman"/>
                <a:ea typeface="Times New Roman"/>
                <a:cs typeface="Times New Roman"/>
                <a:sym typeface="Times New Roman"/>
              </a:rPr>
              <a:t>Досягнення</a:t>
            </a:r>
            <a:endParaRPr b="1" sz="2400"/>
          </a:p>
        </p:txBody>
      </p:sp>
      <p:sp>
        <p:nvSpPr>
          <p:cNvPr id="1376" name="Google Shape;1376;p183"/>
          <p:cNvSpPr txBox="1"/>
          <p:nvPr>
            <p:ph idx="1" type="body"/>
          </p:nvPr>
        </p:nvSpPr>
        <p:spPr>
          <a:xfrm>
            <a:off x="872159" y="1547328"/>
            <a:ext cx="10758280" cy="435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600"/>
              </a:spcBef>
              <a:spcAft>
                <a:spcPts val="600"/>
              </a:spcAft>
              <a:buClr>
                <a:schemeClr val="dk1"/>
              </a:buClr>
              <a:buSzPts val="2200"/>
              <a:buNone/>
            </a:pPr>
            <a:r>
              <a:t/>
            </a:r>
            <a:endParaRPr sz="2200">
              <a:latin typeface="Times New Roman"/>
              <a:ea typeface="Times New Roman"/>
              <a:cs typeface="Times New Roman"/>
              <a:sym typeface="Times New Roman"/>
            </a:endParaRPr>
          </a:p>
        </p:txBody>
      </p:sp>
      <p:pic>
        <p:nvPicPr>
          <p:cNvPr id="1377" name="Google Shape;1377;p183"/>
          <p:cNvPicPr preferRelativeResize="0"/>
          <p:nvPr/>
        </p:nvPicPr>
        <p:blipFill rotWithShape="1">
          <a:blip r:embed="rId4">
            <a:alphaModFix/>
          </a:blip>
          <a:srcRect b="0" l="0" r="0" t="0"/>
          <a:stretch/>
        </p:blipFill>
        <p:spPr>
          <a:xfrm>
            <a:off x="263387" y="1139824"/>
            <a:ext cx="11857748" cy="5456393"/>
          </a:xfrm>
          <a:prstGeom prst="rect">
            <a:avLst/>
          </a:prstGeom>
          <a:noFill/>
          <a:ln>
            <a:noFill/>
          </a:ln>
        </p:spPr>
      </p:pic>
      <p:sp>
        <p:nvSpPr>
          <p:cNvPr id="1378" name="Google Shape;1378;p18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82" name="Shape 1382"/>
        <p:cNvGrpSpPr/>
        <p:nvPr/>
      </p:nvGrpSpPr>
      <p:grpSpPr>
        <a:xfrm>
          <a:off x="0" y="0"/>
          <a:ext cx="0" cy="0"/>
          <a:chOff x="0" y="0"/>
          <a:chExt cx="0" cy="0"/>
        </a:xfrm>
      </p:grpSpPr>
      <p:sp>
        <p:nvSpPr>
          <p:cNvPr id="1383" name="Google Shape;1383;p184"/>
          <p:cNvSpPr txBox="1"/>
          <p:nvPr>
            <p:ph type="title"/>
          </p:nvPr>
        </p:nvSpPr>
        <p:spPr>
          <a:xfrm>
            <a:off x="263387" y="-185739"/>
            <a:ext cx="11367052"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ДАЗВ. Досягнення</a:t>
            </a:r>
            <a:endParaRPr b="1" sz="2400"/>
          </a:p>
        </p:txBody>
      </p:sp>
      <p:sp>
        <p:nvSpPr>
          <p:cNvPr id="1384" name="Google Shape;1384;p184"/>
          <p:cNvSpPr txBox="1"/>
          <p:nvPr>
            <p:ph idx="1" type="body"/>
          </p:nvPr>
        </p:nvSpPr>
        <p:spPr>
          <a:xfrm>
            <a:off x="872159" y="1547328"/>
            <a:ext cx="10758280" cy="435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600"/>
              </a:spcBef>
              <a:spcAft>
                <a:spcPts val="600"/>
              </a:spcAft>
              <a:buClr>
                <a:schemeClr val="dk1"/>
              </a:buClr>
              <a:buSzPts val="2200"/>
              <a:buNone/>
            </a:pPr>
            <a:r>
              <a:t/>
            </a:r>
            <a:endParaRPr sz="2200">
              <a:latin typeface="Times New Roman"/>
              <a:ea typeface="Times New Roman"/>
              <a:cs typeface="Times New Roman"/>
              <a:sym typeface="Times New Roman"/>
            </a:endParaRPr>
          </a:p>
        </p:txBody>
      </p:sp>
      <p:pic>
        <p:nvPicPr>
          <p:cNvPr id="1385" name="Google Shape;1385;p184"/>
          <p:cNvPicPr preferRelativeResize="0"/>
          <p:nvPr/>
        </p:nvPicPr>
        <p:blipFill rotWithShape="1">
          <a:blip r:embed="rId4">
            <a:alphaModFix/>
          </a:blip>
          <a:srcRect b="0" l="0" r="0" t="0"/>
          <a:stretch/>
        </p:blipFill>
        <p:spPr>
          <a:xfrm>
            <a:off x="140454" y="967526"/>
            <a:ext cx="11911092" cy="5463091"/>
          </a:xfrm>
          <a:prstGeom prst="rect">
            <a:avLst/>
          </a:prstGeom>
          <a:noFill/>
          <a:ln>
            <a:noFill/>
          </a:ln>
        </p:spPr>
      </p:pic>
      <p:sp>
        <p:nvSpPr>
          <p:cNvPr id="1386" name="Google Shape;1386;p18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90" name="Shape 1390"/>
        <p:cNvGrpSpPr/>
        <p:nvPr/>
      </p:nvGrpSpPr>
      <p:grpSpPr>
        <a:xfrm>
          <a:off x="0" y="0"/>
          <a:ext cx="0" cy="0"/>
          <a:chOff x="0" y="0"/>
          <a:chExt cx="0" cy="0"/>
        </a:xfrm>
      </p:grpSpPr>
      <p:sp>
        <p:nvSpPr>
          <p:cNvPr id="1391" name="Google Shape;1391;p185"/>
          <p:cNvSpPr txBox="1"/>
          <p:nvPr>
            <p:ph type="title"/>
          </p:nvPr>
        </p:nvSpPr>
        <p:spPr>
          <a:xfrm>
            <a:off x="263387" y="-185739"/>
            <a:ext cx="11367052"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br>
              <a:rPr b="1" lang="uk-UA" sz="2400">
                <a:solidFill>
                  <a:srgbClr val="000000"/>
                </a:solidFill>
                <a:latin typeface="Times New Roman"/>
                <a:ea typeface="Times New Roman"/>
                <a:cs typeface="Times New Roman"/>
                <a:sym typeface="Times New Roman"/>
              </a:rPr>
            </a:br>
            <a:r>
              <a:rPr b="1" lang="uk-UA" sz="2400">
                <a:solidFill>
                  <a:srgbClr val="000000"/>
                </a:solidFill>
                <a:latin typeface="Times New Roman"/>
                <a:ea typeface="Times New Roman"/>
                <a:cs typeface="Times New Roman"/>
                <a:sym typeface="Times New Roman"/>
              </a:rPr>
              <a:t> ДАЗВ. </a:t>
            </a:r>
            <a:r>
              <a:rPr b="1" i="0" lang="uk-UA" sz="2400" u="none" cap="none" strike="noStrike">
                <a:solidFill>
                  <a:srgbClr val="000000"/>
                </a:solidFill>
                <a:latin typeface="Times New Roman"/>
                <a:ea typeface="Times New Roman"/>
                <a:cs typeface="Times New Roman"/>
                <a:sym typeface="Times New Roman"/>
              </a:rPr>
              <a:t>Виклики</a:t>
            </a:r>
            <a:endParaRPr b="1" sz="2400"/>
          </a:p>
        </p:txBody>
      </p:sp>
      <p:sp>
        <p:nvSpPr>
          <p:cNvPr id="1392" name="Google Shape;1392;p185"/>
          <p:cNvSpPr txBox="1"/>
          <p:nvPr>
            <p:ph idx="1" type="body"/>
          </p:nvPr>
        </p:nvSpPr>
        <p:spPr>
          <a:xfrm>
            <a:off x="872159" y="1547328"/>
            <a:ext cx="10758280" cy="4351338"/>
          </a:xfrm>
          <a:prstGeom prst="rect">
            <a:avLst/>
          </a:prstGeom>
          <a:noFill/>
          <a:ln>
            <a:noFill/>
          </a:ln>
        </p:spPr>
        <p:txBody>
          <a:bodyPr anchorCtr="0" anchor="t" bIns="45700" lIns="91425" spcFirstLastPara="1" rIns="91425" wrap="square" tIns="45700">
            <a:noAutofit/>
          </a:bodyPr>
          <a:lstStyle/>
          <a:p>
            <a:pPr indent="0" lvl="0" marL="457200" rtl="0" algn="just">
              <a:lnSpc>
                <a:spcPct val="90000"/>
              </a:lnSpc>
              <a:spcBef>
                <a:spcPts val="1000"/>
              </a:spcBef>
              <a:spcAft>
                <a:spcPts val="0"/>
              </a:spcAft>
              <a:buSzPts val="1800"/>
              <a:buFont typeface="Noto Sans Symbols"/>
              <a:buNone/>
            </a:pPr>
            <a:r>
              <a:t/>
            </a:r>
            <a:endParaRPr sz="2200">
              <a:latin typeface="Times New Roman"/>
              <a:ea typeface="Times New Roman"/>
              <a:cs typeface="Times New Roman"/>
              <a:sym typeface="Times New Roman"/>
            </a:endParaRPr>
          </a:p>
        </p:txBody>
      </p:sp>
      <p:pic>
        <p:nvPicPr>
          <p:cNvPr id="1393" name="Google Shape;1393;p185"/>
          <p:cNvPicPr preferRelativeResize="0"/>
          <p:nvPr/>
        </p:nvPicPr>
        <p:blipFill rotWithShape="1">
          <a:blip r:embed="rId4">
            <a:alphaModFix/>
          </a:blip>
          <a:srcRect b="0" l="0" r="0" t="0"/>
          <a:stretch/>
        </p:blipFill>
        <p:spPr>
          <a:xfrm>
            <a:off x="346211" y="1299025"/>
            <a:ext cx="11499577" cy="4992445"/>
          </a:xfrm>
          <a:prstGeom prst="rect">
            <a:avLst/>
          </a:prstGeom>
          <a:noFill/>
          <a:ln>
            <a:noFill/>
          </a:ln>
        </p:spPr>
      </p:pic>
      <p:sp>
        <p:nvSpPr>
          <p:cNvPr id="1394" name="Google Shape;1394;p18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1" name="Shape 271"/>
        <p:cNvGrpSpPr/>
        <p:nvPr/>
      </p:nvGrpSpPr>
      <p:grpSpPr>
        <a:xfrm>
          <a:off x="0" y="0"/>
          <a:ext cx="0" cy="0"/>
          <a:chOff x="0" y="0"/>
          <a:chExt cx="0" cy="0"/>
        </a:xfrm>
      </p:grpSpPr>
      <p:sp>
        <p:nvSpPr>
          <p:cNvPr id="272" name="Google Shape;272;p34"/>
          <p:cNvSpPr txBox="1"/>
          <p:nvPr>
            <p:ph type="title"/>
          </p:nvPr>
        </p:nvSpPr>
        <p:spPr>
          <a:xfrm>
            <a:off x="660537" y="-168965"/>
            <a:ext cx="11635409" cy="88458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УІНП. Плани</a:t>
            </a:r>
            <a:endParaRPr b="1" sz="2400"/>
          </a:p>
        </p:txBody>
      </p:sp>
      <p:sp>
        <p:nvSpPr>
          <p:cNvPr id="273" name="Google Shape;273;p34"/>
          <p:cNvSpPr txBox="1"/>
          <p:nvPr>
            <p:ph idx="1" type="body"/>
          </p:nvPr>
        </p:nvSpPr>
        <p:spPr>
          <a:xfrm>
            <a:off x="147432" y="442291"/>
            <a:ext cx="11225005" cy="5616714"/>
          </a:xfrm>
          <a:prstGeom prst="rect">
            <a:avLst/>
          </a:prstGeom>
          <a:noFill/>
          <a:ln>
            <a:noFill/>
          </a:ln>
        </p:spPr>
        <p:txBody>
          <a:bodyPr anchorCtr="0" anchor="t" bIns="45700" lIns="91425" spcFirstLastPara="1" rIns="91425" wrap="square" tIns="45700">
            <a:noAutofit/>
          </a:bodyPr>
          <a:lstStyle/>
          <a:p>
            <a:pPr indent="447675" lvl="0" marL="357188" rtl="0" algn="just">
              <a:lnSpc>
                <a:spcPct val="80000"/>
              </a:lnSpc>
              <a:spcBef>
                <a:spcPts val="600"/>
              </a:spcBef>
              <a:spcAft>
                <a:spcPts val="0"/>
              </a:spcAft>
              <a:buClr>
                <a:srgbClr val="000000"/>
              </a:buClr>
              <a:buSzPts val="2800"/>
              <a:buNone/>
            </a:pPr>
            <a:r>
              <a:rPr b="1" lang="uk-UA" sz="1800">
                <a:latin typeface="Times New Roman"/>
                <a:ea typeface="Times New Roman"/>
                <a:cs typeface="Times New Roman"/>
                <a:sym typeface="Times New Roman"/>
              </a:rPr>
              <a:t>Стратегічні пріоритети та інституційний розвиток</a:t>
            </a:r>
            <a:endParaRPr/>
          </a:p>
          <a:p>
            <a:pPr indent="447675" lvl="0" marL="357188" rtl="0" algn="just">
              <a:lnSpc>
                <a:spcPct val="80000"/>
              </a:lnSpc>
              <a:spcBef>
                <a:spcPts val="600"/>
              </a:spcBef>
              <a:spcAft>
                <a:spcPts val="0"/>
              </a:spcAft>
              <a:buClr>
                <a:srgbClr val="000000"/>
              </a:buClr>
              <a:buSzPts val="2800"/>
              <a:buNone/>
            </a:pPr>
            <a:r>
              <a:rPr b="1" lang="uk-UA" sz="1800">
                <a:latin typeface="Times New Roman"/>
                <a:ea typeface="Times New Roman"/>
                <a:cs typeface="Times New Roman"/>
                <a:sym typeface="Times New Roman"/>
              </a:rPr>
              <a:t> 1. Інтеграція гендерної рівності у кадрову та управлінську політику Інституту </a:t>
            </a:r>
            <a:endParaRPr/>
          </a:p>
          <a:p>
            <a:pPr indent="447675" lvl="0" marL="357187" rtl="0" algn="just">
              <a:lnSpc>
                <a:spcPct val="100000"/>
              </a:lnSpc>
              <a:spcBef>
                <a:spcPts val="1200"/>
              </a:spcBef>
              <a:spcAft>
                <a:spcPts val="0"/>
              </a:spcAft>
              <a:buClr>
                <a:srgbClr val="000000"/>
              </a:buClr>
              <a:buSzPts val="2800"/>
              <a:buNone/>
            </a:pPr>
            <a:r>
              <a:rPr lang="uk-UA" sz="1800">
                <a:latin typeface="Times New Roman"/>
                <a:ea typeface="Times New Roman"/>
                <a:cs typeface="Times New Roman"/>
                <a:sym typeface="Times New Roman"/>
              </a:rPr>
              <a:t>Актуалізація підходів до управління персоналом з урахуванням принципів:</a:t>
            </a:r>
            <a:endParaRPr sz="1800">
              <a:latin typeface="Times New Roman"/>
              <a:ea typeface="Times New Roman"/>
              <a:cs typeface="Times New Roman"/>
              <a:sym typeface="Times New Roman"/>
            </a:endParaRPr>
          </a:p>
          <a:p>
            <a:pPr indent="-179387" lvl="0" marL="1252537" rtl="0" algn="just">
              <a:lnSpc>
                <a:spcPct val="80000"/>
              </a:lnSpc>
              <a:spcBef>
                <a:spcPts val="0"/>
              </a:spcBef>
              <a:spcAft>
                <a:spcPts val="0"/>
              </a:spcAft>
              <a:buClr>
                <a:srgbClr val="000000"/>
              </a:buClr>
              <a:buSzPts val="2800"/>
              <a:buFont typeface="Arial"/>
              <a:buChar char="•"/>
            </a:pPr>
            <a:r>
              <a:rPr lang="uk-UA" sz="1800">
                <a:latin typeface="Times New Roman"/>
                <a:ea typeface="Times New Roman"/>
                <a:cs typeface="Times New Roman"/>
                <a:sym typeface="Times New Roman"/>
              </a:rPr>
              <a:t> рівних прав і можливостей жінок і чоловіків</a:t>
            </a:r>
            <a:endParaRPr sz="1800">
              <a:latin typeface="Times New Roman"/>
              <a:ea typeface="Times New Roman"/>
              <a:cs typeface="Times New Roman"/>
              <a:sym typeface="Times New Roman"/>
            </a:endParaRPr>
          </a:p>
          <a:p>
            <a:pPr indent="-179387" lvl="0" marL="1252537" rtl="0" algn="just">
              <a:lnSpc>
                <a:spcPct val="80000"/>
              </a:lnSpc>
              <a:spcBef>
                <a:spcPts val="0"/>
              </a:spcBef>
              <a:spcAft>
                <a:spcPts val="0"/>
              </a:spcAft>
              <a:buClr>
                <a:srgbClr val="000000"/>
              </a:buClr>
              <a:buSzPts val="2800"/>
              <a:buFont typeface="Arial"/>
              <a:buChar char="•"/>
            </a:pPr>
            <a:r>
              <a:rPr lang="uk-UA" sz="1800">
                <a:latin typeface="Times New Roman"/>
                <a:ea typeface="Times New Roman"/>
                <a:cs typeface="Times New Roman"/>
                <a:sym typeface="Times New Roman"/>
              </a:rPr>
              <a:t>  безбар’єрності</a:t>
            </a:r>
            <a:endParaRPr sz="1800">
              <a:latin typeface="Times New Roman"/>
              <a:ea typeface="Times New Roman"/>
              <a:cs typeface="Times New Roman"/>
              <a:sym typeface="Times New Roman"/>
            </a:endParaRPr>
          </a:p>
          <a:p>
            <a:pPr indent="-179387" lvl="0" marL="1252537" rtl="0" algn="just">
              <a:lnSpc>
                <a:spcPct val="80000"/>
              </a:lnSpc>
              <a:spcBef>
                <a:spcPts val="0"/>
              </a:spcBef>
              <a:spcAft>
                <a:spcPts val="0"/>
              </a:spcAft>
              <a:buClr>
                <a:srgbClr val="000000"/>
              </a:buClr>
              <a:buSzPts val="2800"/>
              <a:buFont typeface="Arial"/>
              <a:buChar char="•"/>
            </a:pPr>
            <a:r>
              <a:rPr lang="uk-UA" sz="1800">
                <a:latin typeface="Times New Roman"/>
                <a:ea typeface="Times New Roman"/>
                <a:cs typeface="Times New Roman"/>
                <a:sym typeface="Times New Roman"/>
              </a:rPr>
              <a:t> ветеранської політики. </a:t>
            </a:r>
            <a:endParaRPr/>
          </a:p>
          <a:p>
            <a:pPr indent="447675" lvl="0" marL="357187" rtl="0" algn="just">
              <a:lnSpc>
                <a:spcPct val="100000"/>
              </a:lnSpc>
              <a:spcBef>
                <a:spcPts val="600"/>
              </a:spcBef>
              <a:spcAft>
                <a:spcPts val="0"/>
              </a:spcAft>
              <a:buClr>
                <a:srgbClr val="000000"/>
              </a:buClr>
              <a:buSzPts val="2800"/>
              <a:buNone/>
            </a:pPr>
            <a:r>
              <a:rPr lang="uk-UA" sz="1800">
                <a:latin typeface="Times New Roman"/>
                <a:ea typeface="Times New Roman"/>
                <a:cs typeface="Times New Roman"/>
                <a:sym typeface="Times New Roman"/>
              </a:rPr>
              <a:t>Вбудовування гендерного підходу в ключові HR-процеси: онбординг новопризначених працівників;  розвиток і навчання персоналу; оцінювання службової діяльності. </a:t>
            </a:r>
            <a:endParaRPr/>
          </a:p>
          <a:p>
            <a:pPr indent="447675" lvl="0" marL="357188" rtl="0" algn="just">
              <a:lnSpc>
                <a:spcPct val="100000"/>
              </a:lnSpc>
              <a:spcBef>
                <a:spcPts val="600"/>
              </a:spcBef>
              <a:spcAft>
                <a:spcPts val="0"/>
              </a:spcAft>
              <a:buClr>
                <a:srgbClr val="000000"/>
              </a:buClr>
              <a:buSzPts val="2800"/>
              <a:buNone/>
            </a:pPr>
            <a:r>
              <a:rPr b="1" lang="uk-UA" sz="1800">
                <a:latin typeface="Times New Roman"/>
                <a:ea typeface="Times New Roman"/>
                <a:cs typeface="Times New Roman"/>
                <a:sym typeface="Times New Roman"/>
              </a:rPr>
              <a:t>Забезпечення гендерної чутливості управлінських рішень на рівні керівного складу. </a:t>
            </a:r>
            <a:endParaRPr/>
          </a:p>
          <a:p>
            <a:pPr indent="447675" lvl="0" marL="357188" rtl="0" algn="just">
              <a:lnSpc>
                <a:spcPct val="100000"/>
              </a:lnSpc>
              <a:spcBef>
                <a:spcPts val="1200"/>
              </a:spcBef>
              <a:spcAft>
                <a:spcPts val="0"/>
              </a:spcAft>
              <a:buClr>
                <a:srgbClr val="000000"/>
              </a:buClr>
              <a:buSzPts val="2800"/>
              <a:buNone/>
            </a:pPr>
            <a:r>
              <a:rPr b="1" lang="uk-UA" sz="1800">
                <a:latin typeface="Times New Roman"/>
                <a:ea typeface="Times New Roman"/>
                <a:cs typeface="Times New Roman"/>
                <a:sym typeface="Times New Roman"/>
              </a:rPr>
              <a:t>2. Посилення аналітичної та моніторингової складової Розвиток системи збору та аналізу даних з урахуванням гендерного виміру</a:t>
            </a:r>
            <a:r>
              <a:rPr lang="uk-UA" sz="1800">
                <a:latin typeface="Times New Roman"/>
                <a:ea typeface="Times New Roman"/>
                <a:cs typeface="Times New Roman"/>
                <a:sym typeface="Times New Roman"/>
              </a:rPr>
              <a:t>:</a:t>
            </a:r>
            <a:endParaRPr/>
          </a:p>
          <a:p>
            <a:pPr indent="-268287" lvl="0" marL="1341437" rtl="0" algn="just">
              <a:lnSpc>
                <a:spcPct val="80000"/>
              </a:lnSpc>
              <a:spcBef>
                <a:spcPts val="0"/>
              </a:spcBef>
              <a:spcAft>
                <a:spcPts val="0"/>
              </a:spcAft>
              <a:buClr>
                <a:srgbClr val="000000"/>
              </a:buClr>
              <a:buSzPts val="2800"/>
              <a:buFont typeface="Arial"/>
              <a:buChar char="•"/>
            </a:pPr>
            <a:r>
              <a:rPr lang="uk-UA" sz="1800">
                <a:latin typeface="Times New Roman"/>
                <a:ea typeface="Times New Roman"/>
                <a:cs typeface="Times New Roman"/>
                <a:sym typeface="Times New Roman"/>
              </a:rPr>
              <a:t>залученість жінок і чоловіків до проєктної діяльності, зокрема у керівних, експертних та публічних ролях; </a:t>
            </a:r>
            <a:endParaRPr sz="1800">
              <a:latin typeface="Times New Roman"/>
              <a:ea typeface="Times New Roman"/>
              <a:cs typeface="Times New Roman"/>
              <a:sym typeface="Times New Roman"/>
            </a:endParaRPr>
          </a:p>
          <a:p>
            <a:pPr indent="-268287" lvl="0" marL="1341437" rtl="0" algn="just">
              <a:lnSpc>
                <a:spcPct val="80000"/>
              </a:lnSpc>
              <a:spcBef>
                <a:spcPts val="0"/>
              </a:spcBef>
              <a:spcAft>
                <a:spcPts val="0"/>
              </a:spcAft>
              <a:buClr>
                <a:srgbClr val="000000"/>
              </a:buClr>
              <a:buSzPts val="2800"/>
              <a:buFont typeface="Arial"/>
              <a:buChar char="•"/>
            </a:pPr>
            <a:r>
              <a:rPr lang="uk-UA" sz="1800">
                <a:latin typeface="Times New Roman"/>
                <a:ea typeface="Times New Roman"/>
                <a:cs typeface="Times New Roman"/>
                <a:sym typeface="Times New Roman"/>
              </a:rPr>
              <a:t>залучення до управлінських та експертних ролей;</a:t>
            </a:r>
            <a:endParaRPr sz="1800">
              <a:latin typeface="Times New Roman"/>
              <a:ea typeface="Times New Roman"/>
              <a:cs typeface="Times New Roman"/>
              <a:sym typeface="Times New Roman"/>
            </a:endParaRPr>
          </a:p>
          <a:p>
            <a:pPr indent="-268287" lvl="0" marL="1341437" rtl="0" algn="just">
              <a:lnSpc>
                <a:spcPct val="80000"/>
              </a:lnSpc>
              <a:spcBef>
                <a:spcPts val="0"/>
              </a:spcBef>
              <a:spcAft>
                <a:spcPts val="0"/>
              </a:spcAft>
              <a:buClr>
                <a:srgbClr val="000000"/>
              </a:buClr>
              <a:buSzPts val="2800"/>
              <a:buFont typeface="Arial"/>
              <a:buChar char="•"/>
            </a:pPr>
            <a:r>
              <a:rPr lang="uk-UA" sz="1800">
                <a:latin typeface="Times New Roman"/>
                <a:ea typeface="Times New Roman"/>
                <a:cs typeface="Times New Roman"/>
                <a:sym typeface="Times New Roman"/>
              </a:rPr>
              <a:t> умови професійного розвитку. </a:t>
            </a:r>
            <a:endParaRPr/>
          </a:p>
          <a:p>
            <a:pPr indent="447675" lvl="0" marL="357188" rtl="0" algn="just">
              <a:lnSpc>
                <a:spcPct val="100000"/>
              </a:lnSpc>
              <a:spcBef>
                <a:spcPts val="600"/>
              </a:spcBef>
              <a:spcAft>
                <a:spcPts val="600"/>
              </a:spcAft>
              <a:buClr>
                <a:srgbClr val="000000"/>
              </a:buClr>
              <a:buSzPts val="2800"/>
              <a:buNone/>
            </a:pPr>
            <a:r>
              <a:rPr lang="uk-UA" sz="1800">
                <a:latin typeface="Times New Roman"/>
                <a:ea typeface="Times New Roman"/>
                <a:cs typeface="Times New Roman"/>
                <a:sym typeface="Times New Roman"/>
              </a:rPr>
              <a:t>Формування культури прийняття управлінських рішень на основі даних (data-driven approach - перехід від інтуїтивних і фрагментарних рішень до системного управління, заснованого на аналізі даних, у тому числі з урахуванням гендерного виміру).</a:t>
            </a:r>
            <a:endParaRPr sz="1800">
              <a:latin typeface="Times New Roman"/>
              <a:ea typeface="Times New Roman"/>
              <a:cs typeface="Times New Roman"/>
              <a:sym typeface="Times New Roman"/>
            </a:endParaRPr>
          </a:p>
        </p:txBody>
      </p:sp>
      <p:sp>
        <p:nvSpPr>
          <p:cNvPr id="274" name="Google Shape;274;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98" name="Shape 1398"/>
        <p:cNvGrpSpPr/>
        <p:nvPr/>
      </p:nvGrpSpPr>
      <p:grpSpPr>
        <a:xfrm>
          <a:off x="0" y="0"/>
          <a:ext cx="0" cy="0"/>
          <a:chOff x="0" y="0"/>
          <a:chExt cx="0" cy="0"/>
        </a:xfrm>
      </p:grpSpPr>
      <p:sp>
        <p:nvSpPr>
          <p:cNvPr id="1399" name="Google Shape;1399;p186"/>
          <p:cNvSpPr txBox="1"/>
          <p:nvPr>
            <p:ph type="title"/>
          </p:nvPr>
        </p:nvSpPr>
        <p:spPr>
          <a:xfrm>
            <a:off x="263387" y="-185739"/>
            <a:ext cx="11367052"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ДАЗВ. Плани</a:t>
            </a:r>
            <a:endParaRPr b="1" sz="2400"/>
          </a:p>
        </p:txBody>
      </p:sp>
      <p:sp>
        <p:nvSpPr>
          <p:cNvPr id="1400" name="Google Shape;1400;p186"/>
          <p:cNvSpPr txBox="1"/>
          <p:nvPr>
            <p:ph idx="1" type="body"/>
          </p:nvPr>
        </p:nvSpPr>
        <p:spPr>
          <a:xfrm>
            <a:off x="872159" y="1547328"/>
            <a:ext cx="10758280" cy="4351338"/>
          </a:xfrm>
          <a:prstGeom prst="rect">
            <a:avLst/>
          </a:prstGeom>
          <a:noFill/>
          <a:ln>
            <a:noFill/>
          </a:ln>
        </p:spPr>
        <p:txBody>
          <a:bodyPr anchorCtr="0" anchor="t" bIns="45700" lIns="91425" spcFirstLastPara="1" rIns="91425" wrap="square" tIns="45700">
            <a:noAutofit/>
          </a:bodyPr>
          <a:lstStyle/>
          <a:p>
            <a:pPr indent="-317500" lvl="0" marL="457200" rtl="0" algn="l">
              <a:lnSpc>
                <a:spcPct val="150000"/>
              </a:lnSpc>
              <a:spcBef>
                <a:spcPts val="600"/>
              </a:spcBef>
              <a:spcAft>
                <a:spcPts val="600"/>
              </a:spcAft>
              <a:buClr>
                <a:schemeClr val="dk1"/>
              </a:buClr>
              <a:buSzPts val="2200"/>
              <a:buFont typeface="Arial"/>
              <a:buNone/>
            </a:pPr>
            <a:r>
              <a:t/>
            </a:r>
            <a:endParaRPr sz="2200">
              <a:latin typeface="Times New Roman"/>
              <a:ea typeface="Times New Roman"/>
              <a:cs typeface="Times New Roman"/>
              <a:sym typeface="Times New Roman"/>
            </a:endParaRPr>
          </a:p>
        </p:txBody>
      </p:sp>
      <p:pic>
        <p:nvPicPr>
          <p:cNvPr id="1401" name="Google Shape;1401;p186"/>
          <p:cNvPicPr preferRelativeResize="0"/>
          <p:nvPr/>
        </p:nvPicPr>
        <p:blipFill rotWithShape="1">
          <a:blip r:embed="rId4">
            <a:alphaModFix/>
          </a:blip>
          <a:srcRect b="0" l="0" r="0" t="0"/>
          <a:stretch/>
        </p:blipFill>
        <p:spPr>
          <a:xfrm>
            <a:off x="78486" y="1139824"/>
            <a:ext cx="11850127" cy="5037257"/>
          </a:xfrm>
          <a:prstGeom prst="rect">
            <a:avLst/>
          </a:prstGeom>
          <a:noFill/>
          <a:ln>
            <a:noFill/>
          </a:ln>
        </p:spPr>
      </p:pic>
      <p:sp>
        <p:nvSpPr>
          <p:cNvPr id="1402" name="Google Shape;1402;p18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06" name="Shape 1406"/>
        <p:cNvGrpSpPr/>
        <p:nvPr/>
      </p:nvGrpSpPr>
      <p:grpSpPr>
        <a:xfrm>
          <a:off x="0" y="0"/>
          <a:ext cx="0" cy="0"/>
          <a:chOff x="0" y="0"/>
          <a:chExt cx="0" cy="0"/>
        </a:xfrm>
      </p:grpSpPr>
      <p:sp>
        <p:nvSpPr>
          <p:cNvPr id="1407" name="Google Shape;1407;p187"/>
          <p:cNvSpPr txBox="1"/>
          <p:nvPr>
            <p:ph type="title"/>
          </p:nvPr>
        </p:nvSpPr>
        <p:spPr>
          <a:xfrm>
            <a:off x="263387" y="-185739"/>
            <a:ext cx="11367052"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ДАЗВ. Плани</a:t>
            </a:r>
            <a:endParaRPr b="1" sz="2400"/>
          </a:p>
        </p:txBody>
      </p:sp>
      <p:pic>
        <p:nvPicPr>
          <p:cNvPr id="1408" name="Google Shape;1408;p187"/>
          <p:cNvPicPr preferRelativeResize="0"/>
          <p:nvPr/>
        </p:nvPicPr>
        <p:blipFill rotWithShape="1">
          <a:blip r:embed="rId4">
            <a:alphaModFix/>
          </a:blip>
          <a:srcRect b="0" l="0" r="0" t="0"/>
          <a:stretch/>
        </p:blipFill>
        <p:spPr>
          <a:xfrm>
            <a:off x="1141098" y="931101"/>
            <a:ext cx="9472481" cy="5288738"/>
          </a:xfrm>
          <a:prstGeom prst="rect">
            <a:avLst/>
          </a:prstGeom>
          <a:noFill/>
          <a:ln>
            <a:noFill/>
          </a:ln>
        </p:spPr>
      </p:pic>
      <p:sp>
        <p:nvSpPr>
          <p:cNvPr id="1409" name="Google Shape;1409;p18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13" name="Shape 1413"/>
        <p:cNvGrpSpPr/>
        <p:nvPr/>
      </p:nvGrpSpPr>
      <p:grpSpPr>
        <a:xfrm>
          <a:off x="0" y="0"/>
          <a:ext cx="0" cy="0"/>
          <a:chOff x="0" y="0"/>
          <a:chExt cx="0" cy="0"/>
        </a:xfrm>
      </p:grpSpPr>
      <p:sp>
        <p:nvSpPr>
          <p:cNvPr id="1414" name="Google Shape;1414;p188"/>
          <p:cNvSpPr txBox="1"/>
          <p:nvPr>
            <p:ph type="title"/>
          </p:nvPr>
        </p:nvSpPr>
        <p:spPr>
          <a:xfrm>
            <a:off x="689112" y="-92528"/>
            <a:ext cx="11635409" cy="88458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Державна інспекція енергетичного нагляду України. Досягнення</a:t>
            </a:r>
            <a:endParaRPr b="1" sz="2400"/>
          </a:p>
        </p:txBody>
      </p:sp>
      <p:sp>
        <p:nvSpPr>
          <p:cNvPr id="1415" name="Google Shape;1415;p188"/>
          <p:cNvSpPr txBox="1"/>
          <p:nvPr>
            <p:ph idx="1" type="body"/>
          </p:nvPr>
        </p:nvSpPr>
        <p:spPr>
          <a:xfrm>
            <a:off x="629475" y="941850"/>
            <a:ext cx="10975500" cy="4522200"/>
          </a:xfrm>
          <a:prstGeom prst="rect">
            <a:avLst/>
          </a:prstGeom>
          <a:noFill/>
          <a:ln>
            <a:noFill/>
          </a:ln>
        </p:spPr>
        <p:txBody>
          <a:bodyPr anchorCtr="0" anchor="t" bIns="45700" lIns="91425" spcFirstLastPara="1" rIns="91425" wrap="square" tIns="45700">
            <a:noAutofit/>
          </a:bodyPr>
          <a:lstStyle/>
          <a:p>
            <a:pPr indent="-209550" lvl="0" marL="285750" rtl="0" algn="just">
              <a:lnSpc>
                <a:spcPct val="100000"/>
              </a:lnSpc>
              <a:spcBef>
                <a:spcPts val="1000"/>
              </a:spcBef>
              <a:spcAft>
                <a:spcPts val="0"/>
              </a:spcAft>
              <a:buClr>
                <a:srgbClr val="000000"/>
              </a:buClr>
              <a:buSzPts val="1600"/>
              <a:buFont typeface="Noto Sans Symbols"/>
              <a:buChar char="✔"/>
            </a:pPr>
            <a:r>
              <a:rPr lang="uk-UA" sz="1800">
                <a:solidFill>
                  <a:srgbClr val="000000"/>
                </a:solidFill>
                <a:latin typeface="Times New Roman"/>
                <a:ea typeface="Times New Roman"/>
                <a:cs typeface="Times New Roman"/>
                <a:sym typeface="Times New Roman"/>
              </a:rPr>
              <a:t> </a:t>
            </a:r>
            <a:r>
              <a:rPr lang="uk-UA" sz="1600">
                <a:solidFill>
                  <a:srgbClr val="000000"/>
                </a:solidFill>
                <a:latin typeface="Times New Roman"/>
                <a:ea typeface="Times New Roman"/>
                <a:cs typeface="Times New Roman"/>
                <a:sym typeface="Times New Roman"/>
              </a:rPr>
              <a:t>Забезпечується рівне ставлення та рівні кар’єрні можливості для чоловіків та жінок та надаються рівні права та можливості під час вступу на державну службу.</a:t>
            </a:r>
            <a:endParaRPr sz="1600"/>
          </a:p>
          <a:p>
            <a:pPr indent="-209550" lvl="0" marL="285750" rtl="0" algn="just">
              <a:lnSpc>
                <a:spcPct val="100000"/>
              </a:lnSpc>
              <a:spcBef>
                <a:spcPts val="1000"/>
              </a:spcBef>
              <a:spcAft>
                <a:spcPts val="0"/>
              </a:spcAft>
              <a:buClr>
                <a:srgbClr val="000000"/>
              </a:buClr>
              <a:buSzPts val="1600"/>
              <a:buFont typeface="Noto Sans Symbols"/>
              <a:buChar char="✔"/>
            </a:pPr>
            <a:r>
              <a:rPr lang="uk-UA" sz="1600">
                <a:solidFill>
                  <a:srgbClr val="000000"/>
                </a:solidFill>
                <a:latin typeface="Times New Roman"/>
                <a:ea typeface="Times New Roman"/>
                <a:cs typeface="Times New Roman"/>
                <a:sym typeface="Times New Roman"/>
              </a:rPr>
              <a:t>Здійснюється виконання загальнодержавних програм з питань забезпечення рівних прав та  можливостей жінок і чоловіків, запобігання та протидії насильству за ознакою статі. </a:t>
            </a:r>
            <a:endParaRPr sz="1600"/>
          </a:p>
          <a:p>
            <a:pPr indent="-209550" lvl="0" marL="285750" rtl="0" algn="just">
              <a:lnSpc>
                <a:spcPct val="100000"/>
              </a:lnSpc>
              <a:spcBef>
                <a:spcPts val="1000"/>
              </a:spcBef>
              <a:spcAft>
                <a:spcPts val="0"/>
              </a:spcAft>
              <a:buClr>
                <a:srgbClr val="000000"/>
              </a:buClr>
              <a:buSzPts val="1600"/>
              <a:buFont typeface="Noto Sans Symbols"/>
              <a:buChar char="✔"/>
            </a:pPr>
            <a:r>
              <a:rPr lang="uk-UA" sz="1600">
                <a:solidFill>
                  <a:srgbClr val="000000"/>
                </a:solidFill>
                <a:latin typeface="Times New Roman"/>
                <a:ea typeface="Times New Roman"/>
                <a:cs typeface="Times New Roman"/>
                <a:sym typeface="Times New Roman"/>
              </a:rPr>
              <a:t>У своїй діяльності дотримується принципу забезпечення рівних прав та можливостей жінок і чоловіків.</a:t>
            </a:r>
            <a:endParaRPr sz="1600"/>
          </a:p>
          <a:p>
            <a:pPr indent="-209550" lvl="0" marL="285750" rtl="0" algn="just">
              <a:lnSpc>
                <a:spcPct val="100000"/>
              </a:lnSpc>
              <a:spcBef>
                <a:spcPts val="1000"/>
              </a:spcBef>
              <a:spcAft>
                <a:spcPts val="0"/>
              </a:spcAft>
              <a:buClr>
                <a:srgbClr val="000000"/>
              </a:buClr>
              <a:buSzPts val="1600"/>
              <a:buFont typeface="Noto Sans Symbols"/>
              <a:buChar char="✔"/>
            </a:pPr>
            <a:r>
              <a:rPr lang="uk-UA" sz="1600">
                <a:solidFill>
                  <a:srgbClr val="000000"/>
                </a:solidFill>
                <a:latin typeface="Times New Roman"/>
                <a:ea typeface="Times New Roman"/>
                <a:cs typeface="Times New Roman"/>
                <a:sym typeface="Times New Roman"/>
              </a:rPr>
              <a:t> У 2025 році проведено гендерний аудит з метою оцінювання стану забезпечення рівних прав та можливостей жінок  і чоловіків, виявлення існуючих проблем, визначення шляхів скорочення гендерної нерівності, а також підвищення обізнаності працівників щодо застосування комплексного гендерного підходу в їхній діяльності. За результатами проведення гендерного аудиту в Держенергонагляді підготовлено Підсумковий звіт з рекомендаціями.</a:t>
            </a:r>
            <a:endParaRPr sz="1600"/>
          </a:p>
          <a:p>
            <a:pPr indent="-209550" lvl="0" marL="285750" rtl="0" algn="just">
              <a:lnSpc>
                <a:spcPct val="100000"/>
              </a:lnSpc>
              <a:spcBef>
                <a:spcPts val="1000"/>
              </a:spcBef>
              <a:spcAft>
                <a:spcPts val="0"/>
              </a:spcAft>
              <a:buClr>
                <a:srgbClr val="000000"/>
              </a:buClr>
              <a:buSzPts val="1600"/>
              <a:buFont typeface="Noto Sans Symbols"/>
              <a:buChar char="✔"/>
            </a:pPr>
            <a:r>
              <a:rPr lang="uk-UA" sz="1600">
                <a:solidFill>
                  <a:srgbClr val="000000"/>
                </a:solidFill>
                <a:latin typeface="Times New Roman"/>
                <a:ea typeface="Times New Roman"/>
                <a:cs typeface="Times New Roman"/>
                <a:sym typeface="Times New Roman"/>
              </a:rPr>
              <a:t>З метою дотримання та реалізації міжнародних та національних зобов’язань щодо протидії дискримінації державними службовцями, розроблено Пам’ятку для працівниць і працівників Держенергонагляду з питань рівних прав та можливостей, запобігання та протидії дискримінації та насильству, що може мати позитивний вплив на кадрові спроможності. Також розроблено пам’ятку щодо етичної поведінки в Держенергонагляді, яку доведено до відома працівників інспекції.</a:t>
            </a:r>
            <a:endParaRPr sz="1600"/>
          </a:p>
          <a:p>
            <a:pPr indent="-209550" lvl="0" marL="285750" rtl="0" algn="just">
              <a:lnSpc>
                <a:spcPct val="100000"/>
              </a:lnSpc>
              <a:spcBef>
                <a:spcPts val="1000"/>
              </a:spcBef>
              <a:spcAft>
                <a:spcPts val="0"/>
              </a:spcAft>
              <a:buClr>
                <a:srgbClr val="000000"/>
              </a:buClr>
              <a:buSzPts val="1600"/>
              <a:buFont typeface="Noto Sans Symbols"/>
              <a:buChar char="✔"/>
            </a:pPr>
            <a:r>
              <a:rPr lang="uk-UA" sz="1600">
                <a:solidFill>
                  <a:srgbClr val="000000"/>
                </a:solidFill>
                <a:latin typeface="Times New Roman"/>
                <a:ea typeface="Times New Roman"/>
                <a:cs typeface="Times New Roman"/>
                <a:sym typeface="Times New Roman"/>
              </a:rPr>
              <a:t>Організовано підвищення рівня компетентності державних службовців з питань забезпечення рівних прав та можливостей жінок і чоловіків, недискримінації, запобігання та протидії гендерно зумовленому насильству.</a:t>
            </a:r>
            <a:endParaRPr sz="1600"/>
          </a:p>
          <a:p>
            <a:pPr indent="0" lvl="0" marL="0" rtl="0" algn="just">
              <a:lnSpc>
                <a:spcPct val="100000"/>
              </a:lnSpc>
              <a:spcBef>
                <a:spcPts val="1000"/>
              </a:spcBef>
              <a:spcAft>
                <a:spcPts val="0"/>
              </a:spcAft>
              <a:buClr>
                <a:srgbClr val="000000"/>
              </a:buClr>
              <a:buSzPts val="2800"/>
              <a:buNone/>
            </a:pPr>
            <a:r>
              <a:t/>
            </a:r>
            <a:endParaRPr sz="1600">
              <a:solidFill>
                <a:srgbClr val="000000"/>
              </a:solidFill>
              <a:latin typeface="Times New Roman"/>
              <a:ea typeface="Times New Roman"/>
              <a:cs typeface="Times New Roman"/>
              <a:sym typeface="Times New Roman"/>
            </a:endParaRPr>
          </a:p>
          <a:p>
            <a:pPr indent="-107950" lvl="0" marL="285750" rtl="0" algn="just">
              <a:lnSpc>
                <a:spcPct val="150000"/>
              </a:lnSpc>
              <a:spcBef>
                <a:spcPts val="1200"/>
              </a:spcBef>
              <a:spcAft>
                <a:spcPts val="600"/>
              </a:spcAft>
              <a:buClr>
                <a:srgbClr val="000000"/>
              </a:buClr>
              <a:buSzPts val="2800"/>
              <a:buFont typeface="Noto Sans Symbols"/>
              <a:buNone/>
            </a:pPr>
            <a:r>
              <a:t/>
            </a:r>
            <a:endParaRPr sz="2000">
              <a:solidFill>
                <a:srgbClr val="000000"/>
              </a:solidFill>
              <a:latin typeface="Times New Roman"/>
              <a:ea typeface="Times New Roman"/>
              <a:cs typeface="Times New Roman"/>
              <a:sym typeface="Times New Roman"/>
            </a:endParaRPr>
          </a:p>
        </p:txBody>
      </p:sp>
      <p:sp>
        <p:nvSpPr>
          <p:cNvPr id="1416" name="Google Shape;1416;p18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20" name="Shape 1420"/>
        <p:cNvGrpSpPr/>
        <p:nvPr/>
      </p:nvGrpSpPr>
      <p:grpSpPr>
        <a:xfrm>
          <a:off x="0" y="0"/>
          <a:ext cx="0" cy="0"/>
          <a:chOff x="0" y="0"/>
          <a:chExt cx="0" cy="0"/>
        </a:xfrm>
      </p:grpSpPr>
      <p:sp>
        <p:nvSpPr>
          <p:cNvPr id="1421" name="Google Shape;1421;p189"/>
          <p:cNvSpPr txBox="1"/>
          <p:nvPr>
            <p:ph type="title"/>
          </p:nvPr>
        </p:nvSpPr>
        <p:spPr>
          <a:xfrm>
            <a:off x="420754" y="-204225"/>
            <a:ext cx="11635409" cy="88458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Держенергонагляд. Досягнення</a:t>
            </a:r>
            <a:endParaRPr b="1" sz="2400"/>
          </a:p>
        </p:txBody>
      </p:sp>
      <p:sp>
        <p:nvSpPr>
          <p:cNvPr id="1422" name="Google Shape;1422;p189"/>
          <p:cNvSpPr txBox="1"/>
          <p:nvPr>
            <p:ph idx="1" type="body"/>
          </p:nvPr>
        </p:nvSpPr>
        <p:spPr>
          <a:xfrm>
            <a:off x="913913" y="1098600"/>
            <a:ext cx="10649100" cy="3730200"/>
          </a:xfrm>
          <a:prstGeom prst="rect">
            <a:avLst/>
          </a:prstGeom>
          <a:noFill/>
          <a:ln>
            <a:noFill/>
          </a:ln>
        </p:spPr>
        <p:txBody>
          <a:bodyPr anchorCtr="0" anchor="t" bIns="45700" lIns="91425" spcFirstLastPara="1" rIns="91425" wrap="square" tIns="45700">
            <a:noAutofit/>
          </a:bodyPr>
          <a:lstStyle/>
          <a:p>
            <a:pPr indent="-209550" lvl="0" marL="285750" rtl="0" algn="just">
              <a:lnSpc>
                <a:spcPct val="100000"/>
              </a:lnSpc>
              <a:spcBef>
                <a:spcPts val="1000"/>
              </a:spcBef>
              <a:spcAft>
                <a:spcPts val="0"/>
              </a:spcAft>
              <a:buClr>
                <a:srgbClr val="000000"/>
              </a:buClr>
              <a:buSzPts val="1600"/>
              <a:buFont typeface="Noto Sans Symbols"/>
              <a:buChar char="✔"/>
            </a:pPr>
            <a:r>
              <a:rPr lang="uk-UA" sz="1600">
                <a:solidFill>
                  <a:srgbClr val="000000"/>
                </a:solidFill>
                <a:latin typeface="Times New Roman"/>
                <a:ea typeface="Times New Roman"/>
                <a:cs typeface="Times New Roman"/>
                <a:sym typeface="Times New Roman"/>
              </a:rPr>
              <a:t>Проведено гендерний аналіз програм на 2026-2028 роки, що свідчить про впровадження системного підходу до гендерно орієнтованого бюджетування.</a:t>
            </a:r>
            <a:endParaRPr sz="1600"/>
          </a:p>
          <a:p>
            <a:pPr indent="-209550" lvl="0" marL="285750" rtl="0" algn="just">
              <a:lnSpc>
                <a:spcPct val="100000"/>
              </a:lnSpc>
              <a:spcBef>
                <a:spcPts val="1000"/>
              </a:spcBef>
              <a:spcAft>
                <a:spcPts val="0"/>
              </a:spcAft>
              <a:buClr>
                <a:srgbClr val="000000"/>
              </a:buClr>
              <a:buSzPts val="1600"/>
              <a:buFont typeface="Noto Sans Symbols"/>
              <a:buChar char="✔"/>
            </a:pPr>
            <a:r>
              <a:rPr lang="uk-UA" sz="1600">
                <a:solidFill>
                  <a:srgbClr val="000000"/>
                </a:solidFill>
                <a:latin typeface="Times New Roman"/>
                <a:ea typeface="Times New Roman"/>
                <a:cs typeface="Times New Roman"/>
                <a:sym typeface="Times New Roman"/>
              </a:rPr>
              <a:t>Зафіксовано вирівнювання рівня заробітної плати жінок і чоловіків. Преміювання залишається  недискримінаційними.</a:t>
            </a:r>
            <a:endParaRPr sz="1600"/>
          </a:p>
          <a:p>
            <a:pPr indent="-209550" lvl="0" marL="285750" rtl="0" algn="just">
              <a:lnSpc>
                <a:spcPct val="100000"/>
              </a:lnSpc>
              <a:spcBef>
                <a:spcPts val="1000"/>
              </a:spcBef>
              <a:spcAft>
                <a:spcPts val="0"/>
              </a:spcAft>
              <a:buClr>
                <a:srgbClr val="000000"/>
              </a:buClr>
              <a:buSzPts val="1600"/>
              <a:buFont typeface="Noto Sans Symbols"/>
              <a:buChar char="✔"/>
            </a:pPr>
            <a:r>
              <a:rPr lang="uk-UA" sz="1600">
                <a:solidFill>
                  <a:srgbClr val="000000"/>
                </a:solidFill>
                <a:latin typeface="Times New Roman"/>
                <a:ea typeface="Times New Roman"/>
                <a:cs typeface="Times New Roman"/>
                <a:sym typeface="Times New Roman"/>
              </a:rPr>
              <a:t>У 2025 році проведено гендерний аудит з метою оцінювання стану забезпечення рівних прав та можливостей жінок  і чоловіків, виявлення існуючих проблем, визначення шляхів скорочення гендерної нерівності, а також підвищення обізнаності працівників щодо застосування комплексного гендерного підходу в їхній діяльності. За результатами проведення гендерного аудиту в Держенергонагляді підготовлено Підсумковий звіт з рекомендаціями.</a:t>
            </a:r>
            <a:endParaRPr sz="1600"/>
          </a:p>
          <a:p>
            <a:pPr indent="-209550" lvl="0" marL="285750" rtl="0" algn="just">
              <a:lnSpc>
                <a:spcPct val="100000"/>
              </a:lnSpc>
              <a:spcBef>
                <a:spcPts val="1000"/>
              </a:spcBef>
              <a:spcAft>
                <a:spcPts val="0"/>
              </a:spcAft>
              <a:buClr>
                <a:srgbClr val="000000"/>
              </a:buClr>
              <a:buSzPts val="1600"/>
              <a:buFont typeface="Noto Sans Symbols"/>
              <a:buChar char="✔"/>
            </a:pPr>
            <a:r>
              <a:rPr lang="uk-UA" sz="1600">
                <a:solidFill>
                  <a:srgbClr val="000000"/>
                </a:solidFill>
                <a:latin typeface="Times New Roman"/>
                <a:ea typeface="Times New Roman"/>
                <a:cs typeface="Times New Roman"/>
                <a:sym typeface="Times New Roman"/>
              </a:rPr>
              <a:t>З метою дотримання та реалізації міжнародних та національних зобов’язань щодо протидії дискримінації державними службовцями, розроблено Пам’ятку для працівниць і працівників Держенергонагляду з питань рівних прав та можливостей, запобігання та протидії дискримінації та насильству, що може мати позитивний вплив на кадрові спроможності. Також розроблено пам’ятку щодо етичної поведінки в Держенергонагляді, яку доведено до відома працівників інспекції.</a:t>
            </a:r>
            <a:endParaRPr sz="1600"/>
          </a:p>
          <a:p>
            <a:pPr indent="-209550" lvl="0" marL="285750" rtl="0" algn="just">
              <a:lnSpc>
                <a:spcPct val="100000"/>
              </a:lnSpc>
              <a:spcBef>
                <a:spcPts val="1000"/>
              </a:spcBef>
              <a:spcAft>
                <a:spcPts val="0"/>
              </a:spcAft>
              <a:buClr>
                <a:srgbClr val="000000"/>
              </a:buClr>
              <a:buSzPts val="1600"/>
              <a:buFont typeface="Noto Sans Symbols"/>
              <a:buChar char="✔"/>
            </a:pPr>
            <a:r>
              <a:rPr lang="uk-UA" sz="1600">
                <a:solidFill>
                  <a:srgbClr val="000000"/>
                </a:solidFill>
                <a:latin typeface="Times New Roman"/>
                <a:ea typeface="Times New Roman"/>
                <a:cs typeface="Times New Roman"/>
                <a:sym typeface="Times New Roman"/>
              </a:rPr>
              <a:t>Організовано підвищення рівня компетентності державних службовців з питань забезпечення рівних прав та можливостей жінок і чоловіків, недискримінації, запобігання та протидії гендерно зумовленому насильству.</a:t>
            </a:r>
            <a:endParaRPr sz="1600"/>
          </a:p>
          <a:p>
            <a:pPr indent="-209550" lvl="0" marL="285750" rtl="0" algn="just">
              <a:lnSpc>
                <a:spcPct val="100000"/>
              </a:lnSpc>
              <a:spcBef>
                <a:spcPts val="1000"/>
              </a:spcBef>
              <a:spcAft>
                <a:spcPts val="0"/>
              </a:spcAft>
              <a:buClr>
                <a:srgbClr val="000000"/>
              </a:buClr>
              <a:buSzPts val="1600"/>
              <a:buFont typeface="Noto Sans Symbols"/>
              <a:buChar char="✔"/>
            </a:pPr>
            <a:r>
              <a:rPr lang="uk-UA" sz="1600">
                <a:solidFill>
                  <a:srgbClr val="000000"/>
                </a:solidFill>
                <a:latin typeface="Times New Roman"/>
                <a:ea typeface="Times New Roman"/>
                <a:cs typeface="Times New Roman"/>
                <a:sym typeface="Times New Roman"/>
              </a:rPr>
              <a:t>Проведено гендерний аналіз програм на 2026–2028 роки, що свідчить про впровадження системного підходу до гендерно орієнтованого бюджетування.</a:t>
            </a:r>
            <a:endParaRPr sz="1600"/>
          </a:p>
          <a:p>
            <a:pPr indent="-209550" lvl="0" marL="285750" rtl="0" algn="just">
              <a:lnSpc>
                <a:spcPct val="100000"/>
              </a:lnSpc>
              <a:spcBef>
                <a:spcPts val="1000"/>
              </a:spcBef>
              <a:spcAft>
                <a:spcPts val="0"/>
              </a:spcAft>
              <a:buClr>
                <a:srgbClr val="000000"/>
              </a:buClr>
              <a:buSzPts val="1600"/>
              <a:buFont typeface="Noto Sans Symbols"/>
              <a:buChar char="✔"/>
            </a:pPr>
            <a:r>
              <a:rPr lang="uk-UA" sz="1600">
                <a:solidFill>
                  <a:srgbClr val="000000"/>
                </a:solidFill>
                <a:latin typeface="Times New Roman"/>
                <a:ea typeface="Times New Roman"/>
                <a:cs typeface="Times New Roman"/>
                <a:sym typeface="Times New Roman"/>
              </a:rPr>
              <a:t>Зафіксовано вирівнювання рівня заробітної плати жінок і чоловіків. Преміювання залишається  недискримінаційними.</a:t>
            </a:r>
            <a:endParaRPr sz="1600">
              <a:solidFill>
                <a:srgbClr val="000000"/>
              </a:solidFill>
              <a:latin typeface="Times New Roman"/>
              <a:ea typeface="Times New Roman"/>
              <a:cs typeface="Times New Roman"/>
              <a:sym typeface="Times New Roman"/>
            </a:endParaRPr>
          </a:p>
        </p:txBody>
      </p:sp>
      <p:sp>
        <p:nvSpPr>
          <p:cNvPr id="1423" name="Google Shape;1423;p18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27" name="Shape 1427"/>
        <p:cNvGrpSpPr/>
        <p:nvPr/>
      </p:nvGrpSpPr>
      <p:grpSpPr>
        <a:xfrm>
          <a:off x="0" y="0"/>
          <a:ext cx="0" cy="0"/>
          <a:chOff x="0" y="0"/>
          <a:chExt cx="0" cy="0"/>
        </a:xfrm>
      </p:grpSpPr>
      <p:sp>
        <p:nvSpPr>
          <p:cNvPr id="1428" name="Google Shape;1428;p190"/>
          <p:cNvSpPr txBox="1"/>
          <p:nvPr>
            <p:ph type="title"/>
          </p:nvPr>
        </p:nvSpPr>
        <p:spPr>
          <a:xfrm>
            <a:off x="556591" y="229409"/>
            <a:ext cx="11635409" cy="88458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Держенергонагляд. Виклики</a:t>
            </a:r>
            <a:endParaRPr b="1" sz="2400"/>
          </a:p>
        </p:txBody>
      </p:sp>
      <p:sp>
        <p:nvSpPr>
          <p:cNvPr id="1429" name="Google Shape;1429;p190"/>
          <p:cNvSpPr txBox="1"/>
          <p:nvPr>
            <p:ph idx="1" type="body"/>
          </p:nvPr>
        </p:nvSpPr>
        <p:spPr>
          <a:xfrm>
            <a:off x="771475" y="1225825"/>
            <a:ext cx="10741200" cy="3915900"/>
          </a:xfrm>
          <a:prstGeom prst="rect">
            <a:avLst/>
          </a:prstGeom>
          <a:noFill/>
          <a:ln>
            <a:noFill/>
          </a:ln>
        </p:spPr>
        <p:txBody>
          <a:bodyPr anchorCtr="0" anchor="t" bIns="45700" lIns="91425" spcFirstLastPara="1" rIns="91425" wrap="square" tIns="45700">
            <a:noAutofit/>
          </a:bodyPr>
          <a:lstStyle/>
          <a:p>
            <a:pPr indent="-285750" lvl="0" marL="285750" rtl="0" algn="just">
              <a:lnSpc>
                <a:spcPct val="100000"/>
              </a:lnSpc>
              <a:spcBef>
                <a:spcPts val="600"/>
              </a:spcBef>
              <a:spcAft>
                <a:spcPts val="0"/>
              </a:spcAft>
              <a:buClr>
                <a:srgbClr val="000000"/>
              </a:buClr>
              <a:buSzPts val="2800"/>
              <a:buFont typeface="Noto Sans Symbols"/>
              <a:buChar char="✔"/>
            </a:pPr>
            <a:r>
              <a:rPr lang="uk-UA" sz="2000">
                <a:solidFill>
                  <a:srgbClr val="000000"/>
                </a:solidFill>
                <a:latin typeface="Times New Roman"/>
                <a:ea typeface="Times New Roman"/>
                <a:cs typeface="Times New Roman"/>
                <a:sym typeface="Times New Roman"/>
              </a:rPr>
              <a:t> Недостатня зацікавленість працівників в участі у реально доступних заходах, тренінгах,  процедурах і програмах із досягнення гендерної рівності, необхідних для повноцінного впровадження гендерної політики.</a:t>
            </a:r>
            <a:endParaRPr/>
          </a:p>
          <a:p>
            <a:pPr indent="-285750" lvl="0" marL="285750" rtl="0" algn="just">
              <a:lnSpc>
                <a:spcPct val="100000"/>
              </a:lnSpc>
              <a:spcBef>
                <a:spcPts val="1200"/>
              </a:spcBef>
              <a:spcAft>
                <a:spcPts val="0"/>
              </a:spcAft>
              <a:buClr>
                <a:srgbClr val="000000"/>
              </a:buClr>
              <a:buSzPts val="2800"/>
              <a:buFont typeface="Noto Sans Symbols"/>
              <a:buChar char="✔"/>
            </a:pPr>
            <a:r>
              <a:rPr lang="uk-UA" sz="2000">
                <a:solidFill>
                  <a:srgbClr val="000000"/>
                </a:solidFill>
                <a:latin typeface="Times New Roman"/>
                <a:ea typeface="Times New Roman"/>
                <a:cs typeface="Times New Roman"/>
                <a:sym typeface="Times New Roman"/>
              </a:rPr>
              <a:t>Попри інформаційну кампанію існує недостатнє розуміння працівниками, що саме роботодавець  ключовий суб’єкт, який може і зобов’язаний швидко та ефективно реагувати на гендерну дискримінацію, сексуальні домагання, сексизм і мобінг. Це призводить до збереження проблеми в прихованій формі.</a:t>
            </a:r>
            <a:endParaRPr/>
          </a:p>
          <a:p>
            <a:pPr indent="-285750" lvl="0" marL="285750" rtl="0" algn="just">
              <a:lnSpc>
                <a:spcPct val="100000"/>
              </a:lnSpc>
              <a:spcBef>
                <a:spcPts val="1200"/>
              </a:spcBef>
              <a:spcAft>
                <a:spcPts val="600"/>
              </a:spcAft>
              <a:buClr>
                <a:srgbClr val="000000"/>
              </a:buClr>
              <a:buSzPts val="2800"/>
              <a:buFont typeface="Noto Sans Symbols"/>
              <a:buChar char="✔"/>
            </a:pPr>
            <a:r>
              <a:rPr lang="uk-UA" sz="2000">
                <a:solidFill>
                  <a:srgbClr val="000000"/>
                </a:solidFill>
                <a:latin typeface="Times New Roman"/>
                <a:ea typeface="Times New Roman"/>
                <a:cs typeface="Times New Roman"/>
                <a:sym typeface="Times New Roman"/>
              </a:rPr>
              <a:t>Зменшення гендерного розриву в чисельності між чоловіками та жінками. В апараті Держенергонагляду чоловіки становлять більшість у категоріях керівників, особливо у вищій категорії «А» (100%) та в територіальних органах (80–95%). Жінки, як і раніше, частіше займають керівні посади у центральному апараті (категорії Б1–Б3). </a:t>
            </a:r>
            <a:endParaRPr sz="2000">
              <a:solidFill>
                <a:srgbClr val="000000"/>
              </a:solidFill>
              <a:latin typeface="Times New Roman"/>
              <a:ea typeface="Times New Roman"/>
              <a:cs typeface="Times New Roman"/>
              <a:sym typeface="Times New Roman"/>
            </a:endParaRPr>
          </a:p>
        </p:txBody>
      </p:sp>
      <p:sp>
        <p:nvSpPr>
          <p:cNvPr id="1430" name="Google Shape;1430;p19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34" name="Shape 1434"/>
        <p:cNvGrpSpPr/>
        <p:nvPr/>
      </p:nvGrpSpPr>
      <p:grpSpPr>
        <a:xfrm>
          <a:off x="0" y="0"/>
          <a:ext cx="0" cy="0"/>
          <a:chOff x="0" y="0"/>
          <a:chExt cx="0" cy="0"/>
        </a:xfrm>
      </p:grpSpPr>
      <p:sp>
        <p:nvSpPr>
          <p:cNvPr id="1435" name="Google Shape;1435;p191"/>
          <p:cNvSpPr txBox="1"/>
          <p:nvPr>
            <p:ph type="title"/>
          </p:nvPr>
        </p:nvSpPr>
        <p:spPr>
          <a:xfrm>
            <a:off x="556591" y="-163995"/>
            <a:ext cx="11635409" cy="88458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Держенергонагляд. Плани</a:t>
            </a:r>
            <a:endParaRPr b="1" sz="2400"/>
          </a:p>
        </p:txBody>
      </p:sp>
      <p:sp>
        <p:nvSpPr>
          <p:cNvPr id="1436" name="Google Shape;1436;p191"/>
          <p:cNvSpPr txBox="1"/>
          <p:nvPr>
            <p:ph idx="1" type="body"/>
          </p:nvPr>
        </p:nvSpPr>
        <p:spPr>
          <a:xfrm>
            <a:off x="885050" y="776200"/>
            <a:ext cx="10514100" cy="4007700"/>
          </a:xfrm>
          <a:prstGeom prst="rect">
            <a:avLst/>
          </a:prstGeom>
          <a:noFill/>
          <a:ln>
            <a:noFill/>
          </a:ln>
        </p:spPr>
        <p:txBody>
          <a:bodyPr anchorCtr="0" anchor="t" bIns="45700" lIns="91425" spcFirstLastPara="1" rIns="91425" wrap="square" tIns="45700">
            <a:noAutofit/>
          </a:bodyPr>
          <a:lstStyle/>
          <a:p>
            <a:pPr indent="-285750" lvl="0" marL="285750" rtl="0" algn="just">
              <a:lnSpc>
                <a:spcPct val="100000"/>
              </a:lnSpc>
              <a:spcBef>
                <a:spcPts val="600"/>
              </a:spcBef>
              <a:spcAft>
                <a:spcPts val="0"/>
              </a:spcAft>
              <a:buClr>
                <a:srgbClr val="000000"/>
              </a:buClr>
              <a:buSzPts val="2800"/>
              <a:buFont typeface="Noto Sans Symbols"/>
              <a:buChar char="✔"/>
            </a:pPr>
            <a:r>
              <a:rPr lang="uk-UA" sz="2000">
                <a:solidFill>
                  <a:srgbClr val="000000"/>
                </a:solidFill>
                <a:latin typeface="Times New Roman"/>
                <a:ea typeface="Times New Roman"/>
                <a:cs typeface="Times New Roman"/>
                <a:sym typeface="Times New Roman"/>
              </a:rPr>
              <a:t>Продовжувати інформування працівників Держенергонагляду щодо впроваджених прозорих процедур для звернень до уповноваженої особи у разі порушення умов державної служби в частині врахування принципу гендерної рівності.</a:t>
            </a:r>
            <a:endParaRPr/>
          </a:p>
          <a:p>
            <a:pPr indent="-285750" lvl="0" marL="285750" rtl="0" algn="just">
              <a:lnSpc>
                <a:spcPct val="100000"/>
              </a:lnSpc>
              <a:spcBef>
                <a:spcPts val="1200"/>
              </a:spcBef>
              <a:spcAft>
                <a:spcPts val="0"/>
              </a:spcAft>
              <a:buClr>
                <a:srgbClr val="000000"/>
              </a:buClr>
              <a:buSzPts val="2800"/>
              <a:buFont typeface="Noto Sans Symbols"/>
              <a:buChar char="✔"/>
            </a:pPr>
            <a:r>
              <a:rPr lang="uk-UA" sz="2000">
                <a:solidFill>
                  <a:srgbClr val="000000"/>
                </a:solidFill>
                <a:latin typeface="Times New Roman"/>
                <a:ea typeface="Times New Roman"/>
                <a:cs typeface="Times New Roman"/>
                <a:sym typeface="Times New Roman"/>
              </a:rPr>
              <a:t>Підвищувати обізнаність працівників щодо важливості гендерної політики, формування культури рівних прав та можливостей в Держенергонагляді, унеможливлювати та попереджувати всі форми дискримінації, зокрема інформувати щодо наявних програм підвищення кваліфікації з питань забезпечення рівних прав та можливостей жінок і чоловіків.</a:t>
            </a:r>
            <a:endParaRPr/>
          </a:p>
          <a:p>
            <a:pPr indent="-285750" lvl="0" marL="285750" rtl="0" algn="just">
              <a:lnSpc>
                <a:spcPct val="100000"/>
              </a:lnSpc>
              <a:spcBef>
                <a:spcPts val="1200"/>
              </a:spcBef>
              <a:spcAft>
                <a:spcPts val="0"/>
              </a:spcAft>
              <a:buClr>
                <a:srgbClr val="000000"/>
              </a:buClr>
              <a:buSzPts val="2800"/>
              <a:buFont typeface="Noto Sans Symbols"/>
              <a:buChar char="✔"/>
            </a:pPr>
            <a:r>
              <a:rPr lang="uk-UA" sz="2000">
                <a:solidFill>
                  <a:srgbClr val="000000"/>
                </a:solidFill>
                <a:latin typeface="Times New Roman"/>
                <a:ea typeface="Times New Roman"/>
                <a:cs typeface="Times New Roman"/>
                <a:sym typeface="Times New Roman"/>
              </a:rPr>
              <a:t>Забезпечувати унеможливлення використання гендерних упереджень при вирішенні питань про направлення працівників у відрядження, навчальні поїздки та для участі в заходах щодо підвищення кваліфікації.</a:t>
            </a:r>
            <a:endParaRPr/>
          </a:p>
          <a:p>
            <a:pPr indent="-285750" lvl="0" marL="285750" rtl="0" algn="just">
              <a:lnSpc>
                <a:spcPct val="100000"/>
              </a:lnSpc>
              <a:spcBef>
                <a:spcPts val="1200"/>
              </a:spcBef>
              <a:spcAft>
                <a:spcPts val="600"/>
              </a:spcAft>
              <a:buClr>
                <a:srgbClr val="000000"/>
              </a:buClr>
              <a:buSzPts val="2800"/>
              <a:buFont typeface="Noto Sans Symbols"/>
              <a:buChar char="✔"/>
            </a:pPr>
            <a:r>
              <a:rPr lang="uk-UA" sz="2000">
                <a:solidFill>
                  <a:srgbClr val="000000"/>
                </a:solidFill>
                <a:latin typeface="Times New Roman"/>
                <a:ea typeface="Times New Roman"/>
                <a:cs typeface="Times New Roman"/>
                <a:sym typeface="Times New Roman"/>
              </a:rPr>
              <a:t>Посилювати заходи щодо запобігання та реагування на будь-які випадки дискримінації за ознакою статі на робочому місці.</a:t>
            </a:r>
            <a:endParaRPr sz="2000">
              <a:solidFill>
                <a:srgbClr val="000000"/>
              </a:solidFill>
              <a:latin typeface="Times New Roman"/>
              <a:ea typeface="Times New Roman"/>
              <a:cs typeface="Times New Roman"/>
              <a:sym typeface="Times New Roman"/>
            </a:endParaRPr>
          </a:p>
        </p:txBody>
      </p:sp>
      <p:sp>
        <p:nvSpPr>
          <p:cNvPr id="1437" name="Google Shape;1437;p19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41" name="Shape 1441"/>
        <p:cNvGrpSpPr/>
        <p:nvPr/>
      </p:nvGrpSpPr>
      <p:grpSpPr>
        <a:xfrm>
          <a:off x="0" y="0"/>
          <a:ext cx="0" cy="0"/>
          <a:chOff x="0" y="0"/>
          <a:chExt cx="0" cy="0"/>
        </a:xfrm>
      </p:grpSpPr>
      <p:sp>
        <p:nvSpPr>
          <p:cNvPr id="1442" name="Google Shape;1442;p192"/>
          <p:cNvSpPr txBox="1"/>
          <p:nvPr>
            <p:ph type="title"/>
          </p:nvPr>
        </p:nvSpPr>
        <p:spPr>
          <a:xfrm>
            <a:off x="263387" y="-69574"/>
            <a:ext cx="11367052" cy="1325563"/>
          </a:xfrm>
          <a:prstGeom prst="rect">
            <a:avLst/>
          </a:prstGeom>
          <a:noFill/>
          <a:ln>
            <a:noFill/>
          </a:ln>
        </p:spPr>
        <p:txBody>
          <a:bodyPr anchorCtr="0" anchor="ctr" bIns="45700" lIns="91425" spcFirstLastPara="1" rIns="91425" wrap="square" tIns="45700">
            <a:noAutofit/>
          </a:bodyPr>
          <a:lstStyle/>
          <a:p>
            <a:pPr indent="36195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Міністерство у справах ветеранів України. Досягнення</a:t>
            </a:r>
            <a:endParaRPr b="1" sz="2400"/>
          </a:p>
        </p:txBody>
      </p:sp>
      <p:sp>
        <p:nvSpPr>
          <p:cNvPr id="1443" name="Google Shape;1443;p192"/>
          <p:cNvSpPr txBox="1"/>
          <p:nvPr/>
        </p:nvSpPr>
        <p:spPr>
          <a:xfrm>
            <a:off x="790836" y="1116585"/>
            <a:ext cx="10610327" cy="59400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uk-UA" sz="1800" u="none" cap="none" strike="noStrike">
                <a:solidFill>
                  <a:srgbClr val="000000"/>
                </a:solidFill>
                <a:latin typeface="Times New Roman"/>
                <a:ea typeface="Times New Roman"/>
                <a:cs typeface="Times New Roman"/>
                <a:sym typeface="Times New Roman"/>
              </a:rPr>
              <a:t>Працівники Мінветеранів у 2025 році пройшли підвищення кваліфікації з наступних питань:</a:t>
            </a:r>
            <a:endParaRPr/>
          </a:p>
          <a:p>
            <a:pPr indent="-285750" lvl="0" marL="285750" marR="0" rtl="0" algn="l">
              <a:lnSpc>
                <a:spcPct val="100000"/>
              </a:lnSpc>
              <a:spcBef>
                <a:spcPts val="1200"/>
              </a:spcBef>
              <a:spcAft>
                <a:spcPts val="0"/>
              </a:spcAft>
              <a:buClr>
                <a:srgbClr val="000000"/>
              </a:buClr>
              <a:buSzPts val="1800"/>
              <a:buFont typeface="Arial"/>
              <a:buChar char="•"/>
            </a:pPr>
            <a:r>
              <a:rPr b="0" i="0" lang="uk-UA" sz="1800" u="none" cap="none" strike="noStrike">
                <a:solidFill>
                  <a:srgbClr val="000000"/>
                </a:solidFill>
                <a:latin typeface="Times New Roman"/>
                <a:ea typeface="Times New Roman"/>
                <a:cs typeface="Times New Roman"/>
                <a:sym typeface="Times New Roman"/>
              </a:rPr>
              <a:t>інтеграції гендерного підходу в контексті вступу до ЄС;</a:t>
            </a:r>
            <a:endParaRPr/>
          </a:p>
          <a:p>
            <a:pPr indent="-285750" lvl="0" marL="285750" marR="0" rtl="0" algn="l">
              <a:lnSpc>
                <a:spcPct val="100000"/>
              </a:lnSpc>
              <a:spcBef>
                <a:spcPts val="1200"/>
              </a:spcBef>
              <a:spcAft>
                <a:spcPts val="0"/>
              </a:spcAft>
              <a:buClr>
                <a:srgbClr val="000000"/>
              </a:buClr>
              <a:buSzPts val="1800"/>
              <a:buFont typeface="Arial"/>
              <a:buChar char="•"/>
            </a:pPr>
            <a:r>
              <a:rPr b="0" i="0" lang="uk-UA" sz="1800" u="none" cap="none" strike="noStrike">
                <a:solidFill>
                  <a:srgbClr val="000000"/>
                </a:solidFill>
                <a:latin typeface="Times New Roman"/>
                <a:ea typeface="Times New Roman"/>
                <a:cs typeface="Times New Roman"/>
                <a:sym typeface="Times New Roman"/>
              </a:rPr>
              <a:t>гендерної політики та недискримінації;</a:t>
            </a:r>
            <a:endParaRPr/>
          </a:p>
          <a:p>
            <a:pPr indent="-285750" lvl="0" marL="285750" marR="0" rtl="0" algn="l">
              <a:lnSpc>
                <a:spcPct val="100000"/>
              </a:lnSpc>
              <a:spcBef>
                <a:spcPts val="1200"/>
              </a:spcBef>
              <a:spcAft>
                <a:spcPts val="0"/>
              </a:spcAft>
              <a:buClr>
                <a:srgbClr val="000000"/>
              </a:buClr>
              <a:buSzPts val="1800"/>
              <a:buFont typeface="Arial"/>
              <a:buChar char="•"/>
            </a:pPr>
            <a:r>
              <a:rPr b="0" i="0" lang="uk-UA" sz="1800" u="none" cap="none" strike="noStrike">
                <a:solidFill>
                  <a:srgbClr val="000000"/>
                </a:solidFill>
                <a:latin typeface="Times New Roman"/>
                <a:ea typeface="Times New Roman"/>
                <a:cs typeface="Times New Roman"/>
                <a:sym typeface="Times New Roman"/>
              </a:rPr>
              <a:t>гендерно орієнтованого бюджетування;</a:t>
            </a:r>
            <a:endParaRPr/>
          </a:p>
          <a:p>
            <a:pPr indent="-285750" lvl="0" marL="285750" marR="0" rtl="0" algn="l">
              <a:lnSpc>
                <a:spcPct val="100000"/>
              </a:lnSpc>
              <a:spcBef>
                <a:spcPts val="1200"/>
              </a:spcBef>
              <a:spcAft>
                <a:spcPts val="0"/>
              </a:spcAft>
              <a:buClr>
                <a:srgbClr val="000000"/>
              </a:buClr>
              <a:buSzPts val="1800"/>
              <a:buFont typeface="Arial"/>
              <a:buChar char="•"/>
            </a:pPr>
            <a:r>
              <a:rPr b="0" i="0" lang="uk-UA" sz="1800" u="none" cap="none" strike="noStrike">
                <a:solidFill>
                  <a:srgbClr val="000000"/>
                </a:solidFill>
                <a:latin typeface="Times New Roman"/>
                <a:ea typeface="Times New Roman"/>
                <a:cs typeface="Times New Roman"/>
                <a:sym typeface="Times New Roman"/>
              </a:rPr>
              <a:t>гендерної рівності та соціальної інклюзії в комунікаціях.</a:t>
            </a:r>
            <a:endParaRPr b="0" i="0" sz="18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1200"/>
              </a:spcBef>
              <a:spcAft>
                <a:spcPts val="0"/>
              </a:spcAft>
              <a:buClr>
                <a:srgbClr val="000000"/>
              </a:buClr>
              <a:buSzPts val="1800"/>
              <a:buFont typeface="Arial"/>
              <a:buNone/>
            </a:pPr>
            <a:r>
              <a:rPr b="0" i="0" lang="uk-UA" sz="1800" u="none" cap="none" strike="noStrike">
                <a:solidFill>
                  <a:srgbClr val="000000"/>
                </a:solidFill>
                <a:latin typeface="Times New Roman"/>
                <a:ea typeface="Times New Roman"/>
                <a:cs typeface="Times New Roman"/>
                <a:sym typeface="Times New Roman"/>
              </a:rPr>
              <a:t> </a:t>
            </a:r>
            <a:r>
              <a:rPr b="0" i="0" lang="uk-UA" sz="1800" u="none" cap="none" strike="noStrike">
                <a:solidFill>
                  <a:srgbClr val="000000"/>
                </a:solidFill>
                <a:latin typeface="Times New Roman"/>
                <a:ea typeface="Times New Roman"/>
                <a:cs typeface="Times New Roman"/>
                <a:sym typeface="Times New Roman"/>
              </a:rPr>
              <a:t>Забезпечено участь ветеранів і ветеранок у міжнародних спортивних заходах зі спорту ветеранів війни:</a:t>
            </a:r>
            <a:endParaRPr/>
          </a:p>
          <a:p>
            <a:pPr indent="-285750" lvl="0" marL="285750" marR="0" rtl="0" algn="l">
              <a:lnSpc>
                <a:spcPct val="100000"/>
              </a:lnSpc>
              <a:spcBef>
                <a:spcPts val="600"/>
              </a:spcBef>
              <a:spcAft>
                <a:spcPts val="0"/>
              </a:spcAft>
              <a:buClr>
                <a:srgbClr val="000000"/>
              </a:buClr>
              <a:buSzPts val="1800"/>
              <a:buFont typeface="Courier New"/>
              <a:buChar char="o"/>
            </a:pPr>
            <a:r>
              <a:rPr b="0" i="0" lang="uk-UA" sz="1800" u="none" cap="none" strike="noStrike">
                <a:solidFill>
                  <a:srgbClr val="000000"/>
                </a:solidFill>
                <a:latin typeface="Times New Roman"/>
                <a:ea typeface="Times New Roman"/>
                <a:cs typeface="Times New Roman"/>
                <a:sym typeface="Times New Roman"/>
              </a:rPr>
              <a:t>Strong Spirit’s Games (Іспанія) – 62 учасники, з них 4 жінки;</a:t>
            </a:r>
            <a:endParaRPr/>
          </a:p>
          <a:p>
            <a:pPr indent="-285750" lvl="0" marL="285750" marR="0" rtl="0" algn="l">
              <a:lnSpc>
                <a:spcPct val="100000"/>
              </a:lnSpc>
              <a:spcBef>
                <a:spcPts val="0"/>
              </a:spcBef>
              <a:spcAft>
                <a:spcPts val="0"/>
              </a:spcAft>
              <a:buClr>
                <a:srgbClr val="000000"/>
              </a:buClr>
              <a:buSzPts val="1800"/>
              <a:buFont typeface="Courier New"/>
              <a:buChar char="o"/>
            </a:pPr>
            <a:r>
              <a:rPr b="0" i="0" lang="uk-UA" sz="1800" u="none" cap="none" strike="noStrike">
                <a:solidFill>
                  <a:srgbClr val="000000"/>
                </a:solidFill>
                <a:latin typeface="Times New Roman"/>
                <a:ea typeface="Times New Roman"/>
                <a:cs typeface="Times New Roman"/>
                <a:sym typeface="Times New Roman"/>
              </a:rPr>
              <a:t>Ігри Нескорених (Канада) – 35 учасників, з них 2 жінки.</a:t>
            </a:r>
            <a:endParaRPr b="0" i="0" sz="18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800"/>
              <a:buFont typeface="Arial"/>
              <a:buNone/>
            </a:pPr>
            <a:r>
              <a:rPr b="0" i="0" lang="uk-UA" sz="1800" u="none" cap="none" strike="noStrike">
                <a:solidFill>
                  <a:srgbClr val="000000"/>
                </a:solidFill>
                <a:latin typeface="Times New Roman"/>
                <a:ea typeface="Times New Roman"/>
                <a:cs typeface="Times New Roman"/>
                <a:sym typeface="Times New Roman"/>
              </a:rPr>
              <a:t>Забезпечено участь жінок у всеукраїнських спортивних змаганнях серед ветеранів війни:</a:t>
            </a:r>
            <a:endParaRPr/>
          </a:p>
          <a:p>
            <a:pPr indent="-285750" lvl="0" marL="285750" marR="0" rtl="0" algn="l">
              <a:lnSpc>
                <a:spcPct val="100000"/>
              </a:lnSpc>
              <a:spcBef>
                <a:spcPts val="0"/>
              </a:spcBef>
              <a:spcAft>
                <a:spcPts val="0"/>
              </a:spcAft>
              <a:buClr>
                <a:srgbClr val="000000"/>
              </a:buClr>
              <a:buSzPts val="1800"/>
              <a:buFont typeface="Courier New"/>
              <a:buChar char="o"/>
            </a:pPr>
            <a:r>
              <a:rPr b="0" i="0" lang="uk-UA" sz="1800" u="none" cap="none" strike="noStrike">
                <a:solidFill>
                  <a:srgbClr val="000000"/>
                </a:solidFill>
                <a:latin typeface="Times New Roman"/>
                <a:ea typeface="Times New Roman"/>
                <a:cs typeface="Times New Roman"/>
                <a:sym typeface="Times New Roman"/>
              </a:rPr>
              <a:t>змагання «ГАРТ» </a:t>
            </a:r>
            <a:r>
              <a:rPr b="0" i="1" lang="uk-UA" sz="1800" u="none" cap="none" strike="noStrike">
                <a:solidFill>
                  <a:srgbClr val="000000"/>
                </a:solidFill>
                <a:latin typeface="Times New Roman"/>
                <a:ea typeface="Times New Roman"/>
                <a:cs typeface="Times New Roman"/>
                <a:sym typeface="Times New Roman"/>
              </a:rPr>
              <a:t>– </a:t>
            </a:r>
            <a:r>
              <a:rPr b="0" i="0" lang="uk-UA" sz="1800" u="none" cap="none" strike="noStrike">
                <a:solidFill>
                  <a:srgbClr val="000000"/>
                </a:solidFill>
                <a:latin typeface="Times New Roman"/>
                <a:ea typeface="Times New Roman"/>
                <a:cs typeface="Times New Roman"/>
                <a:sym typeface="Times New Roman"/>
              </a:rPr>
              <a:t>12 жінок серед 428 учасників.</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800"/>
              <a:buFont typeface="Arial"/>
              <a:buNone/>
            </a:pPr>
            <a:r>
              <a:rPr b="0" i="0" lang="uk-UA" sz="1800" u="none" cap="none" strike="noStrike">
                <a:solidFill>
                  <a:srgbClr val="000000"/>
                </a:solidFill>
                <a:latin typeface="Times New Roman"/>
                <a:ea typeface="Times New Roman"/>
                <a:cs typeface="Times New Roman"/>
                <a:sym typeface="Times New Roman"/>
              </a:rPr>
              <a:t>За результатами відборів сформовано склад збірної України для участі в </a:t>
            </a:r>
            <a:r>
              <a:rPr b="0" i="1" lang="uk-UA" sz="1800" u="none" cap="none" strike="noStrike">
                <a:solidFill>
                  <a:srgbClr val="000000"/>
                </a:solidFill>
                <a:latin typeface="Times New Roman"/>
                <a:ea typeface="Times New Roman"/>
                <a:cs typeface="Times New Roman"/>
                <a:sym typeface="Times New Roman"/>
              </a:rPr>
              <a:t>Marine Corps Air Force Trials 2026–</a:t>
            </a:r>
            <a:r>
              <a:rPr b="0" i="0" lang="uk-UA" sz="1800" u="none" cap="none" strike="noStrike">
                <a:solidFill>
                  <a:srgbClr val="000000"/>
                </a:solidFill>
                <a:latin typeface="Times New Roman"/>
                <a:ea typeface="Times New Roman"/>
                <a:cs typeface="Times New Roman"/>
                <a:sym typeface="Times New Roman"/>
              </a:rPr>
              <a:t> 2 жінки серед 15 учасників.</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Times New Roman"/>
              <a:ea typeface="Times New Roman"/>
              <a:cs typeface="Times New Roman"/>
              <a:sym typeface="Times New Roman"/>
            </a:endParaRPr>
          </a:p>
          <a:p>
            <a:pPr indent="-184150" lvl="0" marL="285750" marR="0" rtl="0" algn="l">
              <a:lnSpc>
                <a:spcPct val="100000"/>
              </a:lnSpc>
              <a:spcBef>
                <a:spcPts val="0"/>
              </a:spcBef>
              <a:spcAft>
                <a:spcPts val="0"/>
              </a:spcAft>
              <a:buClr>
                <a:srgbClr val="000000"/>
              </a:buClr>
              <a:buSzPts val="1600"/>
              <a:buFont typeface="Courier New"/>
              <a:buNone/>
            </a:pPr>
            <a:r>
              <a:t/>
            </a:r>
            <a:endParaRPr b="0" i="0" sz="16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0" i="0" sz="23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1444" name="Google Shape;1444;p19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uk-UA"/>
              <a:t>‹#›</a:t>
            </a:fld>
            <a:endParaRPr/>
          </a:p>
        </p:txBody>
      </p:sp>
    </p:spTree>
  </p:cSld>
  <p:clrMapOvr>
    <a:masterClrMapping/>
  </p:clrMapOvr>
</p:sld>
</file>

<file path=ppt/slides/slide1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48" name="Shape 1448"/>
        <p:cNvGrpSpPr/>
        <p:nvPr/>
      </p:nvGrpSpPr>
      <p:grpSpPr>
        <a:xfrm>
          <a:off x="0" y="0"/>
          <a:ext cx="0" cy="0"/>
          <a:chOff x="0" y="0"/>
          <a:chExt cx="0" cy="0"/>
        </a:xfrm>
      </p:grpSpPr>
      <p:sp>
        <p:nvSpPr>
          <p:cNvPr id="1449" name="Google Shape;1449;p193"/>
          <p:cNvSpPr txBox="1"/>
          <p:nvPr>
            <p:ph type="title"/>
          </p:nvPr>
        </p:nvSpPr>
        <p:spPr>
          <a:xfrm>
            <a:off x="526142" y="-56356"/>
            <a:ext cx="10515600" cy="1325563"/>
          </a:xfrm>
          <a:prstGeom prst="rect">
            <a:avLst/>
          </a:prstGeom>
          <a:noFill/>
          <a:ln>
            <a:noFill/>
          </a:ln>
        </p:spPr>
        <p:txBody>
          <a:bodyPr anchorCtr="0" anchor="ctr" bIns="45700" lIns="91425" spcFirstLastPara="1" rIns="91425" wrap="square" tIns="45700">
            <a:noAutofit/>
          </a:bodyPr>
          <a:lstStyle/>
          <a:p>
            <a:pPr indent="36195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Мінветеранів </a:t>
            </a:r>
            <a:endParaRPr b="1" sz="2400"/>
          </a:p>
        </p:txBody>
      </p:sp>
      <p:sp>
        <p:nvSpPr>
          <p:cNvPr id="1450" name="Google Shape;1450;p193"/>
          <p:cNvSpPr txBox="1"/>
          <p:nvPr>
            <p:ph idx="1" type="body"/>
          </p:nvPr>
        </p:nvSpPr>
        <p:spPr>
          <a:xfrm>
            <a:off x="506978" y="745901"/>
            <a:ext cx="5157787" cy="823912"/>
          </a:xfrm>
          <a:prstGeom prst="rect">
            <a:avLst/>
          </a:prstGeom>
          <a:noFill/>
          <a:ln>
            <a:noFill/>
          </a:ln>
        </p:spPr>
        <p:txBody>
          <a:bodyPr anchorCtr="0" anchor="b" bIns="45700" lIns="91425" spcFirstLastPara="1" rIns="91425" wrap="square" tIns="45700">
            <a:normAutofit/>
          </a:bodyPr>
          <a:lstStyle/>
          <a:p>
            <a:pPr indent="-228600" lvl="0" marL="457200" rtl="0" algn="l">
              <a:lnSpc>
                <a:spcPct val="90000"/>
              </a:lnSpc>
              <a:spcBef>
                <a:spcPts val="1000"/>
              </a:spcBef>
              <a:spcAft>
                <a:spcPts val="0"/>
              </a:spcAft>
              <a:buClr>
                <a:schemeClr val="dk1"/>
              </a:buClr>
              <a:buSzPts val="2400"/>
              <a:buNone/>
            </a:pPr>
            <a:r>
              <a:rPr lang="uk-UA">
                <a:solidFill>
                  <a:srgbClr val="000000"/>
                </a:solidFill>
                <a:latin typeface="Times New Roman"/>
                <a:ea typeface="Times New Roman"/>
                <a:cs typeface="Times New Roman"/>
                <a:sym typeface="Times New Roman"/>
              </a:rPr>
              <a:t>Виклики</a:t>
            </a:r>
            <a:endParaRPr/>
          </a:p>
        </p:txBody>
      </p:sp>
      <p:sp>
        <p:nvSpPr>
          <p:cNvPr id="1451" name="Google Shape;1451;p193"/>
          <p:cNvSpPr txBox="1"/>
          <p:nvPr>
            <p:ph idx="2" type="body"/>
          </p:nvPr>
        </p:nvSpPr>
        <p:spPr>
          <a:xfrm>
            <a:off x="174170" y="1706337"/>
            <a:ext cx="5823405" cy="5015138"/>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just">
              <a:lnSpc>
                <a:spcPct val="150000"/>
              </a:lnSpc>
              <a:spcBef>
                <a:spcPts val="0"/>
              </a:spcBef>
              <a:spcAft>
                <a:spcPts val="0"/>
              </a:spcAft>
              <a:buClr>
                <a:srgbClr val="000000"/>
              </a:buClr>
              <a:buSzPct val="100000"/>
              <a:buFont typeface="Arial"/>
              <a:buNone/>
            </a:pPr>
            <a:r>
              <a:rPr b="0" i="0" lang="uk-UA" sz="2000" u="none" cap="none" strike="noStrike">
                <a:solidFill>
                  <a:srgbClr val="000000"/>
                </a:solidFill>
                <a:latin typeface="Times New Roman"/>
                <a:ea typeface="Times New Roman"/>
                <a:cs typeface="Times New Roman"/>
                <a:sym typeface="Times New Roman"/>
              </a:rPr>
              <a:t>	Низька частка жінок серед учасників міжнародних спортивних заходів ветеранів війни:</a:t>
            </a:r>
            <a:endParaRPr/>
          </a:p>
          <a:p>
            <a:pPr indent="-342900" lvl="0" marL="342900" marR="0" rtl="0" algn="just">
              <a:lnSpc>
                <a:spcPct val="150000"/>
              </a:lnSpc>
              <a:spcBef>
                <a:spcPts val="0"/>
              </a:spcBef>
              <a:spcAft>
                <a:spcPts val="0"/>
              </a:spcAft>
              <a:buClr>
                <a:srgbClr val="000000"/>
              </a:buClr>
              <a:buSzPct val="100000"/>
              <a:buFont typeface="Courier New"/>
              <a:buChar char="o"/>
            </a:pPr>
            <a:r>
              <a:rPr b="0" i="0" lang="uk-UA" sz="2000" u="none" cap="none" strike="noStrike">
                <a:solidFill>
                  <a:srgbClr val="000000"/>
                </a:solidFill>
                <a:latin typeface="Times New Roman"/>
                <a:ea typeface="Times New Roman"/>
                <a:cs typeface="Times New Roman"/>
                <a:sym typeface="Times New Roman"/>
              </a:rPr>
              <a:t>у міжнародних змаганнях </a:t>
            </a:r>
            <a:r>
              <a:rPr b="0" i="1" lang="uk-UA" sz="2000" u="none" cap="none" strike="noStrike">
                <a:solidFill>
                  <a:srgbClr val="000000"/>
                </a:solidFill>
                <a:latin typeface="Times New Roman"/>
                <a:ea typeface="Times New Roman"/>
                <a:cs typeface="Times New Roman"/>
                <a:sym typeface="Times New Roman"/>
              </a:rPr>
              <a:t>Strong Spirit’s Games</a:t>
            </a:r>
            <a:r>
              <a:rPr b="0" i="0" lang="uk-UA" sz="2000" u="none" cap="none" strike="noStrike">
                <a:solidFill>
                  <a:srgbClr val="000000"/>
                </a:solidFill>
                <a:latin typeface="Times New Roman"/>
                <a:ea typeface="Times New Roman"/>
                <a:cs typeface="Times New Roman"/>
                <a:sym typeface="Times New Roman"/>
              </a:rPr>
              <a:t> жінки становили 6,5 % (4 із 62 учасників);</a:t>
            </a:r>
            <a:endParaRPr/>
          </a:p>
          <a:p>
            <a:pPr indent="-342900" lvl="0" marL="342900" marR="0" rtl="0" algn="just">
              <a:lnSpc>
                <a:spcPct val="150000"/>
              </a:lnSpc>
              <a:spcBef>
                <a:spcPts val="0"/>
              </a:spcBef>
              <a:spcAft>
                <a:spcPts val="0"/>
              </a:spcAft>
              <a:buClr>
                <a:srgbClr val="000000"/>
              </a:buClr>
              <a:buSzPct val="100000"/>
              <a:buFont typeface="Courier New"/>
              <a:buChar char="o"/>
            </a:pPr>
            <a:r>
              <a:rPr b="0" i="0" lang="uk-UA" sz="2000" u="none" cap="none" strike="noStrike">
                <a:solidFill>
                  <a:srgbClr val="000000"/>
                </a:solidFill>
                <a:latin typeface="Times New Roman"/>
                <a:ea typeface="Times New Roman"/>
                <a:cs typeface="Times New Roman"/>
                <a:sym typeface="Times New Roman"/>
              </a:rPr>
              <a:t>у складі національної збірної на </a:t>
            </a:r>
            <a:r>
              <a:rPr b="0" i="1" lang="uk-UA" sz="2000" u="none" cap="none" strike="noStrike">
                <a:solidFill>
                  <a:srgbClr val="000000"/>
                </a:solidFill>
                <a:latin typeface="Times New Roman"/>
                <a:ea typeface="Times New Roman"/>
                <a:cs typeface="Times New Roman"/>
                <a:sym typeface="Times New Roman"/>
              </a:rPr>
              <a:t>Іграх Нескорених</a:t>
            </a:r>
            <a:r>
              <a:rPr b="0" i="0" lang="uk-UA" sz="2000" u="none" cap="none" strike="noStrike">
                <a:solidFill>
                  <a:srgbClr val="000000"/>
                </a:solidFill>
                <a:latin typeface="Times New Roman"/>
                <a:ea typeface="Times New Roman"/>
                <a:cs typeface="Times New Roman"/>
                <a:sym typeface="Times New Roman"/>
              </a:rPr>
              <a:t> – 5,7 % (2 із 35 учасників).</a:t>
            </a:r>
            <a:endParaRPr/>
          </a:p>
          <a:p>
            <a:pPr indent="0" lvl="0" marL="0" marR="0" rtl="0" algn="just">
              <a:lnSpc>
                <a:spcPct val="150000"/>
              </a:lnSpc>
              <a:spcBef>
                <a:spcPts val="0"/>
              </a:spcBef>
              <a:spcAft>
                <a:spcPts val="0"/>
              </a:spcAft>
              <a:buClr>
                <a:srgbClr val="000000"/>
              </a:buClr>
              <a:buSzPct val="100000"/>
              <a:buFont typeface="Times New Roman"/>
              <a:buNone/>
            </a:pPr>
            <a:r>
              <a:rPr b="0" i="0" lang="uk-UA" sz="2000" u="none" cap="none" strike="noStrike">
                <a:solidFill>
                  <a:srgbClr val="000000"/>
                </a:solidFill>
                <a:latin typeface="Times New Roman"/>
                <a:ea typeface="Times New Roman"/>
                <a:cs typeface="Times New Roman"/>
                <a:sym typeface="Times New Roman"/>
              </a:rPr>
              <a:t>Низький рівень залучення жінок до всеукраїнських спортивних змагань серед ветеранів війни:</a:t>
            </a:r>
            <a:br>
              <a:rPr b="0" i="0" lang="uk-UA" sz="2000" u="none" cap="none" strike="noStrike">
                <a:solidFill>
                  <a:srgbClr val="000000"/>
                </a:solidFill>
                <a:latin typeface="Times New Roman"/>
                <a:ea typeface="Times New Roman"/>
                <a:cs typeface="Times New Roman"/>
                <a:sym typeface="Times New Roman"/>
              </a:rPr>
            </a:br>
            <a:r>
              <a:rPr b="0" i="0" lang="uk-UA" sz="2000" u="none" cap="none" strike="noStrike">
                <a:solidFill>
                  <a:srgbClr val="000000"/>
                </a:solidFill>
                <a:latin typeface="Times New Roman"/>
                <a:ea typeface="Times New Roman"/>
                <a:cs typeface="Times New Roman"/>
                <a:sym typeface="Times New Roman"/>
              </a:rPr>
              <a:t>у Всеукраїнських змаганнях «ГАРТ» частка жінок склала лише 2,8 % (12 жінок серед 428 учасників).</a:t>
            </a:r>
            <a:endParaRPr/>
          </a:p>
          <a:p>
            <a:pPr indent="0" lvl="0" marL="0" marR="0" rtl="0" algn="just">
              <a:lnSpc>
                <a:spcPct val="150000"/>
              </a:lnSpc>
              <a:spcBef>
                <a:spcPts val="0"/>
              </a:spcBef>
              <a:spcAft>
                <a:spcPts val="0"/>
              </a:spcAft>
              <a:buClr>
                <a:srgbClr val="000000"/>
              </a:buClr>
              <a:buSzPct val="100000"/>
              <a:buFont typeface="Times New Roman"/>
              <a:buNone/>
            </a:pPr>
            <a:r>
              <a:rPr b="0" i="0" lang="uk-UA" sz="2000" u="none" cap="none" strike="noStrike">
                <a:solidFill>
                  <a:srgbClr val="000000"/>
                </a:solidFill>
                <a:latin typeface="Times New Roman"/>
                <a:ea typeface="Times New Roman"/>
                <a:cs typeface="Times New Roman"/>
                <a:sym typeface="Times New Roman"/>
              </a:rPr>
              <a:t>	Разом з тим, Мінветеранів активно залучає жінок до занять спортом ветеранів війни та участі у всеукраїнських та міжнародних змаганнях зі спорту ветеранів війни.</a:t>
            </a:r>
            <a:endParaRPr b="0" i="0" sz="2000" u="none" cap="none" strike="noStrike">
              <a:solidFill>
                <a:srgbClr val="000000"/>
              </a:solidFill>
              <a:latin typeface="Times New Roman"/>
              <a:ea typeface="Times New Roman"/>
              <a:cs typeface="Times New Roman"/>
              <a:sym typeface="Times New Roman"/>
            </a:endParaRPr>
          </a:p>
          <a:p>
            <a:pPr indent="-228600" lvl="0" marL="457200" rtl="0" algn="l">
              <a:lnSpc>
                <a:spcPct val="90000"/>
              </a:lnSpc>
              <a:spcBef>
                <a:spcPts val="1000"/>
              </a:spcBef>
              <a:spcAft>
                <a:spcPts val="0"/>
              </a:spcAft>
              <a:buClr>
                <a:schemeClr val="dk1"/>
              </a:buClr>
              <a:buSzPct val="75630"/>
              <a:buNone/>
            </a:pPr>
            <a:r>
              <a:t/>
            </a:r>
            <a:endParaRPr/>
          </a:p>
        </p:txBody>
      </p:sp>
      <p:sp>
        <p:nvSpPr>
          <p:cNvPr id="1452" name="Google Shape;1452;p193"/>
          <p:cNvSpPr txBox="1"/>
          <p:nvPr>
            <p:ph idx="3" type="body"/>
          </p:nvPr>
        </p:nvSpPr>
        <p:spPr>
          <a:xfrm>
            <a:off x="6492307" y="745901"/>
            <a:ext cx="5183188" cy="823912"/>
          </a:xfrm>
          <a:prstGeom prst="rect">
            <a:avLst/>
          </a:prstGeom>
          <a:noFill/>
          <a:ln>
            <a:noFill/>
          </a:ln>
        </p:spPr>
        <p:txBody>
          <a:bodyPr anchorCtr="0" anchor="b" bIns="45700" lIns="91425" spcFirstLastPara="1" rIns="91425" wrap="square" tIns="45700">
            <a:normAutofit/>
          </a:bodyPr>
          <a:lstStyle/>
          <a:p>
            <a:pPr indent="-228600" lvl="0" marL="457200" rtl="0" algn="ctr">
              <a:lnSpc>
                <a:spcPct val="90000"/>
              </a:lnSpc>
              <a:spcBef>
                <a:spcPts val="1000"/>
              </a:spcBef>
              <a:spcAft>
                <a:spcPts val="0"/>
              </a:spcAft>
              <a:buSzPts val="2400"/>
              <a:buNone/>
            </a:pPr>
            <a:r>
              <a:rPr lang="uk-UA">
                <a:solidFill>
                  <a:srgbClr val="000000"/>
                </a:solidFill>
                <a:latin typeface="Times New Roman"/>
                <a:ea typeface="Times New Roman"/>
                <a:cs typeface="Times New Roman"/>
                <a:sym typeface="Times New Roman"/>
              </a:rPr>
              <a:t>Плани</a:t>
            </a:r>
            <a:endParaRPr>
              <a:solidFill>
                <a:srgbClr val="000000"/>
              </a:solidFill>
              <a:latin typeface="Times New Roman"/>
              <a:ea typeface="Times New Roman"/>
              <a:cs typeface="Times New Roman"/>
              <a:sym typeface="Times New Roman"/>
            </a:endParaRPr>
          </a:p>
        </p:txBody>
      </p:sp>
      <p:sp>
        <p:nvSpPr>
          <p:cNvPr id="1453" name="Google Shape;1453;p193"/>
          <p:cNvSpPr txBox="1"/>
          <p:nvPr>
            <p:ph idx="4" type="body"/>
          </p:nvPr>
        </p:nvSpPr>
        <p:spPr>
          <a:xfrm>
            <a:off x="6172199" y="1706338"/>
            <a:ext cx="5823405" cy="5151662"/>
          </a:xfrm>
          <a:prstGeom prst="rect">
            <a:avLst/>
          </a:prstGeom>
          <a:noFill/>
          <a:ln>
            <a:noFill/>
          </a:ln>
        </p:spPr>
        <p:txBody>
          <a:bodyPr anchorCtr="0" anchor="t" bIns="45700" lIns="91425" spcFirstLastPara="1" rIns="91425" wrap="square" tIns="45700">
            <a:normAutofit/>
          </a:bodyPr>
          <a:lstStyle/>
          <a:p>
            <a:pPr indent="-342900" lvl="0" marL="342900" marR="0" rtl="0" algn="just">
              <a:lnSpc>
                <a:spcPct val="100000"/>
              </a:lnSpc>
              <a:spcBef>
                <a:spcPts val="800"/>
              </a:spcBef>
              <a:spcAft>
                <a:spcPts val="0"/>
              </a:spcAft>
              <a:buClr>
                <a:srgbClr val="000000"/>
              </a:buClr>
              <a:buSzPts val="1700"/>
              <a:buFont typeface="Arial"/>
              <a:buChar char="•"/>
            </a:pPr>
            <a:r>
              <a:rPr b="0" i="0" lang="uk-UA" sz="1700" u="none" cap="none" strike="noStrike">
                <a:solidFill>
                  <a:srgbClr val="000000"/>
                </a:solidFill>
                <a:latin typeface="Times New Roman"/>
                <a:ea typeface="Times New Roman"/>
                <a:cs typeface="Times New Roman"/>
                <a:sym typeface="Times New Roman"/>
              </a:rPr>
              <a:t>Проведення гендерного аудиту в Мінветеранів.</a:t>
            </a:r>
            <a:endParaRPr/>
          </a:p>
          <a:p>
            <a:pPr indent="-285750" lvl="0" marL="285750" marR="0" rtl="0" algn="just">
              <a:lnSpc>
                <a:spcPct val="100000"/>
              </a:lnSpc>
              <a:spcBef>
                <a:spcPts val="1600"/>
              </a:spcBef>
              <a:spcAft>
                <a:spcPts val="0"/>
              </a:spcAft>
              <a:buClr>
                <a:srgbClr val="000000"/>
              </a:buClr>
              <a:buSzPts val="1700"/>
              <a:buFont typeface="Arial"/>
              <a:buChar char="•"/>
            </a:pPr>
            <a:r>
              <a:rPr b="0" i="0" lang="uk-UA" sz="1700" u="none" cap="none" strike="noStrike">
                <a:solidFill>
                  <a:srgbClr val="000000"/>
                </a:solidFill>
                <a:latin typeface="Times New Roman"/>
                <a:ea typeface="Times New Roman"/>
                <a:cs typeface="Times New Roman"/>
                <a:sym typeface="Times New Roman"/>
              </a:rPr>
              <a:t>Продовження опрацювання можливості надання всім категоріям ветеранів війни та членам їх сімей послуг із реінтеграції в цивільне життя, які надають підприємства, установи, організації незалежно від форми власності та організаційно-правової норми.</a:t>
            </a:r>
            <a:endParaRPr/>
          </a:p>
          <a:p>
            <a:pPr indent="-285750" lvl="0" marL="285750" marR="0" rtl="0" algn="just">
              <a:lnSpc>
                <a:spcPct val="100000"/>
              </a:lnSpc>
              <a:spcBef>
                <a:spcPts val="1600"/>
              </a:spcBef>
              <a:spcAft>
                <a:spcPts val="0"/>
              </a:spcAft>
              <a:buClr>
                <a:srgbClr val="000000"/>
              </a:buClr>
              <a:buSzPts val="1700"/>
              <a:buFont typeface="Arial"/>
              <a:buChar char="•"/>
            </a:pPr>
            <a:r>
              <a:rPr b="0" i="0" lang="uk-UA" sz="1700" u="none" cap="none" strike="noStrike">
                <a:solidFill>
                  <a:srgbClr val="000000"/>
                </a:solidFill>
                <a:latin typeface="Times New Roman"/>
                <a:ea typeface="Times New Roman"/>
                <a:cs typeface="Times New Roman"/>
                <a:sym typeface="Times New Roman"/>
              </a:rPr>
              <a:t>Запровадження ефективних інструментів для забезпечення переходу від військової служби до цивільного життя, зокрема шляхом діяльності фахівців із супроводу ветеранів війни та демобілізованих осіб, утворення центрів ветеранського розвитку та ветеранських просторів.</a:t>
            </a:r>
            <a:endParaRPr/>
          </a:p>
          <a:p>
            <a:pPr indent="-285750" lvl="0" marL="285750" marR="0" rtl="0" algn="just">
              <a:lnSpc>
                <a:spcPct val="100000"/>
              </a:lnSpc>
              <a:spcBef>
                <a:spcPts val="1600"/>
              </a:spcBef>
              <a:spcAft>
                <a:spcPts val="0"/>
              </a:spcAft>
              <a:buClr>
                <a:srgbClr val="000000"/>
              </a:buClr>
              <a:buSzPts val="1700"/>
              <a:buFont typeface="Arial"/>
              <a:buChar char="•"/>
            </a:pPr>
            <a:r>
              <a:rPr b="0" i="0" lang="uk-UA" sz="1700" u="none" cap="none" strike="noStrike">
                <a:solidFill>
                  <a:srgbClr val="000000"/>
                </a:solidFill>
                <a:latin typeface="Times New Roman"/>
                <a:ea typeface="Times New Roman"/>
                <a:cs typeface="Times New Roman"/>
                <a:sym typeface="Times New Roman"/>
              </a:rPr>
              <a:t>Продовження роботи щодо підвищення рівня професійної компетентності держслужбовців у сфері гендерної рівності.</a:t>
            </a:r>
            <a:endParaRPr/>
          </a:p>
          <a:p>
            <a:pPr indent="-228600" lvl="0" marL="457200" rtl="0" algn="l">
              <a:lnSpc>
                <a:spcPct val="90000"/>
              </a:lnSpc>
              <a:spcBef>
                <a:spcPts val="1800"/>
              </a:spcBef>
              <a:spcAft>
                <a:spcPts val="0"/>
              </a:spcAft>
              <a:buClr>
                <a:schemeClr val="dk1"/>
              </a:buClr>
              <a:buSzPts val="1800"/>
              <a:buNone/>
            </a:pPr>
            <a:r>
              <a:t/>
            </a:r>
            <a:endParaRPr/>
          </a:p>
        </p:txBody>
      </p:sp>
      <p:sp>
        <p:nvSpPr>
          <p:cNvPr id="1454" name="Google Shape;1454;p19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uk-UA"/>
              <a:t>‹#›</a:t>
            </a:fld>
            <a:endParaRPr/>
          </a:p>
        </p:txBody>
      </p:sp>
    </p:spTree>
  </p:cSld>
  <p:clrMapOvr>
    <a:masterClrMapping/>
  </p:clrMapOvr>
</p:sld>
</file>

<file path=ppt/slides/slide1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58" name="Shape 1458"/>
        <p:cNvGrpSpPr/>
        <p:nvPr/>
      </p:nvGrpSpPr>
      <p:grpSpPr>
        <a:xfrm>
          <a:off x="0" y="0"/>
          <a:ext cx="0" cy="0"/>
          <a:chOff x="0" y="0"/>
          <a:chExt cx="0" cy="0"/>
        </a:xfrm>
      </p:grpSpPr>
      <p:sp>
        <p:nvSpPr>
          <p:cNvPr id="1459" name="Google Shape;1459;p194"/>
          <p:cNvSpPr txBox="1"/>
          <p:nvPr>
            <p:ph type="title"/>
          </p:nvPr>
        </p:nvSpPr>
        <p:spPr>
          <a:xfrm>
            <a:off x="659074" y="52305"/>
            <a:ext cx="10515600" cy="76317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Calibri"/>
              <a:buNone/>
            </a:pPr>
            <a:r>
              <a:rPr b="1" lang="uk-UA" sz="2800">
                <a:solidFill>
                  <a:srgbClr val="000000"/>
                </a:solidFill>
                <a:latin typeface="Times New Roman"/>
                <a:ea typeface="Times New Roman"/>
                <a:cs typeface="Times New Roman"/>
                <a:sym typeface="Times New Roman"/>
              </a:rPr>
              <a:t>Міністерство розвитку громад та територій України. </a:t>
            </a:r>
            <a:br>
              <a:rPr b="1" lang="uk-UA" sz="2800">
                <a:solidFill>
                  <a:srgbClr val="000000"/>
                </a:solidFill>
                <a:latin typeface="Times New Roman"/>
                <a:ea typeface="Times New Roman"/>
                <a:cs typeface="Times New Roman"/>
                <a:sym typeface="Times New Roman"/>
              </a:rPr>
            </a:br>
            <a:r>
              <a:rPr b="1" lang="uk-UA" sz="2800">
                <a:solidFill>
                  <a:srgbClr val="000000"/>
                </a:solidFill>
                <a:latin typeface="Times New Roman"/>
                <a:ea typeface="Times New Roman"/>
                <a:cs typeface="Times New Roman"/>
                <a:sym typeface="Times New Roman"/>
              </a:rPr>
              <a:t>Досягнення</a:t>
            </a:r>
            <a:endParaRPr sz="2800">
              <a:latin typeface="Times New Roman"/>
              <a:ea typeface="Times New Roman"/>
              <a:cs typeface="Times New Roman"/>
              <a:sym typeface="Times New Roman"/>
            </a:endParaRPr>
          </a:p>
        </p:txBody>
      </p:sp>
      <p:sp>
        <p:nvSpPr>
          <p:cNvPr id="1460" name="Google Shape;1460;p194"/>
          <p:cNvSpPr/>
          <p:nvPr/>
        </p:nvSpPr>
        <p:spPr>
          <a:xfrm>
            <a:off x="426720" y="1046480"/>
            <a:ext cx="3657600" cy="763172"/>
          </a:xfrm>
          <a:prstGeom prst="rect">
            <a:avLst/>
          </a:prstGeom>
          <a:solidFill>
            <a:schemeClr val="accent5"/>
          </a:solid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uk-UA" sz="1600" u="none" cap="none" strike="noStrike">
                <a:solidFill>
                  <a:schemeClr val="dk1"/>
                </a:solidFill>
                <a:latin typeface="Times New Roman"/>
                <a:ea typeface="Times New Roman"/>
                <a:cs typeface="Times New Roman"/>
                <a:sym typeface="Times New Roman"/>
              </a:rPr>
              <a:t>Розширення економічних можливостей жінок у транспорті та логістиці</a:t>
            </a:r>
            <a:endParaRPr/>
          </a:p>
        </p:txBody>
      </p:sp>
      <p:sp>
        <p:nvSpPr>
          <p:cNvPr id="1461" name="Google Shape;1461;p194"/>
          <p:cNvSpPr/>
          <p:nvPr/>
        </p:nvSpPr>
        <p:spPr>
          <a:xfrm>
            <a:off x="4272282" y="1046480"/>
            <a:ext cx="7670800" cy="763172"/>
          </a:xfrm>
          <a:prstGeom prst="rect">
            <a:avLst/>
          </a:prstGeom>
          <a:solidFill>
            <a:schemeClr val="accent5"/>
          </a:solid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uk-UA" sz="1600" u="none" cap="none" strike="noStrike">
                <a:solidFill>
                  <a:schemeClr val="dk1"/>
                </a:solidFill>
                <a:latin typeface="Times New Roman"/>
                <a:ea typeface="Times New Roman"/>
                <a:cs typeface="Times New Roman"/>
                <a:sym typeface="Times New Roman"/>
              </a:rPr>
              <a:t>За ініціативи Мінрозвитку у 2025–2026 роках реалізуються 3 цільові проєкти, </a:t>
            </a:r>
            <a:endParaRPr/>
          </a:p>
          <a:p>
            <a:pPr indent="0" lvl="0" marL="0" marR="0" rtl="0" algn="ctr">
              <a:lnSpc>
                <a:spcPct val="100000"/>
              </a:lnSpc>
              <a:spcBef>
                <a:spcPts val="0"/>
              </a:spcBef>
              <a:spcAft>
                <a:spcPts val="0"/>
              </a:spcAft>
              <a:buNone/>
            </a:pPr>
            <a:r>
              <a:rPr b="1" i="0" lang="uk-UA" sz="1600" u="none" cap="none" strike="noStrike">
                <a:solidFill>
                  <a:schemeClr val="dk1"/>
                </a:solidFill>
                <a:latin typeface="Times New Roman"/>
                <a:ea typeface="Times New Roman"/>
                <a:cs typeface="Times New Roman"/>
                <a:sym typeface="Times New Roman"/>
              </a:rPr>
              <a:t>спрямовані на залучення жінок до транспортної та логістичної сфер</a:t>
            </a:r>
            <a:endParaRPr/>
          </a:p>
        </p:txBody>
      </p:sp>
      <p:sp>
        <p:nvSpPr>
          <p:cNvPr id="1462" name="Google Shape;1462;p194"/>
          <p:cNvSpPr/>
          <p:nvPr/>
        </p:nvSpPr>
        <p:spPr>
          <a:xfrm>
            <a:off x="426720" y="1898199"/>
            <a:ext cx="3657600" cy="853782"/>
          </a:xfrm>
          <a:prstGeom prst="rect">
            <a:avLst/>
          </a:prstGeom>
          <a:solidFill>
            <a:schemeClr val="lt1"/>
          </a:solid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uk-UA" sz="1400" u="none" cap="none" strike="noStrike">
                <a:solidFill>
                  <a:schemeClr val="dk1"/>
                </a:solidFill>
                <a:latin typeface="Times New Roman"/>
                <a:ea typeface="Times New Roman"/>
                <a:cs typeface="Times New Roman"/>
                <a:sym typeface="Times New Roman"/>
              </a:rPr>
              <a:t>	</a:t>
            </a:r>
            <a:r>
              <a:rPr b="1" i="0" lang="uk-UA" sz="1600" u="none" cap="none" strike="noStrike">
                <a:solidFill>
                  <a:schemeClr val="dk1"/>
                </a:solidFill>
                <a:latin typeface="Times New Roman"/>
                <a:ea typeface="Times New Roman"/>
                <a:cs typeface="Times New Roman"/>
                <a:sym typeface="Times New Roman"/>
              </a:rPr>
              <a:t>Проєкт She Drives за </a:t>
            </a:r>
            <a:endParaRPr/>
          </a:p>
          <a:p>
            <a:pPr indent="0" lvl="0" marL="0" marR="0" rtl="0" algn="l">
              <a:lnSpc>
                <a:spcPct val="100000"/>
              </a:lnSpc>
              <a:spcBef>
                <a:spcPts val="0"/>
              </a:spcBef>
              <a:spcAft>
                <a:spcPts val="0"/>
              </a:spcAft>
              <a:buNone/>
            </a:pPr>
            <a:r>
              <a:rPr b="1" i="0" lang="uk-UA" sz="1600" u="none" cap="none" strike="noStrike">
                <a:solidFill>
                  <a:schemeClr val="dk1"/>
                </a:solidFill>
                <a:latin typeface="Times New Roman"/>
                <a:ea typeface="Times New Roman"/>
                <a:cs typeface="Times New Roman"/>
                <a:sym typeface="Times New Roman"/>
              </a:rPr>
              <a:t>	підтримки ООН Жінки</a:t>
            </a:r>
            <a:endParaRPr/>
          </a:p>
        </p:txBody>
      </p:sp>
      <p:sp>
        <p:nvSpPr>
          <p:cNvPr id="1463" name="Google Shape;1463;p194"/>
          <p:cNvSpPr/>
          <p:nvPr/>
        </p:nvSpPr>
        <p:spPr>
          <a:xfrm>
            <a:off x="4267200" y="1878843"/>
            <a:ext cx="3657600" cy="920997"/>
          </a:xfrm>
          <a:prstGeom prst="rect">
            <a:avLst/>
          </a:prstGeom>
          <a:solidFill>
            <a:schemeClr val="lt1"/>
          </a:solid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uk-UA" sz="1600" u="none" cap="none" strike="noStrike">
                <a:solidFill>
                  <a:schemeClr val="dk1"/>
                </a:solidFill>
                <a:latin typeface="Times New Roman"/>
                <a:ea typeface="Times New Roman"/>
                <a:cs typeface="Times New Roman"/>
                <a:sym typeface="Times New Roman"/>
              </a:rPr>
              <a:t>               Проєкт «Залучення жінок до </a:t>
            </a:r>
            <a:endParaRPr/>
          </a:p>
          <a:p>
            <a:pPr indent="0" lvl="0" marL="0" marR="0" rtl="0" algn="ctr">
              <a:lnSpc>
                <a:spcPct val="100000"/>
              </a:lnSpc>
              <a:spcBef>
                <a:spcPts val="0"/>
              </a:spcBef>
              <a:spcAft>
                <a:spcPts val="0"/>
              </a:spcAft>
              <a:buNone/>
            </a:pPr>
            <a:r>
              <a:rPr b="1" i="0" lang="uk-UA" sz="1600" u="none" cap="none" strike="noStrike">
                <a:solidFill>
                  <a:schemeClr val="dk1"/>
                </a:solidFill>
                <a:latin typeface="Times New Roman"/>
                <a:ea typeface="Times New Roman"/>
                <a:cs typeface="Times New Roman"/>
                <a:sym typeface="Times New Roman"/>
              </a:rPr>
              <a:t>              професій у сфері логістики» (IFC)</a:t>
            </a:r>
            <a:endParaRPr/>
          </a:p>
        </p:txBody>
      </p:sp>
      <p:sp>
        <p:nvSpPr>
          <p:cNvPr id="1464" name="Google Shape;1464;p194"/>
          <p:cNvSpPr/>
          <p:nvPr/>
        </p:nvSpPr>
        <p:spPr>
          <a:xfrm>
            <a:off x="8117844" y="1879808"/>
            <a:ext cx="3825238" cy="920998"/>
          </a:xfrm>
          <a:prstGeom prst="rect">
            <a:avLst/>
          </a:prstGeom>
          <a:solidFill>
            <a:schemeClr val="lt1"/>
          </a:solid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uk-UA" sz="1400" u="none" cap="none" strike="noStrike">
                <a:solidFill>
                  <a:schemeClr val="dk1"/>
                </a:solidFill>
                <a:latin typeface="Times New Roman"/>
                <a:ea typeface="Times New Roman"/>
                <a:cs typeface="Times New Roman"/>
                <a:sym typeface="Times New Roman"/>
              </a:rPr>
              <a:t>             Запуск навчальної програми  </a:t>
            </a:r>
            <a:endParaRPr/>
          </a:p>
          <a:p>
            <a:pPr indent="-447675" lvl="0" marL="893763" marR="0" rtl="0" algn="l">
              <a:lnSpc>
                <a:spcPct val="100000"/>
              </a:lnSpc>
              <a:spcBef>
                <a:spcPts val="0"/>
              </a:spcBef>
              <a:spcAft>
                <a:spcPts val="0"/>
              </a:spcAft>
              <a:buNone/>
            </a:pPr>
            <a:r>
              <a:rPr b="1" i="0" lang="uk-UA" sz="1400" u="none" cap="none" strike="noStrike">
                <a:solidFill>
                  <a:schemeClr val="dk1"/>
                </a:solidFill>
                <a:latin typeface="Times New Roman"/>
                <a:ea typeface="Times New Roman"/>
                <a:cs typeface="Times New Roman"/>
                <a:sym typeface="Times New Roman"/>
              </a:rPr>
              <a:t>           «Керуй змінами» за підтримки    Міжнародного транспортного   форуму</a:t>
            </a:r>
            <a:r>
              <a:rPr b="0" i="0" lang="uk-UA" sz="1400" u="none" cap="none" strike="noStrike">
                <a:solidFill>
                  <a:schemeClr val="lt1"/>
                </a:solidFill>
                <a:latin typeface="Arial"/>
                <a:ea typeface="Arial"/>
                <a:cs typeface="Arial"/>
                <a:sym typeface="Arial"/>
              </a:rPr>
              <a:t>:</a:t>
            </a:r>
            <a:endParaRPr/>
          </a:p>
        </p:txBody>
      </p:sp>
      <p:pic>
        <p:nvPicPr>
          <p:cNvPr id="1465" name="Google Shape;1465;p194"/>
          <p:cNvPicPr preferRelativeResize="0"/>
          <p:nvPr/>
        </p:nvPicPr>
        <p:blipFill rotWithShape="1">
          <a:blip r:embed="rId4">
            <a:alphaModFix/>
          </a:blip>
          <a:srcRect b="0" l="0" r="0" t="0"/>
          <a:stretch/>
        </p:blipFill>
        <p:spPr>
          <a:xfrm>
            <a:off x="487680" y="1914654"/>
            <a:ext cx="685859" cy="693480"/>
          </a:xfrm>
          <a:prstGeom prst="rect">
            <a:avLst/>
          </a:prstGeom>
          <a:noFill/>
          <a:ln>
            <a:noFill/>
          </a:ln>
        </p:spPr>
      </p:pic>
      <p:sp>
        <p:nvSpPr>
          <p:cNvPr id="1466" name="Google Shape;1466;p194"/>
          <p:cNvSpPr/>
          <p:nvPr/>
        </p:nvSpPr>
        <p:spPr>
          <a:xfrm>
            <a:off x="426720" y="2975709"/>
            <a:ext cx="3657600" cy="1239312"/>
          </a:xfrm>
          <a:prstGeom prst="rect">
            <a:avLst/>
          </a:prstGeom>
          <a:solidFill>
            <a:schemeClr val="lt1"/>
          </a:solid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uk-UA" sz="1600" u="none" cap="none" strike="noStrike">
                <a:solidFill>
                  <a:schemeClr val="dk1"/>
                </a:solidFill>
                <a:latin typeface="Times New Roman"/>
                <a:ea typeface="Times New Roman"/>
                <a:cs typeface="Times New Roman"/>
                <a:sym typeface="Times New Roman"/>
              </a:rPr>
              <a:t>понад 1500 заявок </a:t>
            </a:r>
            <a:endParaRPr/>
          </a:p>
          <a:p>
            <a:pPr indent="0" lvl="0" marL="0" marR="0" rtl="0" algn="l">
              <a:lnSpc>
                <a:spcPct val="100000"/>
              </a:lnSpc>
              <a:spcBef>
                <a:spcPts val="0"/>
              </a:spcBef>
              <a:spcAft>
                <a:spcPts val="0"/>
              </a:spcAft>
              <a:buNone/>
            </a:pPr>
            <a:r>
              <a:rPr b="0" i="0" lang="uk-UA" sz="1600" u="none" cap="none" strike="noStrike">
                <a:solidFill>
                  <a:schemeClr val="dk1"/>
                </a:solidFill>
                <a:latin typeface="Times New Roman"/>
                <a:ea typeface="Times New Roman"/>
                <a:cs typeface="Times New Roman"/>
                <a:sym typeface="Times New Roman"/>
              </a:rPr>
              <a:t>на навчання водійок </a:t>
            </a:r>
            <a:endParaRPr/>
          </a:p>
          <a:p>
            <a:pPr indent="0" lvl="0" marL="0" marR="0" rtl="0" algn="l">
              <a:lnSpc>
                <a:spcPct val="100000"/>
              </a:lnSpc>
              <a:spcBef>
                <a:spcPts val="0"/>
              </a:spcBef>
              <a:spcAft>
                <a:spcPts val="0"/>
              </a:spcAft>
              <a:buNone/>
            </a:pPr>
            <a:r>
              <a:rPr b="0" i="0" lang="uk-UA" sz="1600" u="none" cap="none" strike="noStrike">
                <a:solidFill>
                  <a:schemeClr val="dk1"/>
                </a:solidFill>
                <a:latin typeface="Times New Roman"/>
                <a:ea typeface="Times New Roman"/>
                <a:cs typeface="Times New Roman"/>
                <a:sym typeface="Times New Roman"/>
              </a:rPr>
              <a:t>автобусів і вантажівок</a:t>
            </a:r>
            <a:endParaRPr/>
          </a:p>
        </p:txBody>
      </p:sp>
      <p:sp>
        <p:nvSpPr>
          <p:cNvPr id="1467" name="Google Shape;1467;p194"/>
          <p:cNvSpPr/>
          <p:nvPr/>
        </p:nvSpPr>
        <p:spPr>
          <a:xfrm>
            <a:off x="426720" y="4438749"/>
            <a:ext cx="3657600" cy="1239312"/>
          </a:xfrm>
          <a:prstGeom prst="rect">
            <a:avLst/>
          </a:prstGeom>
          <a:solidFill>
            <a:schemeClr val="lt1"/>
          </a:solid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uk-UA" sz="1600" u="none" cap="none" strike="noStrike">
                <a:solidFill>
                  <a:schemeClr val="dk1"/>
                </a:solidFill>
                <a:latin typeface="Times New Roman"/>
                <a:ea typeface="Times New Roman"/>
                <a:cs typeface="Times New Roman"/>
                <a:sym typeface="Times New Roman"/>
              </a:rPr>
              <a:t>майже 200 жінок проходять </a:t>
            </a:r>
            <a:endParaRPr/>
          </a:p>
          <a:p>
            <a:pPr indent="0" lvl="0" marL="0" marR="0" rtl="0" algn="l">
              <a:lnSpc>
                <a:spcPct val="100000"/>
              </a:lnSpc>
              <a:spcBef>
                <a:spcPts val="0"/>
              </a:spcBef>
              <a:spcAft>
                <a:spcPts val="0"/>
              </a:spcAft>
              <a:buNone/>
            </a:pPr>
            <a:r>
              <a:rPr b="0" i="0" lang="uk-UA" sz="1600" u="none" cap="none" strike="noStrike">
                <a:solidFill>
                  <a:schemeClr val="dk1"/>
                </a:solidFill>
                <a:latin typeface="Times New Roman"/>
                <a:ea typeface="Times New Roman"/>
                <a:cs typeface="Times New Roman"/>
                <a:sym typeface="Times New Roman"/>
              </a:rPr>
              <a:t>професійну підготовку</a:t>
            </a:r>
            <a:endParaRPr/>
          </a:p>
        </p:txBody>
      </p:sp>
      <p:pic>
        <p:nvPicPr>
          <p:cNvPr id="1468" name="Google Shape;1468;p194"/>
          <p:cNvPicPr preferRelativeResize="0"/>
          <p:nvPr/>
        </p:nvPicPr>
        <p:blipFill rotWithShape="1">
          <a:blip r:embed="rId5">
            <a:alphaModFix/>
          </a:blip>
          <a:srcRect b="0" l="0" r="0" t="0"/>
          <a:stretch/>
        </p:blipFill>
        <p:spPr>
          <a:xfrm>
            <a:off x="2981927" y="3309527"/>
            <a:ext cx="762066" cy="678239"/>
          </a:xfrm>
          <a:prstGeom prst="rect">
            <a:avLst/>
          </a:prstGeom>
          <a:noFill/>
          <a:ln>
            <a:noFill/>
          </a:ln>
        </p:spPr>
      </p:pic>
      <p:pic>
        <p:nvPicPr>
          <p:cNvPr id="1469" name="Google Shape;1469;p194"/>
          <p:cNvPicPr preferRelativeResize="0"/>
          <p:nvPr/>
        </p:nvPicPr>
        <p:blipFill rotWithShape="1">
          <a:blip r:embed="rId6">
            <a:alphaModFix/>
          </a:blip>
          <a:srcRect b="0" l="0" r="0" t="0"/>
          <a:stretch/>
        </p:blipFill>
        <p:spPr>
          <a:xfrm>
            <a:off x="2981927" y="4669751"/>
            <a:ext cx="784928" cy="777307"/>
          </a:xfrm>
          <a:prstGeom prst="rect">
            <a:avLst/>
          </a:prstGeom>
          <a:noFill/>
          <a:ln>
            <a:noFill/>
          </a:ln>
        </p:spPr>
      </p:pic>
      <p:sp>
        <p:nvSpPr>
          <p:cNvPr id="1470" name="Google Shape;1470;p194"/>
          <p:cNvSpPr/>
          <p:nvPr/>
        </p:nvSpPr>
        <p:spPr>
          <a:xfrm>
            <a:off x="4272282" y="2975709"/>
            <a:ext cx="3657600" cy="1012057"/>
          </a:xfrm>
          <a:prstGeom prst="rect">
            <a:avLst/>
          </a:prstGeom>
          <a:solidFill>
            <a:schemeClr val="lt1"/>
          </a:solid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uk-UA" sz="1600" u="none" cap="none" strike="noStrike">
                <a:solidFill>
                  <a:schemeClr val="dk1"/>
                </a:solidFill>
                <a:latin typeface="Times New Roman"/>
                <a:ea typeface="Times New Roman"/>
                <a:cs typeface="Times New Roman"/>
                <a:sym typeface="Times New Roman"/>
              </a:rPr>
              <a:t>майже 500 заявок на участь</a:t>
            </a:r>
            <a:endParaRPr b="0" i="0" sz="1600" u="none" cap="none" strike="noStrike">
              <a:solidFill>
                <a:schemeClr val="dk1"/>
              </a:solidFill>
              <a:latin typeface="Times New Roman"/>
              <a:ea typeface="Times New Roman"/>
              <a:cs typeface="Times New Roman"/>
              <a:sym typeface="Times New Roman"/>
            </a:endParaRPr>
          </a:p>
        </p:txBody>
      </p:sp>
      <p:sp>
        <p:nvSpPr>
          <p:cNvPr id="1471" name="Google Shape;1471;p194"/>
          <p:cNvSpPr/>
          <p:nvPr/>
        </p:nvSpPr>
        <p:spPr>
          <a:xfrm>
            <a:off x="4267200" y="4320495"/>
            <a:ext cx="3657600" cy="1012057"/>
          </a:xfrm>
          <a:prstGeom prst="rect">
            <a:avLst/>
          </a:prstGeom>
          <a:solidFill>
            <a:schemeClr val="lt1"/>
          </a:solid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uk-UA" sz="1600" u="none" cap="none" strike="noStrike">
                <a:solidFill>
                  <a:schemeClr val="dk1"/>
                </a:solidFill>
                <a:latin typeface="Times New Roman"/>
                <a:ea typeface="Times New Roman"/>
                <a:cs typeface="Times New Roman"/>
                <a:sym typeface="Times New Roman"/>
              </a:rPr>
              <a:t>перекваліфікація жінок у </a:t>
            </a:r>
            <a:endParaRPr/>
          </a:p>
          <a:p>
            <a:pPr indent="0" lvl="0" marL="0" marR="0" rtl="0" algn="l">
              <a:lnSpc>
                <a:spcPct val="100000"/>
              </a:lnSpc>
              <a:spcBef>
                <a:spcPts val="0"/>
              </a:spcBef>
              <a:spcAft>
                <a:spcPts val="0"/>
              </a:spcAft>
              <a:buNone/>
            </a:pPr>
            <a:r>
              <a:rPr b="0" i="0" lang="uk-UA" sz="1600" u="none" cap="none" strike="noStrike">
                <a:solidFill>
                  <a:schemeClr val="dk1"/>
                </a:solidFill>
                <a:latin typeface="Times New Roman"/>
                <a:ea typeface="Times New Roman"/>
                <a:cs typeface="Times New Roman"/>
                <a:sym typeface="Times New Roman"/>
              </a:rPr>
              <a:t>водійок навантажувачів та </a:t>
            </a:r>
            <a:endParaRPr/>
          </a:p>
          <a:p>
            <a:pPr indent="0" lvl="0" marL="0" marR="0" rtl="0" algn="l">
              <a:lnSpc>
                <a:spcPct val="100000"/>
              </a:lnSpc>
              <a:spcBef>
                <a:spcPts val="0"/>
              </a:spcBef>
              <a:spcAft>
                <a:spcPts val="0"/>
              </a:spcAft>
              <a:buNone/>
            </a:pPr>
            <a:r>
              <a:rPr b="0" i="0" lang="uk-UA" sz="1600" u="none" cap="none" strike="noStrike">
                <a:solidFill>
                  <a:schemeClr val="dk1"/>
                </a:solidFill>
                <a:latin typeface="Times New Roman"/>
                <a:ea typeface="Times New Roman"/>
                <a:cs typeface="Times New Roman"/>
                <a:sym typeface="Times New Roman"/>
              </a:rPr>
              <a:t>менеджерок ЗЕД</a:t>
            </a:r>
            <a:endParaRPr/>
          </a:p>
        </p:txBody>
      </p:sp>
      <p:sp>
        <p:nvSpPr>
          <p:cNvPr id="1472" name="Google Shape;1472;p194"/>
          <p:cNvSpPr/>
          <p:nvPr/>
        </p:nvSpPr>
        <p:spPr>
          <a:xfrm>
            <a:off x="4267200" y="5655783"/>
            <a:ext cx="3657600" cy="1012057"/>
          </a:xfrm>
          <a:prstGeom prst="rect">
            <a:avLst/>
          </a:prstGeom>
          <a:solidFill>
            <a:schemeClr val="lt1"/>
          </a:solid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uk-UA" sz="1600" u="none" cap="none" strike="noStrike">
                <a:solidFill>
                  <a:schemeClr val="dk1"/>
                </a:solidFill>
                <a:latin typeface="Times New Roman"/>
                <a:ea typeface="Times New Roman"/>
                <a:cs typeface="Times New Roman"/>
                <a:sym typeface="Times New Roman"/>
              </a:rPr>
              <a:t>кар’єрні консультації, </a:t>
            </a:r>
            <a:endParaRPr/>
          </a:p>
          <a:p>
            <a:pPr indent="0" lvl="0" marL="0" marR="0" rtl="0" algn="l">
              <a:lnSpc>
                <a:spcPct val="100000"/>
              </a:lnSpc>
              <a:spcBef>
                <a:spcPts val="0"/>
              </a:spcBef>
              <a:spcAft>
                <a:spcPts val="0"/>
              </a:spcAft>
              <a:buNone/>
            </a:pPr>
            <a:r>
              <a:rPr b="0" i="0" lang="uk-UA" sz="1600" u="none" cap="none" strike="noStrike">
                <a:solidFill>
                  <a:schemeClr val="dk1"/>
                </a:solidFill>
                <a:latin typeface="Times New Roman"/>
                <a:ea typeface="Times New Roman"/>
                <a:cs typeface="Times New Roman"/>
                <a:sym typeface="Times New Roman"/>
              </a:rPr>
              <a:t>ярмарки вакансій, екскурсії </a:t>
            </a:r>
            <a:endParaRPr/>
          </a:p>
          <a:p>
            <a:pPr indent="0" lvl="0" marL="0" marR="0" rtl="0" algn="l">
              <a:lnSpc>
                <a:spcPct val="100000"/>
              </a:lnSpc>
              <a:spcBef>
                <a:spcPts val="0"/>
              </a:spcBef>
              <a:spcAft>
                <a:spcPts val="0"/>
              </a:spcAft>
              <a:buNone/>
            </a:pPr>
            <a:r>
              <a:rPr b="0" i="0" lang="uk-UA" sz="1600" u="none" cap="none" strike="noStrike">
                <a:solidFill>
                  <a:schemeClr val="dk1"/>
                </a:solidFill>
                <a:latin typeface="Times New Roman"/>
                <a:ea typeface="Times New Roman"/>
                <a:cs typeface="Times New Roman"/>
                <a:sym typeface="Times New Roman"/>
              </a:rPr>
              <a:t>на логістичні підприємства</a:t>
            </a:r>
            <a:endParaRPr/>
          </a:p>
        </p:txBody>
      </p:sp>
      <p:sp>
        <p:nvSpPr>
          <p:cNvPr id="1473" name="Google Shape;1473;p194"/>
          <p:cNvSpPr/>
          <p:nvPr/>
        </p:nvSpPr>
        <p:spPr>
          <a:xfrm>
            <a:off x="8117844" y="2975708"/>
            <a:ext cx="3825238" cy="1012057"/>
          </a:xfrm>
          <a:prstGeom prst="rect">
            <a:avLst/>
          </a:prstGeom>
          <a:solidFill>
            <a:schemeClr val="lt1"/>
          </a:solid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uk-UA" sz="1600" u="none" cap="none" strike="noStrike">
                <a:solidFill>
                  <a:schemeClr val="dk1"/>
                </a:solidFill>
                <a:latin typeface="Times New Roman"/>
                <a:ea typeface="Times New Roman"/>
                <a:cs typeface="Times New Roman"/>
                <a:sym typeface="Times New Roman"/>
              </a:rPr>
              <a:t>майже 100 заявок</a:t>
            </a:r>
            <a:endParaRPr/>
          </a:p>
        </p:txBody>
      </p:sp>
      <p:sp>
        <p:nvSpPr>
          <p:cNvPr id="1474" name="Google Shape;1474;p194"/>
          <p:cNvSpPr/>
          <p:nvPr/>
        </p:nvSpPr>
        <p:spPr>
          <a:xfrm>
            <a:off x="8117844" y="4284486"/>
            <a:ext cx="3825238" cy="1012057"/>
          </a:xfrm>
          <a:prstGeom prst="rect">
            <a:avLst/>
          </a:prstGeom>
          <a:solidFill>
            <a:schemeClr val="lt1"/>
          </a:solid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uk-UA" sz="1600" u="none" cap="none" strike="noStrike">
                <a:solidFill>
                  <a:schemeClr val="dk1"/>
                </a:solidFill>
                <a:latin typeface="Times New Roman"/>
                <a:ea typeface="Times New Roman"/>
                <a:cs typeface="Times New Roman"/>
                <a:sym typeface="Times New Roman"/>
              </a:rPr>
              <a:t>старт навчання –  </a:t>
            </a:r>
            <a:endParaRPr/>
          </a:p>
          <a:p>
            <a:pPr indent="0" lvl="0" marL="0" marR="0" rtl="0" algn="l">
              <a:lnSpc>
                <a:spcPct val="100000"/>
              </a:lnSpc>
              <a:spcBef>
                <a:spcPts val="0"/>
              </a:spcBef>
              <a:spcAft>
                <a:spcPts val="0"/>
              </a:spcAft>
              <a:buNone/>
            </a:pPr>
            <a:r>
              <a:rPr b="0" i="0" lang="uk-UA" sz="1600" u="none" cap="none" strike="noStrike">
                <a:solidFill>
                  <a:schemeClr val="dk1"/>
                </a:solidFill>
                <a:latin typeface="Times New Roman"/>
                <a:ea typeface="Times New Roman"/>
                <a:cs typeface="Times New Roman"/>
                <a:sym typeface="Times New Roman"/>
              </a:rPr>
              <a:t>січень 2026 року</a:t>
            </a:r>
            <a:endParaRPr b="0" i="0" sz="1600" u="none" cap="none" strike="noStrike">
              <a:solidFill>
                <a:schemeClr val="dk1"/>
              </a:solidFill>
              <a:latin typeface="Times New Roman"/>
              <a:ea typeface="Times New Roman"/>
              <a:cs typeface="Times New Roman"/>
              <a:sym typeface="Times New Roman"/>
            </a:endParaRPr>
          </a:p>
        </p:txBody>
      </p:sp>
      <p:sp>
        <p:nvSpPr>
          <p:cNvPr id="1475" name="Google Shape;1475;p194"/>
          <p:cNvSpPr/>
          <p:nvPr/>
        </p:nvSpPr>
        <p:spPr>
          <a:xfrm>
            <a:off x="8117844" y="5642789"/>
            <a:ext cx="3825238" cy="1012057"/>
          </a:xfrm>
          <a:prstGeom prst="rect">
            <a:avLst/>
          </a:prstGeom>
          <a:solidFill>
            <a:schemeClr val="lt1"/>
          </a:solid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uk-UA" sz="1600" u="none" cap="none" strike="noStrike">
                <a:solidFill>
                  <a:schemeClr val="dk1"/>
                </a:solidFill>
                <a:latin typeface="Times New Roman"/>
                <a:ea typeface="Times New Roman"/>
                <a:cs typeface="Times New Roman"/>
                <a:sym typeface="Times New Roman"/>
              </a:rPr>
              <a:t>формування спільноти  </a:t>
            </a:r>
            <a:endParaRPr/>
          </a:p>
          <a:p>
            <a:pPr indent="0" lvl="0" marL="0" marR="0" rtl="0" algn="l">
              <a:lnSpc>
                <a:spcPct val="100000"/>
              </a:lnSpc>
              <a:spcBef>
                <a:spcPts val="0"/>
              </a:spcBef>
              <a:spcAft>
                <a:spcPts val="0"/>
              </a:spcAft>
              <a:buNone/>
            </a:pPr>
            <a:r>
              <a:rPr b="0" i="0" lang="uk-UA" sz="1600" u="none" cap="none" strike="noStrike">
                <a:solidFill>
                  <a:schemeClr val="dk1"/>
                </a:solidFill>
                <a:latin typeface="Times New Roman"/>
                <a:ea typeface="Times New Roman"/>
                <a:cs typeface="Times New Roman"/>
                <a:sym typeface="Times New Roman"/>
              </a:rPr>
              <a:t>жінок-лідерок у транспорті</a:t>
            </a:r>
            <a:endParaRPr b="0" i="0" sz="1600" u="none" cap="none" strike="noStrike">
              <a:solidFill>
                <a:schemeClr val="dk1"/>
              </a:solidFill>
              <a:latin typeface="Times New Roman"/>
              <a:ea typeface="Times New Roman"/>
              <a:cs typeface="Times New Roman"/>
              <a:sym typeface="Times New Roman"/>
            </a:endParaRPr>
          </a:p>
        </p:txBody>
      </p:sp>
      <p:pic>
        <p:nvPicPr>
          <p:cNvPr id="1476" name="Google Shape;1476;p194"/>
          <p:cNvPicPr preferRelativeResize="0"/>
          <p:nvPr/>
        </p:nvPicPr>
        <p:blipFill rotWithShape="1">
          <a:blip r:embed="rId7">
            <a:alphaModFix/>
          </a:blip>
          <a:srcRect b="0" l="0" r="0" t="0"/>
          <a:stretch/>
        </p:blipFill>
        <p:spPr>
          <a:xfrm>
            <a:off x="4287524" y="1932741"/>
            <a:ext cx="716342" cy="655377"/>
          </a:xfrm>
          <a:prstGeom prst="rect">
            <a:avLst/>
          </a:prstGeom>
          <a:noFill/>
          <a:ln>
            <a:noFill/>
          </a:ln>
        </p:spPr>
      </p:pic>
      <p:pic>
        <p:nvPicPr>
          <p:cNvPr id="1477" name="Google Shape;1477;p194"/>
          <p:cNvPicPr preferRelativeResize="0"/>
          <p:nvPr/>
        </p:nvPicPr>
        <p:blipFill rotWithShape="1">
          <a:blip r:embed="rId8">
            <a:alphaModFix/>
          </a:blip>
          <a:srcRect b="0" l="0" r="0" t="0"/>
          <a:stretch/>
        </p:blipFill>
        <p:spPr>
          <a:xfrm>
            <a:off x="8207875" y="1899306"/>
            <a:ext cx="784928" cy="762066"/>
          </a:xfrm>
          <a:prstGeom prst="rect">
            <a:avLst/>
          </a:prstGeom>
          <a:noFill/>
          <a:ln>
            <a:noFill/>
          </a:ln>
        </p:spPr>
      </p:pic>
      <p:pic>
        <p:nvPicPr>
          <p:cNvPr id="1478" name="Google Shape;1478;p194"/>
          <p:cNvPicPr preferRelativeResize="0"/>
          <p:nvPr/>
        </p:nvPicPr>
        <p:blipFill rotWithShape="1">
          <a:blip r:embed="rId9">
            <a:alphaModFix/>
          </a:blip>
          <a:srcRect b="0" l="0" r="0" t="0"/>
          <a:stretch/>
        </p:blipFill>
        <p:spPr>
          <a:xfrm>
            <a:off x="7029428" y="3215636"/>
            <a:ext cx="510584" cy="510584"/>
          </a:xfrm>
          <a:prstGeom prst="rect">
            <a:avLst/>
          </a:prstGeom>
          <a:noFill/>
          <a:ln>
            <a:noFill/>
          </a:ln>
        </p:spPr>
      </p:pic>
      <p:pic>
        <p:nvPicPr>
          <p:cNvPr id="1479" name="Google Shape;1479;p194"/>
          <p:cNvPicPr preferRelativeResize="0"/>
          <p:nvPr/>
        </p:nvPicPr>
        <p:blipFill rotWithShape="1">
          <a:blip r:embed="rId10">
            <a:alphaModFix/>
          </a:blip>
          <a:srcRect b="0" l="0" r="0" t="0"/>
          <a:stretch/>
        </p:blipFill>
        <p:spPr>
          <a:xfrm>
            <a:off x="6998948" y="4559800"/>
            <a:ext cx="487722" cy="533446"/>
          </a:xfrm>
          <a:prstGeom prst="rect">
            <a:avLst/>
          </a:prstGeom>
          <a:noFill/>
          <a:ln>
            <a:noFill/>
          </a:ln>
        </p:spPr>
      </p:pic>
      <p:pic>
        <p:nvPicPr>
          <p:cNvPr id="1480" name="Google Shape;1480;p194"/>
          <p:cNvPicPr preferRelativeResize="0"/>
          <p:nvPr/>
        </p:nvPicPr>
        <p:blipFill rotWithShape="1">
          <a:blip r:embed="rId11">
            <a:alphaModFix/>
          </a:blip>
          <a:srcRect b="0" l="0" r="0" t="0"/>
          <a:stretch/>
        </p:blipFill>
        <p:spPr>
          <a:xfrm>
            <a:off x="7037048" y="6014485"/>
            <a:ext cx="495343" cy="594412"/>
          </a:xfrm>
          <a:prstGeom prst="rect">
            <a:avLst/>
          </a:prstGeom>
          <a:noFill/>
          <a:ln>
            <a:noFill/>
          </a:ln>
        </p:spPr>
      </p:pic>
      <p:pic>
        <p:nvPicPr>
          <p:cNvPr id="1481" name="Google Shape;1481;p194"/>
          <p:cNvPicPr preferRelativeResize="0"/>
          <p:nvPr/>
        </p:nvPicPr>
        <p:blipFill rotWithShape="1">
          <a:blip r:embed="rId12">
            <a:alphaModFix/>
          </a:blip>
          <a:srcRect b="0" l="0" r="0" t="0"/>
          <a:stretch/>
        </p:blipFill>
        <p:spPr>
          <a:xfrm>
            <a:off x="10694647" y="3227002"/>
            <a:ext cx="701101" cy="655377"/>
          </a:xfrm>
          <a:prstGeom prst="rect">
            <a:avLst/>
          </a:prstGeom>
          <a:noFill/>
          <a:ln>
            <a:noFill/>
          </a:ln>
        </p:spPr>
      </p:pic>
      <p:pic>
        <p:nvPicPr>
          <p:cNvPr id="1482" name="Google Shape;1482;p194"/>
          <p:cNvPicPr preferRelativeResize="0"/>
          <p:nvPr/>
        </p:nvPicPr>
        <p:blipFill rotWithShape="1">
          <a:blip r:embed="rId13">
            <a:alphaModFix/>
          </a:blip>
          <a:srcRect b="0" l="0" r="0" t="0"/>
          <a:stretch/>
        </p:blipFill>
        <p:spPr>
          <a:xfrm>
            <a:off x="10687027" y="4556707"/>
            <a:ext cx="716342" cy="647756"/>
          </a:xfrm>
          <a:prstGeom prst="rect">
            <a:avLst/>
          </a:prstGeom>
          <a:noFill/>
          <a:ln>
            <a:noFill/>
          </a:ln>
        </p:spPr>
      </p:pic>
      <p:pic>
        <p:nvPicPr>
          <p:cNvPr id="1483" name="Google Shape;1483;p194"/>
          <p:cNvPicPr preferRelativeResize="0"/>
          <p:nvPr/>
        </p:nvPicPr>
        <p:blipFill rotWithShape="1">
          <a:blip r:embed="rId14">
            <a:alphaModFix/>
          </a:blip>
          <a:srcRect b="0" l="0" r="0" t="0"/>
          <a:stretch/>
        </p:blipFill>
        <p:spPr>
          <a:xfrm>
            <a:off x="10694648" y="5870291"/>
            <a:ext cx="701101" cy="609653"/>
          </a:xfrm>
          <a:prstGeom prst="rect">
            <a:avLst/>
          </a:prstGeom>
          <a:noFill/>
          <a:ln>
            <a:noFill/>
          </a:ln>
        </p:spPr>
      </p:pic>
      <p:sp>
        <p:nvSpPr>
          <p:cNvPr id="1484" name="Google Shape;1484;p19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uk-UA"/>
              <a:t>‹#›</a:t>
            </a:fld>
            <a:endParaRPr/>
          </a:p>
        </p:txBody>
      </p:sp>
    </p:spTree>
  </p:cSld>
  <p:clrMapOvr>
    <a:masterClrMapping/>
  </p:clrMapOvr>
</p:sld>
</file>

<file path=ppt/slides/slide1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88" name="Shape 1488"/>
        <p:cNvGrpSpPr/>
        <p:nvPr/>
      </p:nvGrpSpPr>
      <p:grpSpPr>
        <a:xfrm>
          <a:off x="0" y="0"/>
          <a:ext cx="0" cy="0"/>
          <a:chOff x="0" y="0"/>
          <a:chExt cx="0" cy="0"/>
        </a:xfrm>
      </p:grpSpPr>
      <p:sp>
        <p:nvSpPr>
          <p:cNvPr id="1489" name="Google Shape;1489;p195"/>
          <p:cNvSpPr txBox="1"/>
          <p:nvPr>
            <p:ph type="title"/>
          </p:nvPr>
        </p:nvSpPr>
        <p:spPr>
          <a:xfrm>
            <a:off x="731154" y="165789"/>
            <a:ext cx="11635409" cy="98063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Мінрозвитку. Досягнення</a:t>
            </a:r>
            <a:br>
              <a:rPr b="0" lang="uk-UA" sz="2400" u="none" cap="none" strike="noStrike">
                <a:solidFill>
                  <a:srgbClr val="000000"/>
                </a:solidFill>
                <a:latin typeface="Times New Roman"/>
                <a:ea typeface="Times New Roman"/>
                <a:cs typeface="Times New Roman"/>
                <a:sym typeface="Times New Roman"/>
              </a:rPr>
            </a:br>
            <a:endParaRPr b="1" sz="2400"/>
          </a:p>
        </p:txBody>
      </p:sp>
      <p:sp>
        <p:nvSpPr>
          <p:cNvPr id="1490" name="Google Shape;1490;p195"/>
          <p:cNvSpPr/>
          <p:nvPr/>
        </p:nvSpPr>
        <p:spPr>
          <a:xfrm>
            <a:off x="426720" y="1046480"/>
            <a:ext cx="3657600" cy="763172"/>
          </a:xfrm>
          <a:prstGeom prst="rect">
            <a:avLst/>
          </a:prstGeom>
          <a:solidFill>
            <a:schemeClr val="accent5"/>
          </a:solid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uk-UA" sz="2000" u="none" cap="none" strike="noStrike">
                <a:solidFill>
                  <a:schemeClr val="dk1"/>
                </a:solidFill>
                <a:latin typeface="Times New Roman"/>
                <a:ea typeface="Times New Roman"/>
                <a:cs typeface="Times New Roman"/>
                <a:sym typeface="Times New Roman"/>
              </a:rPr>
              <a:t>Жіноче лідерство та інклюзивна відбудова</a:t>
            </a:r>
            <a:endParaRPr b="1" i="0" sz="1600" u="none" cap="none" strike="noStrike">
              <a:solidFill>
                <a:schemeClr val="dk1"/>
              </a:solidFill>
              <a:latin typeface="Times New Roman"/>
              <a:ea typeface="Times New Roman"/>
              <a:cs typeface="Times New Roman"/>
              <a:sym typeface="Times New Roman"/>
            </a:endParaRPr>
          </a:p>
        </p:txBody>
      </p:sp>
      <p:sp>
        <p:nvSpPr>
          <p:cNvPr id="1491" name="Google Shape;1491;p195"/>
          <p:cNvSpPr/>
          <p:nvPr/>
        </p:nvSpPr>
        <p:spPr>
          <a:xfrm>
            <a:off x="4272282" y="1046480"/>
            <a:ext cx="7670800" cy="763172"/>
          </a:xfrm>
          <a:prstGeom prst="rect">
            <a:avLst/>
          </a:prstGeom>
          <a:solidFill>
            <a:schemeClr val="lt1"/>
          </a:solid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uk-UA" sz="2000" u="none" cap="none" strike="noStrike">
                <a:solidFill>
                  <a:schemeClr val="dk1"/>
                </a:solidFill>
                <a:latin typeface="Times New Roman"/>
                <a:ea typeface="Times New Roman"/>
                <a:cs typeface="Times New Roman"/>
                <a:sym typeface="Times New Roman"/>
              </a:rPr>
              <a:t>Мінрозвитку забезпечено реалізацію зобов’язань України в межах Партнерства Біарріц, зокрема у 2025 році:</a:t>
            </a:r>
            <a:endParaRPr b="1" i="0" sz="1600" u="none" cap="none" strike="noStrike">
              <a:solidFill>
                <a:schemeClr val="dk1"/>
              </a:solidFill>
              <a:latin typeface="Times New Roman"/>
              <a:ea typeface="Times New Roman"/>
              <a:cs typeface="Times New Roman"/>
              <a:sym typeface="Times New Roman"/>
            </a:endParaRPr>
          </a:p>
        </p:txBody>
      </p:sp>
      <p:pic>
        <p:nvPicPr>
          <p:cNvPr id="1492" name="Google Shape;1492;p195"/>
          <p:cNvPicPr preferRelativeResize="0"/>
          <p:nvPr/>
        </p:nvPicPr>
        <p:blipFill rotWithShape="1">
          <a:blip r:embed="rId4">
            <a:alphaModFix/>
          </a:blip>
          <a:srcRect b="0" l="0" r="0" t="0"/>
          <a:stretch/>
        </p:blipFill>
        <p:spPr>
          <a:xfrm>
            <a:off x="426720" y="2690343"/>
            <a:ext cx="2103302" cy="1783235"/>
          </a:xfrm>
          <a:prstGeom prst="rect">
            <a:avLst/>
          </a:prstGeom>
          <a:noFill/>
          <a:ln>
            <a:noFill/>
          </a:ln>
        </p:spPr>
      </p:pic>
      <p:pic>
        <p:nvPicPr>
          <p:cNvPr id="1493" name="Google Shape;1493;p195"/>
          <p:cNvPicPr preferRelativeResize="0"/>
          <p:nvPr/>
        </p:nvPicPr>
        <p:blipFill rotWithShape="1">
          <a:blip r:embed="rId5">
            <a:alphaModFix/>
          </a:blip>
          <a:srcRect b="0" l="0" r="0" t="0"/>
          <a:stretch/>
        </p:blipFill>
        <p:spPr>
          <a:xfrm>
            <a:off x="3766736" y="2690343"/>
            <a:ext cx="1935648" cy="1524132"/>
          </a:xfrm>
          <a:prstGeom prst="rect">
            <a:avLst/>
          </a:prstGeom>
          <a:noFill/>
          <a:ln>
            <a:noFill/>
          </a:ln>
        </p:spPr>
      </p:pic>
      <p:pic>
        <p:nvPicPr>
          <p:cNvPr id="1494" name="Google Shape;1494;p195"/>
          <p:cNvPicPr preferRelativeResize="0"/>
          <p:nvPr/>
        </p:nvPicPr>
        <p:blipFill rotWithShape="1">
          <a:blip r:embed="rId6">
            <a:alphaModFix/>
          </a:blip>
          <a:srcRect b="0" l="0" r="0" t="0"/>
          <a:stretch/>
        </p:blipFill>
        <p:spPr>
          <a:xfrm>
            <a:off x="6586876" y="2690343"/>
            <a:ext cx="2141406" cy="1615580"/>
          </a:xfrm>
          <a:prstGeom prst="rect">
            <a:avLst/>
          </a:prstGeom>
          <a:noFill/>
          <a:ln>
            <a:noFill/>
          </a:ln>
        </p:spPr>
      </p:pic>
      <p:pic>
        <p:nvPicPr>
          <p:cNvPr id="1495" name="Google Shape;1495;p195"/>
          <p:cNvPicPr preferRelativeResize="0"/>
          <p:nvPr/>
        </p:nvPicPr>
        <p:blipFill rotWithShape="1">
          <a:blip r:embed="rId7">
            <a:alphaModFix/>
          </a:blip>
          <a:srcRect b="0" l="0" r="0" t="0"/>
          <a:stretch/>
        </p:blipFill>
        <p:spPr>
          <a:xfrm>
            <a:off x="9338216" y="2690343"/>
            <a:ext cx="2171888" cy="1638442"/>
          </a:xfrm>
          <a:prstGeom prst="rect">
            <a:avLst/>
          </a:prstGeom>
          <a:noFill/>
          <a:ln>
            <a:noFill/>
          </a:ln>
        </p:spPr>
      </p:pic>
      <p:sp>
        <p:nvSpPr>
          <p:cNvPr id="1496" name="Google Shape;1496;p195"/>
          <p:cNvSpPr txBox="1"/>
          <p:nvPr/>
        </p:nvSpPr>
        <p:spPr>
          <a:xfrm>
            <a:off x="426720" y="4615605"/>
            <a:ext cx="2011862" cy="147732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uk-UA" sz="1800" u="none" cap="none" strike="noStrike">
                <a:solidFill>
                  <a:srgbClr val="000000"/>
                </a:solidFill>
                <a:latin typeface="Times New Roman"/>
                <a:ea typeface="Times New Roman"/>
                <a:cs typeface="Times New Roman"/>
                <a:sym typeface="Times New Roman"/>
              </a:rPr>
              <a:t>оприлюднено  </a:t>
            </a:r>
            <a:endParaRPr/>
          </a:p>
          <a:p>
            <a:pPr indent="0" lvl="0" marL="0" marR="0" rtl="0" algn="ctr">
              <a:lnSpc>
                <a:spcPct val="100000"/>
              </a:lnSpc>
              <a:spcBef>
                <a:spcPts val="0"/>
              </a:spcBef>
              <a:spcAft>
                <a:spcPts val="0"/>
              </a:spcAft>
              <a:buNone/>
            </a:pPr>
            <a:r>
              <a:rPr b="1" i="0" lang="uk-UA" sz="1800" u="none" cap="none" strike="noStrike">
                <a:solidFill>
                  <a:srgbClr val="000000"/>
                </a:solidFill>
                <a:latin typeface="Times New Roman"/>
                <a:ea typeface="Times New Roman"/>
                <a:cs typeface="Times New Roman"/>
                <a:sym typeface="Times New Roman"/>
              </a:rPr>
              <a:t>звіт про результати </a:t>
            </a:r>
            <a:endParaRPr/>
          </a:p>
          <a:p>
            <a:pPr indent="0" lvl="0" marL="0" marR="0" rtl="0" algn="ctr">
              <a:lnSpc>
                <a:spcPct val="100000"/>
              </a:lnSpc>
              <a:spcBef>
                <a:spcPts val="0"/>
              </a:spcBef>
              <a:spcAft>
                <a:spcPts val="0"/>
              </a:spcAft>
              <a:buNone/>
            </a:pPr>
            <a:r>
              <a:rPr b="1" i="0" lang="uk-UA" sz="1800" u="none" cap="none" strike="noStrike">
                <a:solidFill>
                  <a:srgbClr val="000000"/>
                </a:solidFill>
                <a:latin typeface="Times New Roman"/>
                <a:ea typeface="Times New Roman"/>
                <a:cs typeface="Times New Roman"/>
                <a:sym typeface="Times New Roman"/>
              </a:rPr>
              <a:t>оцінки ступеня </a:t>
            </a:r>
            <a:endParaRPr/>
          </a:p>
          <a:p>
            <a:pPr indent="0" lvl="0" marL="0" marR="0" rtl="0" algn="ctr">
              <a:lnSpc>
                <a:spcPct val="100000"/>
              </a:lnSpc>
              <a:spcBef>
                <a:spcPts val="0"/>
              </a:spcBef>
              <a:spcAft>
                <a:spcPts val="0"/>
              </a:spcAft>
              <a:buNone/>
            </a:pPr>
            <a:r>
              <a:rPr b="1" i="0" lang="uk-UA" sz="1800" u="none" cap="none" strike="noStrike">
                <a:solidFill>
                  <a:srgbClr val="000000"/>
                </a:solidFill>
                <a:latin typeface="Times New Roman"/>
                <a:ea typeface="Times New Roman"/>
                <a:cs typeface="Times New Roman"/>
                <a:sym typeface="Times New Roman"/>
              </a:rPr>
              <a:t>безбар’єрності</a:t>
            </a:r>
            <a:endParaRPr/>
          </a:p>
        </p:txBody>
      </p:sp>
      <p:sp>
        <p:nvSpPr>
          <p:cNvPr id="1497" name="Google Shape;1497;p195"/>
          <p:cNvSpPr txBox="1"/>
          <p:nvPr/>
        </p:nvSpPr>
        <p:spPr>
          <a:xfrm>
            <a:off x="3455621" y="4615605"/>
            <a:ext cx="2557878" cy="175432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uk-UA" sz="1800" u="none" cap="none" strike="noStrike">
                <a:solidFill>
                  <a:srgbClr val="000000"/>
                </a:solidFill>
                <a:latin typeface="Times New Roman"/>
                <a:ea typeface="Times New Roman"/>
                <a:cs typeface="Times New Roman"/>
                <a:sym typeface="Times New Roman"/>
              </a:rPr>
              <a:t>оприлюднено рейтинг </a:t>
            </a:r>
            <a:endParaRPr/>
          </a:p>
          <a:p>
            <a:pPr indent="0" lvl="0" marL="0" marR="0" rtl="0" algn="ctr">
              <a:lnSpc>
                <a:spcPct val="100000"/>
              </a:lnSpc>
              <a:spcBef>
                <a:spcPts val="0"/>
              </a:spcBef>
              <a:spcAft>
                <a:spcPts val="0"/>
              </a:spcAft>
              <a:buNone/>
            </a:pPr>
            <a:r>
              <a:rPr b="1" i="0" lang="uk-UA" sz="1800" u="none" cap="none" strike="noStrike">
                <a:solidFill>
                  <a:srgbClr val="000000"/>
                </a:solidFill>
                <a:latin typeface="Times New Roman"/>
                <a:ea typeface="Times New Roman"/>
                <a:cs typeface="Times New Roman"/>
                <a:sym typeface="Times New Roman"/>
              </a:rPr>
              <a:t>держадміністрацій за </a:t>
            </a:r>
            <a:endParaRPr/>
          </a:p>
          <a:p>
            <a:pPr indent="0" lvl="0" marL="0" marR="0" rtl="0" algn="ctr">
              <a:lnSpc>
                <a:spcPct val="100000"/>
              </a:lnSpc>
              <a:spcBef>
                <a:spcPts val="0"/>
              </a:spcBef>
              <a:spcAft>
                <a:spcPts val="0"/>
              </a:spcAft>
              <a:buNone/>
            </a:pPr>
            <a:r>
              <a:rPr b="1" i="0" lang="uk-UA" sz="1800" u="none" cap="none" strike="noStrike">
                <a:solidFill>
                  <a:srgbClr val="000000"/>
                </a:solidFill>
                <a:latin typeface="Times New Roman"/>
                <a:ea typeface="Times New Roman"/>
                <a:cs typeface="Times New Roman"/>
                <a:sym typeface="Times New Roman"/>
              </a:rPr>
              <a:t>ступенем безбар’єрності </a:t>
            </a:r>
            <a:endParaRPr/>
          </a:p>
          <a:p>
            <a:pPr indent="0" lvl="0" marL="0" marR="0" rtl="0" algn="ctr">
              <a:lnSpc>
                <a:spcPct val="100000"/>
              </a:lnSpc>
              <a:spcBef>
                <a:spcPts val="0"/>
              </a:spcBef>
              <a:spcAft>
                <a:spcPts val="0"/>
              </a:spcAft>
              <a:buNone/>
            </a:pPr>
            <a:r>
              <a:rPr b="1" i="0" lang="uk-UA" sz="1800" u="none" cap="none" strike="noStrike">
                <a:solidFill>
                  <a:srgbClr val="000000"/>
                </a:solidFill>
                <a:latin typeface="Times New Roman"/>
                <a:ea typeface="Times New Roman"/>
                <a:cs typeface="Times New Roman"/>
                <a:sym typeface="Times New Roman"/>
              </a:rPr>
              <a:t>об’єктів фізичного </a:t>
            </a:r>
            <a:endParaRPr/>
          </a:p>
          <a:p>
            <a:pPr indent="0" lvl="0" marL="0" marR="0" rtl="0" algn="ctr">
              <a:lnSpc>
                <a:spcPct val="100000"/>
              </a:lnSpc>
              <a:spcBef>
                <a:spcPts val="0"/>
              </a:spcBef>
              <a:spcAft>
                <a:spcPts val="0"/>
              </a:spcAft>
              <a:buNone/>
            </a:pPr>
            <a:r>
              <a:rPr b="1" i="0" lang="uk-UA" sz="1800" u="none" cap="none" strike="noStrike">
                <a:solidFill>
                  <a:srgbClr val="000000"/>
                </a:solidFill>
                <a:latin typeface="Times New Roman"/>
                <a:ea typeface="Times New Roman"/>
                <a:cs typeface="Times New Roman"/>
                <a:sym typeface="Times New Roman"/>
              </a:rPr>
              <a:t>оточення за 2025 рік</a:t>
            </a:r>
            <a:endParaRPr/>
          </a:p>
        </p:txBody>
      </p:sp>
      <p:sp>
        <p:nvSpPr>
          <p:cNvPr id="1498" name="Google Shape;1498;p195"/>
          <p:cNvSpPr txBox="1"/>
          <p:nvPr/>
        </p:nvSpPr>
        <p:spPr>
          <a:xfrm>
            <a:off x="6878320" y="4615605"/>
            <a:ext cx="2011862" cy="20313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uk-UA" sz="1800" u="none" cap="none" strike="noStrike">
                <a:solidFill>
                  <a:srgbClr val="000000"/>
                </a:solidFill>
                <a:latin typeface="Times New Roman"/>
                <a:ea typeface="Times New Roman"/>
                <a:cs typeface="Times New Roman"/>
                <a:sym typeface="Times New Roman"/>
              </a:rPr>
              <a:t>удосконалено ДБН </a:t>
            </a:r>
            <a:endParaRPr/>
          </a:p>
          <a:p>
            <a:pPr indent="0" lvl="0" marL="0" marR="0" rtl="0" algn="ctr">
              <a:lnSpc>
                <a:spcPct val="100000"/>
              </a:lnSpc>
              <a:spcBef>
                <a:spcPts val="0"/>
              </a:spcBef>
              <a:spcAft>
                <a:spcPts val="0"/>
              </a:spcAft>
              <a:buNone/>
            </a:pPr>
            <a:r>
              <a:rPr b="1" i="0" lang="uk-UA" sz="1800" u="none" cap="none" strike="noStrike">
                <a:solidFill>
                  <a:srgbClr val="000000"/>
                </a:solidFill>
                <a:latin typeface="Times New Roman"/>
                <a:ea typeface="Times New Roman"/>
                <a:cs typeface="Times New Roman"/>
                <a:sym typeface="Times New Roman"/>
              </a:rPr>
              <a:t>щодо інклюзивності </a:t>
            </a:r>
            <a:endParaRPr/>
          </a:p>
          <a:p>
            <a:pPr indent="0" lvl="0" marL="0" marR="0" rtl="0" algn="ctr">
              <a:lnSpc>
                <a:spcPct val="100000"/>
              </a:lnSpc>
              <a:spcBef>
                <a:spcPts val="0"/>
              </a:spcBef>
              <a:spcAft>
                <a:spcPts val="0"/>
              </a:spcAft>
              <a:buNone/>
            </a:pPr>
            <a:r>
              <a:rPr b="1" i="0" lang="uk-UA" sz="1800" u="none" cap="none" strike="noStrike">
                <a:solidFill>
                  <a:srgbClr val="000000"/>
                </a:solidFill>
                <a:latin typeface="Times New Roman"/>
                <a:ea typeface="Times New Roman"/>
                <a:cs typeface="Times New Roman"/>
                <a:sym typeface="Times New Roman"/>
              </a:rPr>
              <a:t>з урахуванням </a:t>
            </a:r>
            <a:endParaRPr/>
          </a:p>
          <a:p>
            <a:pPr indent="0" lvl="0" marL="0" marR="0" rtl="0" algn="ctr">
              <a:lnSpc>
                <a:spcPct val="100000"/>
              </a:lnSpc>
              <a:spcBef>
                <a:spcPts val="0"/>
              </a:spcBef>
              <a:spcAft>
                <a:spcPts val="0"/>
              </a:spcAft>
              <a:buNone/>
            </a:pPr>
            <a:r>
              <a:rPr b="1" i="0" lang="uk-UA" sz="1800" u="none" cap="none" strike="noStrike">
                <a:solidFill>
                  <a:srgbClr val="000000"/>
                </a:solidFill>
                <a:latin typeface="Times New Roman"/>
                <a:ea typeface="Times New Roman"/>
                <a:cs typeface="Times New Roman"/>
                <a:sym typeface="Times New Roman"/>
              </a:rPr>
              <a:t>гендерного аспекту</a:t>
            </a:r>
            <a:endParaRPr/>
          </a:p>
        </p:txBody>
      </p:sp>
      <p:sp>
        <p:nvSpPr>
          <p:cNvPr id="1499" name="Google Shape;1499;p195"/>
          <p:cNvSpPr txBox="1"/>
          <p:nvPr/>
        </p:nvSpPr>
        <p:spPr>
          <a:xfrm>
            <a:off x="9418229" y="4615604"/>
            <a:ext cx="2011862" cy="20313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uk-UA" sz="1800" u="none" cap="none" strike="noStrike">
                <a:solidFill>
                  <a:srgbClr val="000000"/>
                </a:solidFill>
                <a:latin typeface="Times New Roman"/>
                <a:ea typeface="Times New Roman"/>
                <a:cs typeface="Times New Roman"/>
                <a:sym typeface="Times New Roman"/>
              </a:rPr>
              <a:t>здійснюється моніторинг безбар’єрності об’єктів житлового та громадського призначення </a:t>
            </a:r>
            <a:endParaRPr/>
          </a:p>
        </p:txBody>
      </p:sp>
      <p:sp>
        <p:nvSpPr>
          <p:cNvPr id="1500" name="Google Shape;1500;p19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uk-UA"/>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8" name="Shape 278"/>
        <p:cNvGrpSpPr/>
        <p:nvPr/>
      </p:nvGrpSpPr>
      <p:grpSpPr>
        <a:xfrm>
          <a:off x="0" y="0"/>
          <a:ext cx="0" cy="0"/>
          <a:chOff x="0" y="0"/>
          <a:chExt cx="0" cy="0"/>
        </a:xfrm>
      </p:grpSpPr>
      <p:sp>
        <p:nvSpPr>
          <p:cNvPr id="279" name="Google Shape;279;p35"/>
          <p:cNvSpPr txBox="1"/>
          <p:nvPr>
            <p:ph type="title"/>
          </p:nvPr>
        </p:nvSpPr>
        <p:spPr>
          <a:xfrm>
            <a:off x="556591" y="0"/>
            <a:ext cx="11635409" cy="88458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УІНП. Плани</a:t>
            </a:r>
            <a:endParaRPr b="1" sz="2400"/>
          </a:p>
        </p:txBody>
      </p:sp>
      <p:sp>
        <p:nvSpPr>
          <p:cNvPr id="280" name="Google Shape;280;p35"/>
          <p:cNvSpPr txBox="1"/>
          <p:nvPr>
            <p:ph idx="1" type="body"/>
          </p:nvPr>
        </p:nvSpPr>
        <p:spPr>
          <a:xfrm>
            <a:off x="128795" y="715618"/>
            <a:ext cx="11225005" cy="5616714"/>
          </a:xfrm>
          <a:prstGeom prst="rect">
            <a:avLst/>
          </a:prstGeom>
          <a:noFill/>
          <a:ln>
            <a:noFill/>
          </a:ln>
        </p:spPr>
        <p:txBody>
          <a:bodyPr anchorCtr="0" anchor="t" bIns="45700" lIns="91425" spcFirstLastPara="1" rIns="91425" wrap="square" tIns="45700">
            <a:noAutofit/>
          </a:bodyPr>
          <a:lstStyle/>
          <a:p>
            <a:pPr indent="447675" lvl="0" marL="357188" rtl="0" algn="just">
              <a:lnSpc>
                <a:spcPct val="100000"/>
              </a:lnSpc>
              <a:spcBef>
                <a:spcPts val="600"/>
              </a:spcBef>
              <a:spcAft>
                <a:spcPts val="0"/>
              </a:spcAft>
              <a:buClr>
                <a:srgbClr val="000000"/>
              </a:buClr>
              <a:buSzPts val="2800"/>
              <a:buNone/>
            </a:pPr>
            <a:r>
              <a:rPr b="1" lang="uk-UA" sz="1800">
                <a:latin typeface="Times New Roman"/>
                <a:ea typeface="Times New Roman"/>
                <a:cs typeface="Times New Roman"/>
                <a:sym typeface="Times New Roman"/>
              </a:rPr>
              <a:t>Практичні кроки та міжсекторальна взаємодія</a:t>
            </a:r>
            <a:endParaRPr/>
          </a:p>
          <a:p>
            <a:pPr indent="447675" lvl="0" marL="357188" rtl="0" algn="just">
              <a:lnSpc>
                <a:spcPct val="100000"/>
              </a:lnSpc>
              <a:spcBef>
                <a:spcPts val="1200"/>
              </a:spcBef>
              <a:spcAft>
                <a:spcPts val="0"/>
              </a:spcAft>
              <a:buClr>
                <a:srgbClr val="000000"/>
              </a:buClr>
              <a:buSzPts val="2800"/>
              <a:buNone/>
            </a:pPr>
            <a:r>
              <a:rPr b="1" lang="uk-UA" sz="1800">
                <a:latin typeface="Times New Roman"/>
                <a:ea typeface="Times New Roman"/>
                <a:cs typeface="Times New Roman"/>
                <a:sym typeface="Times New Roman"/>
              </a:rPr>
              <a:t>3. Розвиток безпечного та інклюзивного робочого середовища</a:t>
            </a:r>
            <a:endParaRPr/>
          </a:p>
          <a:p>
            <a:pPr indent="447675" lvl="0" marL="357187" rtl="0" algn="just">
              <a:lnSpc>
                <a:spcPct val="100000"/>
              </a:lnSpc>
              <a:spcBef>
                <a:spcPts val="1200"/>
              </a:spcBef>
              <a:spcAft>
                <a:spcPts val="0"/>
              </a:spcAft>
              <a:buClr>
                <a:srgbClr val="000000"/>
              </a:buClr>
              <a:buSzPts val="2800"/>
              <a:buNone/>
            </a:pPr>
            <a:r>
              <a:rPr lang="uk-UA" sz="1800">
                <a:latin typeface="Times New Roman"/>
                <a:ea typeface="Times New Roman"/>
                <a:cs typeface="Times New Roman"/>
                <a:sym typeface="Times New Roman"/>
              </a:rPr>
              <a:t>Реалізація заходів, спрямованих на: підтримку психоемоційної стійкості працівників, запобігання професійному вигоранню, формування культури взаємної поваги та недискримінації.</a:t>
            </a:r>
            <a:endParaRPr/>
          </a:p>
          <a:p>
            <a:pPr indent="447675" lvl="0" marL="357187" rtl="0" algn="just">
              <a:lnSpc>
                <a:spcPct val="100000"/>
              </a:lnSpc>
              <a:spcBef>
                <a:spcPts val="600"/>
              </a:spcBef>
              <a:spcAft>
                <a:spcPts val="0"/>
              </a:spcAft>
              <a:buClr>
                <a:srgbClr val="000000"/>
              </a:buClr>
              <a:buSzPts val="2800"/>
              <a:buNone/>
            </a:pPr>
            <a:r>
              <a:rPr lang="uk-UA" sz="1800">
                <a:latin typeface="Times New Roman"/>
                <a:ea typeface="Times New Roman"/>
                <a:cs typeface="Times New Roman"/>
                <a:sym typeface="Times New Roman"/>
              </a:rPr>
              <a:t>Урахування специфічних потреб різних груп працівників, зокрема: жінок, ветеранів і ветеранок, осіб з інвалідністю.</a:t>
            </a:r>
            <a:endParaRPr/>
          </a:p>
          <a:p>
            <a:pPr indent="447675" lvl="0" marL="357188" rtl="0" algn="just">
              <a:lnSpc>
                <a:spcPct val="100000"/>
              </a:lnSpc>
              <a:spcBef>
                <a:spcPts val="600"/>
              </a:spcBef>
              <a:spcAft>
                <a:spcPts val="0"/>
              </a:spcAft>
              <a:buClr>
                <a:srgbClr val="000000"/>
              </a:buClr>
              <a:buSzPts val="2800"/>
              <a:buNone/>
            </a:pPr>
            <a:r>
              <a:rPr b="1" lang="uk-UA" sz="1800">
                <a:latin typeface="Times New Roman"/>
                <a:ea typeface="Times New Roman"/>
                <a:cs typeface="Times New Roman"/>
                <a:sym typeface="Times New Roman"/>
              </a:rPr>
              <a:t>4. Посилення міжвідомчої та публічної взаємодії</a:t>
            </a:r>
            <a:endParaRPr/>
          </a:p>
          <a:p>
            <a:pPr indent="447675" lvl="0" marL="357188" rtl="0" algn="just">
              <a:lnSpc>
                <a:spcPct val="100000"/>
              </a:lnSpc>
              <a:spcBef>
                <a:spcPts val="1200"/>
              </a:spcBef>
              <a:spcAft>
                <a:spcPts val="0"/>
              </a:spcAft>
              <a:buClr>
                <a:srgbClr val="000000"/>
              </a:buClr>
              <a:buSzPts val="2800"/>
              <a:buNone/>
            </a:pPr>
            <a:r>
              <a:rPr lang="uk-UA" sz="1800">
                <a:latin typeface="Times New Roman"/>
                <a:ea typeface="Times New Roman"/>
                <a:cs typeface="Times New Roman"/>
                <a:sym typeface="Times New Roman"/>
              </a:rPr>
              <a:t>Участь у міжвідомчих заходах та обміні практиками з питань реалізації державної гендерної політики.</a:t>
            </a:r>
            <a:endParaRPr/>
          </a:p>
          <a:p>
            <a:pPr indent="447675" lvl="0" marL="357188" rtl="0" algn="just">
              <a:lnSpc>
                <a:spcPct val="100000"/>
              </a:lnSpc>
              <a:spcBef>
                <a:spcPts val="1200"/>
              </a:spcBef>
              <a:spcAft>
                <a:spcPts val="0"/>
              </a:spcAft>
              <a:buClr>
                <a:srgbClr val="000000"/>
              </a:buClr>
              <a:buSzPts val="2800"/>
              <a:buNone/>
            </a:pPr>
            <a:r>
              <a:rPr lang="uk-UA" sz="1800">
                <a:latin typeface="Times New Roman"/>
                <a:ea typeface="Times New Roman"/>
                <a:cs typeface="Times New Roman"/>
                <a:sym typeface="Times New Roman"/>
              </a:rPr>
              <a:t>Інтеграція гендерної тематики в інформаційні та просвітницькі проєкти Інституту у сфері національної пам’яті.</a:t>
            </a:r>
            <a:endParaRPr/>
          </a:p>
          <a:p>
            <a:pPr indent="447675" lvl="0" marL="357188" rtl="0" algn="just">
              <a:lnSpc>
                <a:spcPct val="100000"/>
              </a:lnSpc>
              <a:spcBef>
                <a:spcPts val="1200"/>
              </a:spcBef>
              <a:spcAft>
                <a:spcPts val="600"/>
              </a:spcAft>
              <a:buClr>
                <a:srgbClr val="000000"/>
              </a:buClr>
              <a:buSzPts val="2800"/>
              <a:buNone/>
            </a:pPr>
            <a:r>
              <a:rPr lang="uk-UA" sz="1800">
                <a:latin typeface="Times New Roman"/>
                <a:ea typeface="Times New Roman"/>
                <a:cs typeface="Times New Roman"/>
                <a:sym typeface="Times New Roman"/>
              </a:rPr>
              <a:t>Підтримка діалогу з експертним середовищем та громадянським суспільством щодо сучасних підходів до гендерної рівності в публічному управлінні.</a:t>
            </a:r>
            <a:endParaRPr/>
          </a:p>
        </p:txBody>
      </p:sp>
      <p:sp>
        <p:nvSpPr>
          <p:cNvPr id="281" name="Google Shape;281;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04" name="Shape 1504"/>
        <p:cNvGrpSpPr/>
        <p:nvPr/>
      </p:nvGrpSpPr>
      <p:grpSpPr>
        <a:xfrm>
          <a:off x="0" y="0"/>
          <a:ext cx="0" cy="0"/>
          <a:chOff x="0" y="0"/>
          <a:chExt cx="0" cy="0"/>
        </a:xfrm>
      </p:grpSpPr>
      <p:sp>
        <p:nvSpPr>
          <p:cNvPr id="1505" name="Google Shape;1505;p196"/>
          <p:cNvSpPr txBox="1"/>
          <p:nvPr>
            <p:ph type="title"/>
          </p:nvPr>
        </p:nvSpPr>
        <p:spPr>
          <a:xfrm>
            <a:off x="914400" y="0"/>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Мінрозвитку. Виклики</a:t>
            </a:r>
            <a:br>
              <a:rPr b="0" lang="uk-UA" sz="2400" u="none" cap="none" strike="noStrike">
                <a:solidFill>
                  <a:srgbClr val="000000"/>
                </a:solidFill>
                <a:latin typeface="Times New Roman"/>
                <a:ea typeface="Times New Roman"/>
                <a:cs typeface="Times New Roman"/>
                <a:sym typeface="Times New Roman"/>
              </a:rPr>
            </a:br>
            <a:endParaRPr b="1" sz="2400"/>
          </a:p>
        </p:txBody>
      </p:sp>
      <p:sp>
        <p:nvSpPr>
          <p:cNvPr id="1506" name="Google Shape;1506;p196"/>
          <p:cNvSpPr/>
          <p:nvPr/>
        </p:nvSpPr>
        <p:spPr>
          <a:xfrm>
            <a:off x="426720" y="1046480"/>
            <a:ext cx="5323840" cy="477520"/>
          </a:xfrm>
          <a:prstGeom prst="rect">
            <a:avLst/>
          </a:prstGeom>
          <a:solidFill>
            <a:schemeClr val="accent5"/>
          </a:solid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uk-UA" sz="2000" u="none" cap="none" strike="noStrike">
                <a:solidFill>
                  <a:schemeClr val="dk1"/>
                </a:solidFill>
                <a:latin typeface="Times New Roman"/>
                <a:ea typeface="Times New Roman"/>
                <a:cs typeface="Times New Roman"/>
                <a:sym typeface="Times New Roman"/>
              </a:rPr>
              <a:t>Системні та інституційні бар’єри:</a:t>
            </a:r>
            <a:endParaRPr b="1" i="0" sz="1600" u="none" cap="none" strike="noStrike">
              <a:solidFill>
                <a:schemeClr val="dk1"/>
              </a:solidFill>
              <a:latin typeface="Times New Roman"/>
              <a:ea typeface="Times New Roman"/>
              <a:cs typeface="Times New Roman"/>
              <a:sym typeface="Times New Roman"/>
            </a:endParaRPr>
          </a:p>
        </p:txBody>
      </p:sp>
      <p:sp>
        <p:nvSpPr>
          <p:cNvPr id="1507" name="Google Shape;1507;p196"/>
          <p:cNvSpPr/>
          <p:nvPr/>
        </p:nvSpPr>
        <p:spPr>
          <a:xfrm>
            <a:off x="711200" y="1991360"/>
            <a:ext cx="4754880" cy="864772"/>
          </a:xfrm>
          <a:prstGeom prst="roundRect">
            <a:avLst>
              <a:gd fmla="val 16667" name="adj"/>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uk-UA" sz="1600" u="none" cap="none" strike="noStrike">
                <a:solidFill>
                  <a:schemeClr val="dk1"/>
                </a:solidFill>
                <a:latin typeface="Times New Roman"/>
                <a:ea typeface="Times New Roman"/>
                <a:cs typeface="Times New Roman"/>
                <a:sym typeface="Times New Roman"/>
              </a:rPr>
              <a:t>гендерні стереотипи у «традиційно </a:t>
            </a:r>
            <a:endParaRPr/>
          </a:p>
          <a:p>
            <a:pPr indent="0" lvl="0" marL="0" marR="0" rtl="0" algn="l">
              <a:lnSpc>
                <a:spcPct val="100000"/>
              </a:lnSpc>
              <a:spcBef>
                <a:spcPts val="0"/>
              </a:spcBef>
              <a:spcAft>
                <a:spcPts val="0"/>
              </a:spcAft>
              <a:buNone/>
            </a:pPr>
            <a:r>
              <a:rPr b="0" i="0" lang="uk-UA" sz="1600" u="none" cap="none" strike="noStrike">
                <a:solidFill>
                  <a:schemeClr val="dk1"/>
                </a:solidFill>
                <a:latin typeface="Times New Roman"/>
                <a:ea typeface="Times New Roman"/>
                <a:cs typeface="Times New Roman"/>
                <a:sym typeface="Times New Roman"/>
              </a:rPr>
              <a:t>чоловічих» секторах економіки</a:t>
            </a:r>
            <a:endParaRPr/>
          </a:p>
        </p:txBody>
      </p:sp>
      <p:sp>
        <p:nvSpPr>
          <p:cNvPr id="1508" name="Google Shape;1508;p196"/>
          <p:cNvSpPr/>
          <p:nvPr/>
        </p:nvSpPr>
        <p:spPr>
          <a:xfrm>
            <a:off x="706730" y="3102578"/>
            <a:ext cx="4754880" cy="864772"/>
          </a:xfrm>
          <a:prstGeom prst="roundRect">
            <a:avLst>
              <a:gd fmla="val 16667" name="adj"/>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uk-UA" sz="1600" u="none" cap="none" strike="noStrike">
                <a:solidFill>
                  <a:schemeClr val="dk1"/>
                </a:solidFill>
                <a:latin typeface="Times New Roman"/>
                <a:ea typeface="Times New Roman"/>
                <a:cs typeface="Times New Roman"/>
                <a:sym typeface="Times New Roman"/>
              </a:rPr>
              <a:t>обмежена готовність роботодавців</a:t>
            </a:r>
            <a:endParaRPr/>
          </a:p>
          <a:p>
            <a:pPr indent="0" lvl="0" marL="0" marR="0" rtl="0" algn="l">
              <a:lnSpc>
                <a:spcPct val="100000"/>
              </a:lnSpc>
              <a:spcBef>
                <a:spcPts val="0"/>
              </a:spcBef>
              <a:spcAft>
                <a:spcPts val="0"/>
              </a:spcAft>
              <a:buNone/>
            </a:pPr>
            <a:r>
              <a:rPr b="0" i="0" lang="uk-UA" sz="1600" u="none" cap="none" strike="noStrike">
                <a:solidFill>
                  <a:schemeClr val="dk1"/>
                </a:solidFill>
                <a:latin typeface="Times New Roman"/>
                <a:ea typeface="Times New Roman"/>
                <a:cs typeface="Times New Roman"/>
                <a:sym typeface="Times New Roman"/>
              </a:rPr>
              <a:t>до створення інклюзивних умов праці</a:t>
            </a:r>
            <a:endParaRPr/>
          </a:p>
        </p:txBody>
      </p:sp>
      <p:sp>
        <p:nvSpPr>
          <p:cNvPr id="1509" name="Google Shape;1509;p196"/>
          <p:cNvSpPr/>
          <p:nvPr/>
        </p:nvSpPr>
        <p:spPr>
          <a:xfrm>
            <a:off x="711200" y="4213796"/>
            <a:ext cx="4754880" cy="864772"/>
          </a:xfrm>
          <a:prstGeom prst="roundRect">
            <a:avLst>
              <a:gd fmla="val 16667" name="adj"/>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uk-UA" sz="1600" u="none" cap="none" strike="noStrike">
                <a:solidFill>
                  <a:schemeClr val="dk1"/>
                </a:solidFill>
                <a:latin typeface="Times New Roman"/>
                <a:ea typeface="Times New Roman"/>
                <a:cs typeface="Times New Roman"/>
                <a:sym typeface="Times New Roman"/>
              </a:rPr>
              <a:t>недостатня матеріально-технічна база</a:t>
            </a:r>
            <a:endParaRPr/>
          </a:p>
          <a:p>
            <a:pPr indent="0" lvl="0" marL="0" marR="0" rtl="0" algn="l">
              <a:lnSpc>
                <a:spcPct val="100000"/>
              </a:lnSpc>
              <a:spcBef>
                <a:spcPts val="0"/>
              </a:spcBef>
              <a:spcAft>
                <a:spcPts val="0"/>
              </a:spcAft>
              <a:buNone/>
            </a:pPr>
            <a:r>
              <a:rPr b="0" i="0" lang="uk-UA" sz="1600" u="none" cap="none" strike="noStrike">
                <a:solidFill>
                  <a:schemeClr val="dk1"/>
                </a:solidFill>
                <a:latin typeface="Times New Roman"/>
                <a:ea typeface="Times New Roman"/>
                <a:cs typeface="Times New Roman"/>
                <a:sym typeface="Times New Roman"/>
              </a:rPr>
              <a:t>для професійної підготовки</a:t>
            </a:r>
            <a:endParaRPr/>
          </a:p>
        </p:txBody>
      </p:sp>
      <p:sp>
        <p:nvSpPr>
          <p:cNvPr id="1510" name="Google Shape;1510;p196"/>
          <p:cNvSpPr/>
          <p:nvPr/>
        </p:nvSpPr>
        <p:spPr>
          <a:xfrm>
            <a:off x="711200" y="5379134"/>
            <a:ext cx="4754880" cy="864772"/>
          </a:xfrm>
          <a:prstGeom prst="roundRect">
            <a:avLst>
              <a:gd fmla="val 16667" name="adj"/>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uk-UA" sz="1600" u="none" cap="none" strike="noStrike">
                <a:solidFill>
                  <a:schemeClr val="dk1"/>
                </a:solidFill>
                <a:latin typeface="Times New Roman"/>
                <a:ea typeface="Times New Roman"/>
                <a:cs typeface="Times New Roman"/>
                <a:sym typeface="Times New Roman"/>
              </a:rPr>
              <a:t>дефіцит гендерно дезагрегованих даних </a:t>
            </a:r>
            <a:endParaRPr/>
          </a:p>
          <a:p>
            <a:pPr indent="0" lvl="0" marL="0" marR="0" rtl="0" algn="l">
              <a:lnSpc>
                <a:spcPct val="100000"/>
              </a:lnSpc>
              <a:spcBef>
                <a:spcPts val="0"/>
              </a:spcBef>
              <a:spcAft>
                <a:spcPts val="0"/>
              </a:spcAft>
              <a:buNone/>
            </a:pPr>
            <a:r>
              <a:rPr b="0" i="0" lang="uk-UA" sz="1600" u="none" cap="none" strike="noStrike">
                <a:solidFill>
                  <a:schemeClr val="dk1"/>
                </a:solidFill>
                <a:latin typeface="Times New Roman"/>
                <a:ea typeface="Times New Roman"/>
                <a:cs typeface="Times New Roman"/>
                <a:sym typeface="Times New Roman"/>
              </a:rPr>
              <a:t>для прийняття рішень</a:t>
            </a:r>
            <a:endParaRPr/>
          </a:p>
        </p:txBody>
      </p:sp>
      <p:sp>
        <p:nvSpPr>
          <p:cNvPr id="1511" name="Google Shape;1511;p196"/>
          <p:cNvSpPr/>
          <p:nvPr/>
        </p:nvSpPr>
        <p:spPr>
          <a:xfrm>
            <a:off x="6441440" y="2005368"/>
            <a:ext cx="4754880" cy="864772"/>
          </a:xfrm>
          <a:prstGeom prst="roundRect">
            <a:avLst>
              <a:gd fmla="val 16667" name="adj"/>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uk-UA" sz="1600" u="none" cap="none" strike="noStrike">
                <a:solidFill>
                  <a:schemeClr val="dk1"/>
                </a:solidFill>
                <a:latin typeface="Times New Roman"/>
                <a:ea typeface="Times New Roman"/>
                <a:cs typeface="Times New Roman"/>
                <a:sym typeface="Times New Roman"/>
              </a:rPr>
              <a:t>нерівний доступ жінок до інформації,</a:t>
            </a:r>
            <a:endParaRPr/>
          </a:p>
          <a:p>
            <a:pPr indent="0" lvl="0" marL="0" marR="0" rtl="0" algn="l">
              <a:lnSpc>
                <a:spcPct val="100000"/>
              </a:lnSpc>
              <a:spcBef>
                <a:spcPts val="0"/>
              </a:spcBef>
              <a:spcAft>
                <a:spcPts val="0"/>
              </a:spcAft>
              <a:buNone/>
            </a:pPr>
            <a:r>
              <a:rPr b="0" i="0" lang="uk-UA" sz="1600" u="none" cap="none" strike="noStrike">
                <a:solidFill>
                  <a:schemeClr val="dk1"/>
                </a:solidFill>
                <a:latin typeface="Times New Roman"/>
                <a:ea typeface="Times New Roman"/>
                <a:cs typeface="Times New Roman"/>
                <a:sym typeface="Times New Roman"/>
              </a:rPr>
              <a:t>ресурсів і можливостей перекваліфікації</a:t>
            </a:r>
            <a:endParaRPr/>
          </a:p>
        </p:txBody>
      </p:sp>
      <p:sp>
        <p:nvSpPr>
          <p:cNvPr id="1512" name="Google Shape;1512;p196"/>
          <p:cNvSpPr/>
          <p:nvPr/>
        </p:nvSpPr>
        <p:spPr>
          <a:xfrm>
            <a:off x="6441440" y="3123089"/>
            <a:ext cx="4754880" cy="864772"/>
          </a:xfrm>
          <a:prstGeom prst="roundRect">
            <a:avLst>
              <a:gd fmla="val 16667" name="adj"/>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uk-UA" sz="1600" u="none" cap="none" strike="noStrike">
                <a:solidFill>
                  <a:schemeClr val="dk1"/>
                </a:solidFill>
                <a:latin typeface="Times New Roman"/>
                <a:ea typeface="Times New Roman"/>
                <a:cs typeface="Times New Roman"/>
                <a:sym typeface="Times New Roman"/>
              </a:rPr>
              <a:t>високе навантаження з догляду (діти, </a:t>
            </a:r>
            <a:endParaRPr/>
          </a:p>
          <a:p>
            <a:pPr indent="0" lvl="0" marL="0" marR="0" rtl="0" algn="l">
              <a:lnSpc>
                <a:spcPct val="100000"/>
              </a:lnSpc>
              <a:spcBef>
                <a:spcPts val="0"/>
              </a:spcBef>
              <a:spcAft>
                <a:spcPts val="0"/>
              </a:spcAft>
              <a:buNone/>
            </a:pPr>
            <a:r>
              <a:rPr b="0" i="0" lang="uk-UA" sz="1600" u="none" cap="none" strike="noStrike">
                <a:solidFill>
                  <a:schemeClr val="dk1"/>
                </a:solidFill>
                <a:latin typeface="Times New Roman"/>
                <a:ea typeface="Times New Roman"/>
                <a:cs typeface="Times New Roman"/>
                <a:sym typeface="Times New Roman"/>
              </a:rPr>
              <a:t>літні родичі), що обмежує участь жінок </a:t>
            </a:r>
            <a:endParaRPr/>
          </a:p>
          <a:p>
            <a:pPr indent="0" lvl="0" marL="0" marR="0" rtl="0" algn="l">
              <a:lnSpc>
                <a:spcPct val="100000"/>
              </a:lnSpc>
              <a:spcBef>
                <a:spcPts val="0"/>
              </a:spcBef>
              <a:spcAft>
                <a:spcPts val="0"/>
              </a:spcAft>
              <a:buNone/>
            </a:pPr>
            <a:r>
              <a:rPr b="0" i="0" lang="uk-UA" sz="1600" u="none" cap="none" strike="noStrike">
                <a:solidFill>
                  <a:schemeClr val="dk1"/>
                </a:solidFill>
                <a:latin typeface="Times New Roman"/>
                <a:ea typeface="Times New Roman"/>
                <a:cs typeface="Times New Roman"/>
                <a:sym typeface="Times New Roman"/>
              </a:rPr>
              <a:t>у ринку праці</a:t>
            </a:r>
            <a:endParaRPr/>
          </a:p>
        </p:txBody>
      </p:sp>
      <p:sp>
        <p:nvSpPr>
          <p:cNvPr id="1513" name="Google Shape;1513;p196"/>
          <p:cNvSpPr/>
          <p:nvPr/>
        </p:nvSpPr>
        <p:spPr>
          <a:xfrm>
            <a:off x="6441440" y="4330504"/>
            <a:ext cx="4754880" cy="864772"/>
          </a:xfrm>
          <a:prstGeom prst="roundRect">
            <a:avLst>
              <a:gd fmla="val 16667" name="adj"/>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uk-UA" sz="1600" u="none" cap="none" strike="noStrike">
                <a:solidFill>
                  <a:schemeClr val="dk1"/>
                </a:solidFill>
                <a:latin typeface="Times New Roman"/>
                <a:ea typeface="Times New Roman"/>
                <a:cs typeface="Times New Roman"/>
                <a:sym typeface="Times New Roman"/>
              </a:rPr>
              <a:t>недостатній рівень фінансування </a:t>
            </a:r>
            <a:endParaRPr/>
          </a:p>
          <a:p>
            <a:pPr indent="0" lvl="0" marL="0" marR="0" rtl="0" algn="l">
              <a:lnSpc>
                <a:spcPct val="100000"/>
              </a:lnSpc>
              <a:spcBef>
                <a:spcPts val="0"/>
              </a:spcBef>
              <a:spcAft>
                <a:spcPts val="0"/>
              </a:spcAft>
              <a:buNone/>
            </a:pPr>
            <a:r>
              <a:rPr b="0" i="0" lang="uk-UA" sz="1600" u="none" cap="none" strike="noStrike">
                <a:solidFill>
                  <a:schemeClr val="dk1"/>
                </a:solidFill>
                <a:latin typeface="Times New Roman"/>
                <a:ea typeface="Times New Roman"/>
                <a:cs typeface="Times New Roman"/>
                <a:sym typeface="Times New Roman"/>
              </a:rPr>
              <a:t>програм гендерної рівності</a:t>
            </a:r>
            <a:endParaRPr/>
          </a:p>
        </p:txBody>
      </p:sp>
      <p:sp>
        <p:nvSpPr>
          <p:cNvPr id="1514" name="Google Shape;1514;p196"/>
          <p:cNvSpPr/>
          <p:nvPr/>
        </p:nvSpPr>
        <p:spPr>
          <a:xfrm>
            <a:off x="6441440" y="5477926"/>
            <a:ext cx="4754880" cy="1126074"/>
          </a:xfrm>
          <a:prstGeom prst="roundRect">
            <a:avLst>
              <a:gd fmla="val 16667" name="adj"/>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uk-UA" sz="1600" u="none" cap="none" strike="noStrike">
                <a:solidFill>
                  <a:schemeClr val="dk1"/>
                </a:solidFill>
                <a:latin typeface="Times New Roman"/>
                <a:ea typeface="Times New Roman"/>
                <a:cs typeface="Times New Roman"/>
                <a:sym typeface="Times New Roman"/>
              </a:rPr>
              <a:t>особливі виклики для жінок вразливих </a:t>
            </a:r>
            <a:endParaRPr/>
          </a:p>
          <a:p>
            <a:pPr indent="0" lvl="0" marL="0" marR="0" rtl="0" algn="l">
              <a:lnSpc>
                <a:spcPct val="100000"/>
              </a:lnSpc>
              <a:spcBef>
                <a:spcPts val="0"/>
              </a:spcBef>
              <a:spcAft>
                <a:spcPts val="0"/>
              </a:spcAft>
              <a:buNone/>
            </a:pPr>
            <a:r>
              <a:rPr b="0" i="0" lang="uk-UA" sz="1600" u="none" cap="none" strike="noStrike">
                <a:solidFill>
                  <a:schemeClr val="dk1"/>
                </a:solidFill>
                <a:latin typeface="Times New Roman"/>
                <a:ea typeface="Times New Roman"/>
                <a:cs typeface="Times New Roman"/>
                <a:sym typeface="Times New Roman"/>
              </a:rPr>
              <a:t>груп, в тому числі жінок з інвалідністю,</a:t>
            </a:r>
            <a:endParaRPr/>
          </a:p>
          <a:p>
            <a:pPr indent="0" lvl="0" marL="0" marR="0" rtl="0" algn="l">
              <a:lnSpc>
                <a:spcPct val="100000"/>
              </a:lnSpc>
              <a:spcBef>
                <a:spcPts val="0"/>
              </a:spcBef>
              <a:spcAft>
                <a:spcPts val="0"/>
              </a:spcAft>
              <a:buNone/>
            </a:pPr>
            <a:r>
              <a:rPr b="0" i="0" lang="uk-UA" sz="1600" u="none" cap="none" strike="noStrike">
                <a:solidFill>
                  <a:schemeClr val="dk1"/>
                </a:solidFill>
                <a:latin typeface="Times New Roman"/>
                <a:ea typeface="Times New Roman"/>
                <a:cs typeface="Times New Roman"/>
                <a:sym typeface="Times New Roman"/>
              </a:rPr>
              <a:t> ВПО та жінок у сільських і </a:t>
            </a:r>
            <a:endParaRPr/>
          </a:p>
          <a:p>
            <a:pPr indent="0" lvl="0" marL="0" marR="0" rtl="0" algn="l">
              <a:lnSpc>
                <a:spcPct val="100000"/>
              </a:lnSpc>
              <a:spcBef>
                <a:spcPts val="0"/>
              </a:spcBef>
              <a:spcAft>
                <a:spcPts val="0"/>
              </a:spcAft>
              <a:buNone/>
            </a:pPr>
            <a:r>
              <a:rPr b="0" i="0" lang="uk-UA" sz="1600" u="none" cap="none" strike="noStrike">
                <a:solidFill>
                  <a:schemeClr val="dk1"/>
                </a:solidFill>
                <a:latin typeface="Times New Roman"/>
                <a:ea typeface="Times New Roman"/>
                <a:cs typeface="Times New Roman"/>
                <a:sym typeface="Times New Roman"/>
              </a:rPr>
              <a:t>прифронтових громадах</a:t>
            </a:r>
            <a:endParaRPr/>
          </a:p>
        </p:txBody>
      </p:sp>
      <p:sp>
        <p:nvSpPr>
          <p:cNvPr id="1515" name="Google Shape;1515;p196"/>
          <p:cNvSpPr/>
          <p:nvPr/>
        </p:nvSpPr>
        <p:spPr>
          <a:xfrm>
            <a:off x="6278880" y="1046480"/>
            <a:ext cx="5181600" cy="477520"/>
          </a:xfrm>
          <a:prstGeom prst="rect">
            <a:avLst/>
          </a:prstGeom>
          <a:solidFill>
            <a:schemeClr val="accent5"/>
          </a:solid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uk-UA" sz="2000" u="none" cap="none" strike="noStrike">
                <a:solidFill>
                  <a:schemeClr val="dk1"/>
                </a:solidFill>
                <a:latin typeface="Times New Roman"/>
                <a:ea typeface="Times New Roman"/>
                <a:cs typeface="Times New Roman"/>
                <a:sym typeface="Times New Roman"/>
              </a:rPr>
              <a:t>Соціальні та поведінкові виклики:</a:t>
            </a:r>
            <a:endParaRPr b="1" i="0" sz="1600" u="none" cap="none" strike="noStrike">
              <a:solidFill>
                <a:schemeClr val="dk1"/>
              </a:solidFill>
              <a:latin typeface="Times New Roman"/>
              <a:ea typeface="Times New Roman"/>
              <a:cs typeface="Times New Roman"/>
              <a:sym typeface="Times New Roman"/>
            </a:endParaRPr>
          </a:p>
        </p:txBody>
      </p:sp>
      <p:pic>
        <p:nvPicPr>
          <p:cNvPr id="1516" name="Google Shape;1516;p196"/>
          <p:cNvPicPr preferRelativeResize="0"/>
          <p:nvPr/>
        </p:nvPicPr>
        <p:blipFill rotWithShape="1">
          <a:blip r:embed="rId4">
            <a:alphaModFix/>
          </a:blip>
          <a:srcRect b="0" l="0" r="0" t="0"/>
          <a:stretch/>
        </p:blipFill>
        <p:spPr>
          <a:xfrm>
            <a:off x="194260" y="1892568"/>
            <a:ext cx="334060" cy="4351338"/>
          </a:xfrm>
          <a:prstGeom prst="rect">
            <a:avLst/>
          </a:prstGeom>
          <a:noFill/>
          <a:ln>
            <a:noFill/>
          </a:ln>
        </p:spPr>
      </p:pic>
      <p:pic>
        <p:nvPicPr>
          <p:cNvPr id="1517" name="Google Shape;1517;p196"/>
          <p:cNvPicPr preferRelativeResize="0"/>
          <p:nvPr/>
        </p:nvPicPr>
        <p:blipFill rotWithShape="1">
          <a:blip r:embed="rId4">
            <a:alphaModFix/>
          </a:blip>
          <a:srcRect b="0" l="0" r="0" t="0"/>
          <a:stretch/>
        </p:blipFill>
        <p:spPr>
          <a:xfrm>
            <a:off x="5928970" y="1991360"/>
            <a:ext cx="334060" cy="4351338"/>
          </a:xfrm>
          <a:prstGeom prst="rect">
            <a:avLst/>
          </a:prstGeom>
          <a:noFill/>
          <a:ln>
            <a:noFill/>
          </a:ln>
        </p:spPr>
      </p:pic>
      <p:pic>
        <p:nvPicPr>
          <p:cNvPr id="1518" name="Google Shape;1518;p196"/>
          <p:cNvPicPr preferRelativeResize="0"/>
          <p:nvPr/>
        </p:nvPicPr>
        <p:blipFill rotWithShape="1">
          <a:blip r:embed="rId5">
            <a:alphaModFix/>
          </a:blip>
          <a:srcRect b="0" l="0" r="0" t="0"/>
          <a:stretch/>
        </p:blipFill>
        <p:spPr>
          <a:xfrm>
            <a:off x="4572220" y="2102445"/>
            <a:ext cx="655377" cy="670618"/>
          </a:xfrm>
          <a:prstGeom prst="rect">
            <a:avLst/>
          </a:prstGeom>
          <a:noFill/>
          <a:ln>
            <a:noFill/>
          </a:ln>
        </p:spPr>
      </p:pic>
      <p:pic>
        <p:nvPicPr>
          <p:cNvPr id="1519" name="Google Shape;1519;p196"/>
          <p:cNvPicPr preferRelativeResize="0"/>
          <p:nvPr/>
        </p:nvPicPr>
        <p:blipFill rotWithShape="1">
          <a:blip r:embed="rId6">
            <a:alphaModFix/>
          </a:blip>
          <a:srcRect b="0" l="0" r="0" t="0"/>
          <a:stretch/>
        </p:blipFill>
        <p:spPr>
          <a:xfrm>
            <a:off x="4522027" y="3188611"/>
            <a:ext cx="685859" cy="746825"/>
          </a:xfrm>
          <a:prstGeom prst="rect">
            <a:avLst/>
          </a:prstGeom>
          <a:noFill/>
          <a:ln>
            <a:noFill/>
          </a:ln>
        </p:spPr>
      </p:pic>
      <p:pic>
        <p:nvPicPr>
          <p:cNvPr id="1520" name="Google Shape;1520;p196"/>
          <p:cNvPicPr preferRelativeResize="0"/>
          <p:nvPr/>
        </p:nvPicPr>
        <p:blipFill rotWithShape="1">
          <a:blip r:embed="rId7">
            <a:alphaModFix/>
          </a:blip>
          <a:srcRect b="0" l="0" r="0" t="0"/>
          <a:stretch/>
        </p:blipFill>
        <p:spPr>
          <a:xfrm>
            <a:off x="4564599" y="4295631"/>
            <a:ext cx="670618" cy="701101"/>
          </a:xfrm>
          <a:prstGeom prst="rect">
            <a:avLst/>
          </a:prstGeom>
          <a:noFill/>
          <a:ln>
            <a:noFill/>
          </a:ln>
        </p:spPr>
      </p:pic>
      <p:pic>
        <p:nvPicPr>
          <p:cNvPr id="1521" name="Google Shape;1521;p196"/>
          <p:cNvPicPr preferRelativeResize="0"/>
          <p:nvPr/>
        </p:nvPicPr>
        <p:blipFill rotWithShape="1">
          <a:blip r:embed="rId8">
            <a:alphaModFix/>
          </a:blip>
          <a:srcRect b="0" l="0" r="0" t="0"/>
          <a:stretch/>
        </p:blipFill>
        <p:spPr>
          <a:xfrm>
            <a:off x="4592540" y="5477926"/>
            <a:ext cx="693480" cy="701101"/>
          </a:xfrm>
          <a:prstGeom prst="rect">
            <a:avLst/>
          </a:prstGeom>
          <a:noFill/>
          <a:ln>
            <a:noFill/>
          </a:ln>
        </p:spPr>
      </p:pic>
      <p:pic>
        <p:nvPicPr>
          <p:cNvPr id="1522" name="Google Shape;1522;p196"/>
          <p:cNvPicPr preferRelativeResize="0"/>
          <p:nvPr/>
        </p:nvPicPr>
        <p:blipFill rotWithShape="1">
          <a:blip r:embed="rId9">
            <a:alphaModFix/>
          </a:blip>
          <a:srcRect b="0" l="0" r="0" t="0"/>
          <a:stretch/>
        </p:blipFill>
        <p:spPr>
          <a:xfrm>
            <a:off x="10216731" y="2094824"/>
            <a:ext cx="823031" cy="678239"/>
          </a:xfrm>
          <a:prstGeom prst="rect">
            <a:avLst/>
          </a:prstGeom>
          <a:noFill/>
          <a:ln>
            <a:noFill/>
          </a:ln>
        </p:spPr>
      </p:pic>
      <p:pic>
        <p:nvPicPr>
          <p:cNvPr id="1523" name="Google Shape;1523;p196"/>
          <p:cNvPicPr preferRelativeResize="0"/>
          <p:nvPr/>
        </p:nvPicPr>
        <p:blipFill rotWithShape="1">
          <a:blip r:embed="rId10">
            <a:alphaModFix/>
          </a:blip>
          <a:srcRect b="0" l="0" r="0" t="0"/>
          <a:stretch/>
        </p:blipFill>
        <p:spPr>
          <a:xfrm>
            <a:off x="10330610" y="3152790"/>
            <a:ext cx="595271" cy="723963"/>
          </a:xfrm>
          <a:prstGeom prst="rect">
            <a:avLst/>
          </a:prstGeom>
          <a:noFill/>
          <a:ln>
            <a:noFill/>
          </a:ln>
        </p:spPr>
      </p:pic>
      <p:pic>
        <p:nvPicPr>
          <p:cNvPr id="1524" name="Google Shape;1524;p196"/>
          <p:cNvPicPr preferRelativeResize="0"/>
          <p:nvPr/>
        </p:nvPicPr>
        <p:blipFill rotWithShape="1">
          <a:blip r:embed="rId11">
            <a:alphaModFix/>
          </a:blip>
          <a:srcRect b="0" l="0" r="0" t="0"/>
          <a:stretch/>
        </p:blipFill>
        <p:spPr>
          <a:xfrm>
            <a:off x="10315799" y="4417969"/>
            <a:ext cx="723963" cy="777307"/>
          </a:xfrm>
          <a:prstGeom prst="rect">
            <a:avLst/>
          </a:prstGeom>
          <a:noFill/>
          <a:ln>
            <a:noFill/>
          </a:ln>
        </p:spPr>
      </p:pic>
      <p:pic>
        <p:nvPicPr>
          <p:cNvPr id="1525" name="Google Shape;1525;p196"/>
          <p:cNvPicPr preferRelativeResize="0"/>
          <p:nvPr/>
        </p:nvPicPr>
        <p:blipFill rotWithShape="1">
          <a:blip r:embed="rId12">
            <a:alphaModFix/>
          </a:blip>
          <a:srcRect b="0" l="0" r="0" t="0"/>
          <a:stretch/>
        </p:blipFill>
        <p:spPr>
          <a:xfrm>
            <a:off x="10281505" y="5811520"/>
            <a:ext cx="693480" cy="708721"/>
          </a:xfrm>
          <a:prstGeom prst="rect">
            <a:avLst/>
          </a:prstGeom>
          <a:noFill/>
          <a:ln>
            <a:noFill/>
          </a:ln>
        </p:spPr>
      </p:pic>
      <p:sp>
        <p:nvSpPr>
          <p:cNvPr id="1526" name="Google Shape;1526;p19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uk-UA"/>
              <a:t>‹#›</a:t>
            </a:fld>
            <a:endParaRPr/>
          </a:p>
        </p:txBody>
      </p:sp>
    </p:spTree>
  </p:cSld>
  <p:clrMapOvr>
    <a:masterClrMapping/>
  </p:clrMapOvr>
</p:sld>
</file>

<file path=ppt/slides/slide1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30" name="Shape 1530"/>
        <p:cNvGrpSpPr/>
        <p:nvPr/>
      </p:nvGrpSpPr>
      <p:grpSpPr>
        <a:xfrm>
          <a:off x="0" y="0"/>
          <a:ext cx="0" cy="0"/>
          <a:chOff x="0" y="0"/>
          <a:chExt cx="0" cy="0"/>
        </a:xfrm>
      </p:grpSpPr>
      <p:sp>
        <p:nvSpPr>
          <p:cNvPr id="1531" name="Google Shape;1531;p197"/>
          <p:cNvSpPr txBox="1"/>
          <p:nvPr>
            <p:ph type="title"/>
          </p:nvPr>
        </p:nvSpPr>
        <p:spPr>
          <a:xfrm>
            <a:off x="731154" y="165789"/>
            <a:ext cx="11635409" cy="98063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Мінрозвитку. Плани</a:t>
            </a:r>
            <a:endParaRPr b="1" sz="2400"/>
          </a:p>
        </p:txBody>
      </p:sp>
      <p:sp>
        <p:nvSpPr>
          <p:cNvPr id="1532" name="Google Shape;1532;p197"/>
          <p:cNvSpPr/>
          <p:nvPr/>
        </p:nvSpPr>
        <p:spPr>
          <a:xfrm>
            <a:off x="731154" y="1146422"/>
            <a:ext cx="11211928" cy="447040"/>
          </a:xfrm>
          <a:prstGeom prst="rect">
            <a:avLst/>
          </a:prstGeom>
          <a:solidFill>
            <a:schemeClr val="lt1"/>
          </a:solid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uk-UA" sz="2000" u="none" cap="none" strike="noStrike">
                <a:solidFill>
                  <a:schemeClr val="dk1"/>
                </a:solidFill>
                <a:latin typeface="Times New Roman"/>
                <a:ea typeface="Times New Roman"/>
                <a:cs typeface="Times New Roman"/>
                <a:sym typeface="Times New Roman"/>
              </a:rPr>
              <a:t>Подальший розвиток програм і політик</a:t>
            </a:r>
            <a:endParaRPr/>
          </a:p>
        </p:txBody>
      </p:sp>
      <p:sp>
        <p:nvSpPr>
          <p:cNvPr id="1533" name="Google Shape;1533;p197"/>
          <p:cNvSpPr/>
          <p:nvPr/>
        </p:nvSpPr>
        <p:spPr>
          <a:xfrm>
            <a:off x="731154" y="1866119"/>
            <a:ext cx="3556366" cy="904240"/>
          </a:xfrm>
          <a:prstGeom prst="rect">
            <a:avLst/>
          </a:prstGeom>
          <a:solidFill>
            <a:schemeClr val="accent5"/>
          </a:solid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uk-UA" sz="2000" u="none" cap="none" strike="noStrike">
                <a:solidFill>
                  <a:schemeClr val="dk1"/>
                </a:solidFill>
                <a:latin typeface="Times New Roman"/>
                <a:ea typeface="Times New Roman"/>
                <a:cs typeface="Times New Roman"/>
                <a:sym typeface="Times New Roman"/>
              </a:rPr>
              <a:t>           Масштабування успішних </a:t>
            </a:r>
            <a:endParaRPr/>
          </a:p>
          <a:p>
            <a:pPr indent="0" lvl="0" marL="0" marR="0" rtl="0" algn="ctr">
              <a:lnSpc>
                <a:spcPct val="100000"/>
              </a:lnSpc>
              <a:spcBef>
                <a:spcPts val="0"/>
              </a:spcBef>
              <a:spcAft>
                <a:spcPts val="0"/>
              </a:spcAft>
              <a:buNone/>
            </a:pPr>
            <a:r>
              <a:rPr b="1" i="0" lang="uk-UA" sz="2000" u="none" cap="none" strike="noStrike">
                <a:solidFill>
                  <a:schemeClr val="dk1"/>
                </a:solidFill>
                <a:latin typeface="Times New Roman"/>
                <a:ea typeface="Times New Roman"/>
                <a:cs typeface="Times New Roman"/>
                <a:sym typeface="Times New Roman"/>
              </a:rPr>
              <a:t>ініціатив </a:t>
            </a:r>
            <a:endParaRPr b="1" i="0" sz="1600" u="none" cap="none" strike="noStrike">
              <a:solidFill>
                <a:schemeClr val="dk1"/>
              </a:solidFill>
              <a:latin typeface="Times New Roman"/>
              <a:ea typeface="Times New Roman"/>
              <a:cs typeface="Times New Roman"/>
              <a:sym typeface="Times New Roman"/>
            </a:endParaRPr>
          </a:p>
        </p:txBody>
      </p:sp>
      <p:sp>
        <p:nvSpPr>
          <p:cNvPr id="1534" name="Google Shape;1534;p197"/>
          <p:cNvSpPr/>
          <p:nvPr/>
        </p:nvSpPr>
        <p:spPr>
          <a:xfrm>
            <a:off x="4508318" y="1833687"/>
            <a:ext cx="3657600" cy="980633"/>
          </a:xfrm>
          <a:prstGeom prst="rect">
            <a:avLst/>
          </a:prstGeom>
          <a:solidFill>
            <a:schemeClr val="accent5"/>
          </a:solid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uk-UA" sz="2000" u="none" cap="none" strike="noStrike">
                <a:solidFill>
                  <a:schemeClr val="dk1"/>
                </a:solidFill>
                <a:latin typeface="Times New Roman"/>
                <a:ea typeface="Times New Roman"/>
                <a:cs typeface="Times New Roman"/>
                <a:sym typeface="Times New Roman"/>
              </a:rPr>
              <a:t>         Інституційні та політичні </a:t>
            </a:r>
            <a:endParaRPr/>
          </a:p>
          <a:p>
            <a:pPr indent="0" lvl="0" marL="0" marR="0" rtl="0" algn="ctr">
              <a:lnSpc>
                <a:spcPct val="100000"/>
              </a:lnSpc>
              <a:spcBef>
                <a:spcPts val="0"/>
              </a:spcBef>
              <a:spcAft>
                <a:spcPts val="0"/>
              </a:spcAft>
              <a:buNone/>
            </a:pPr>
            <a:r>
              <a:rPr b="1" i="0" lang="uk-UA" sz="2000" u="none" cap="none" strike="noStrike">
                <a:solidFill>
                  <a:schemeClr val="dk1"/>
                </a:solidFill>
                <a:latin typeface="Times New Roman"/>
                <a:ea typeface="Times New Roman"/>
                <a:cs typeface="Times New Roman"/>
                <a:sym typeface="Times New Roman"/>
              </a:rPr>
              <a:t>зміни</a:t>
            </a:r>
            <a:endParaRPr b="1" i="0" sz="1600" u="none" cap="none" strike="noStrike">
              <a:solidFill>
                <a:schemeClr val="dk1"/>
              </a:solidFill>
              <a:latin typeface="Times New Roman"/>
              <a:ea typeface="Times New Roman"/>
              <a:cs typeface="Times New Roman"/>
              <a:sym typeface="Times New Roman"/>
            </a:endParaRPr>
          </a:p>
        </p:txBody>
      </p:sp>
      <p:sp>
        <p:nvSpPr>
          <p:cNvPr id="1535" name="Google Shape;1535;p197"/>
          <p:cNvSpPr/>
          <p:nvPr/>
        </p:nvSpPr>
        <p:spPr>
          <a:xfrm>
            <a:off x="8412480" y="1850291"/>
            <a:ext cx="3530602" cy="980633"/>
          </a:xfrm>
          <a:prstGeom prst="rect">
            <a:avLst/>
          </a:prstGeom>
          <a:solidFill>
            <a:schemeClr val="accent5"/>
          </a:solid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uk-UA" sz="2000" u="none" cap="none" strike="noStrike">
                <a:solidFill>
                  <a:schemeClr val="dk1"/>
                </a:solidFill>
                <a:latin typeface="Times New Roman"/>
                <a:ea typeface="Times New Roman"/>
                <a:cs typeface="Times New Roman"/>
                <a:sym typeface="Times New Roman"/>
              </a:rPr>
              <a:t>             Партнерство та сталість </a:t>
            </a:r>
            <a:endParaRPr/>
          </a:p>
        </p:txBody>
      </p:sp>
      <p:pic>
        <p:nvPicPr>
          <p:cNvPr id="1536" name="Google Shape;1536;p197"/>
          <p:cNvPicPr preferRelativeResize="0"/>
          <p:nvPr/>
        </p:nvPicPr>
        <p:blipFill rotWithShape="1">
          <a:blip r:embed="rId4">
            <a:alphaModFix/>
          </a:blip>
          <a:srcRect b="0" l="0" r="0" t="0"/>
          <a:stretch/>
        </p:blipFill>
        <p:spPr>
          <a:xfrm>
            <a:off x="975328" y="1941016"/>
            <a:ext cx="731583" cy="754445"/>
          </a:xfrm>
          <a:prstGeom prst="rect">
            <a:avLst/>
          </a:prstGeom>
          <a:noFill/>
          <a:ln>
            <a:noFill/>
          </a:ln>
        </p:spPr>
      </p:pic>
      <p:pic>
        <p:nvPicPr>
          <p:cNvPr id="1537" name="Google Shape;1537;p197"/>
          <p:cNvPicPr preferRelativeResize="0"/>
          <p:nvPr/>
        </p:nvPicPr>
        <p:blipFill rotWithShape="1">
          <a:blip r:embed="rId5">
            <a:alphaModFix/>
          </a:blip>
          <a:srcRect b="0" l="0" r="0" t="0"/>
          <a:stretch/>
        </p:blipFill>
        <p:spPr>
          <a:xfrm>
            <a:off x="4693920" y="1941016"/>
            <a:ext cx="729007" cy="754445"/>
          </a:xfrm>
          <a:prstGeom prst="rect">
            <a:avLst/>
          </a:prstGeom>
          <a:noFill/>
          <a:ln>
            <a:noFill/>
          </a:ln>
        </p:spPr>
      </p:pic>
      <p:pic>
        <p:nvPicPr>
          <p:cNvPr id="1538" name="Google Shape;1538;p197"/>
          <p:cNvPicPr preferRelativeResize="0"/>
          <p:nvPr/>
        </p:nvPicPr>
        <p:blipFill rotWithShape="1">
          <a:blip r:embed="rId6">
            <a:alphaModFix/>
          </a:blip>
          <a:srcRect b="0" l="0" r="0" t="0"/>
          <a:stretch/>
        </p:blipFill>
        <p:spPr>
          <a:xfrm>
            <a:off x="8565779" y="1941016"/>
            <a:ext cx="710302" cy="754445"/>
          </a:xfrm>
          <a:prstGeom prst="rect">
            <a:avLst/>
          </a:prstGeom>
          <a:noFill/>
          <a:ln>
            <a:noFill/>
          </a:ln>
        </p:spPr>
      </p:pic>
      <p:sp>
        <p:nvSpPr>
          <p:cNvPr id="1539" name="Google Shape;1539;p197"/>
          <p:cNvSpPr/>
          <p:nvPr/>
        </p:nvSpPr>
        <p:spPr>
          <a:xfrm>
            <a:off x="705390" y="2830924"/>
            <a:ext cx="3556366" cy="3861287"/>
          </a:xfrm>
          <a:prstGeom prst="roundRect">
            <a:avLst>
              <a:gd fmla="val 16667" name="adj"/>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rgbClr val="000000"/>
              </a:buClr>
              <a:buSzPts val="1600"/>
              <a:buFont typeface="Noto Sans Symbols"/>
              <a:buChar char="▪"/>
            </a:pPr>
            <a:r>
              <a:rPr b="0" i="0" lang="uk-UA" sz="1600" u="none" cap="none" strike="noStrike">
                <a:solidFill>
                  <a:schemeClr val="dk1"/>
                </a:solidFill>
                <a:latin typeface="Times New Roman"/>
                <a:ea typeface="Times New Roman"/>
                <a:cs typeface="Times New Roman"/>
                <a:sym typeface="Times New Roman"/>
              </a:rPr>
              <a:t>розширення географії проєктів She Drives та «Залучення жінок до професій у логістиці»</a:t>
            </a:r>
            <a:endParaRPr/>
          </a:p>
          <a:p>
            <a:pPr indent="-285750" lvl="0" marL="285750" marR="0" rtl="0" algn="l">
              <a:lnSpc>
                <a:spcPct val="100000"/>
              </a:lnSpc>
              <a:spcBef>
                <a:spcPts val="0"/>
              </a:spcBef>
              <a:spcAft>
                <a:spcPts val="0"/>
              </a:spcAft>
              <a:buClr>
                <a:srgbClr val="000000"/>
              </a:buClr>
              <a:buSzPts val="1600"/>
              <a:buFont typeface="Noto Sans Symbols"/>
              <a:buChar char="▪"/>
            </a:pPr>
            <a:r>
              <a:rPr b="0" i="0" lang="uk-UA" sz="1600" u="none" cap="none" strike="noStrike">
                <a:solidFill>
                  <a:schemeClr val="dk1"/>
                </a:solidFill>
                <a:latin typeface="Times New Roman"/>
                <a:ea typeface="Times New Roman"/>
                <a:cs typeface="Times New Roman"/>
                <a:sym typeface="Times New Roman"/>
              </a:rPr>
              <a:t> збільшення кількості навчальних груп та професійних напрямів;</a:t>
            </a:r>
            <a:endParaRPr/>
          </a:p>
          <a:p>
            <a:pPr indent="-285750" lvl="0" marL="285750" marR="0" rtl="0" algn="l">
              <a:lnSpc>
                <a:spcPct val="100000"/>
              </a:lnSpc>
              <a:spcBef>
                <a:spcPts val="0"/>
              </a:spcBef>
              <a:spcAft>
                <a:spcPts val="0"/>
              </a:spcAft>
              <a:buClr>
                <a:srgbClr val="000000"/>
              </a:buClr>
              <a:buSzPts val="1600"/>
              <a:buFont typeface="Noto Sans Symbols"/>
              <a:buChar char="▪"/>
            </a:pPr>
            <a:r>
              <a:rPr b="0" i="0" lang="uk-UA" sz="1600" u="none" cap="none" strike="noStrike">
                <a:solidFill>
                  <a:schemeClr val="dk1"/>
                </a:solidFill>
                <a:latin typeface="Times New Roman"/>
                <a:ea typeface="Times New Roman"/>
                <a:cs typeface="Times New Roman"/>
                <a:sym typeface="Times New Roman"/>
              </a:rPr>
              <a:t> залучення нових автошкіл і навчальних центрів з оновленою матеріальною базою; </a:t>
            </a:r>
            <a:endParaRPr/>
          </a:p>
          <a:p>
            <a:pPr indent="-285750" lvl="0" marL="285750" marR="0" rtl="0" algn="l">
              <a:lnSpc>
                <a:spcPct val="100000"/>
              </a:lnSpc>
              <a:spcBef>
                <a:spcPts val="0"/>
              </a:spcBef>
              <a:spcAft>
                <a:spcPts val="0"/>
              </a:spcAft>
              <a:buClr>
                <a:srgbClr val="000000"/>
              </a:buClr>
              <a:buSzPts val="1600"/>
              <a:buFont typeface="Noto Sans Symbols"/>
              <a:buChar char="▪"/>
            </a:pPr>
            <a:r>
              <a:rPr b="0" i="0" lang="uk-UA" sz="1600" u="none" cap="none" strike="noStrike">
                <a:solidFill>
                  <a:schemeClr val="dk1"/>
                </a:solidFill>
                <a:latin typeface="Times New Roman"/>
                <a:ea typeface="Times New Roman"/>
                <a:cs typeface="Times New Roman"/>
                <a:sym typeface="Times New Roman"/>
              </a:rPr>
              <a:t>поширення практики працевлаштування жінок у транспорті в регіонах.</a:t>
            </a:r>
            <a:endParaRPr/>
          </a:p>
        </p:txBody>
      </p:sp>
      <p:sp>
        <p:nvSpPr>
          <p:cNvPr id="1540" name="Google Shape;1540;p197"/>
          <p:cNvSpPr/>
          <p:nvPr/>
        </p:nvSpPr>
        <p:spPr>
          <a:xfrm>
            <a:off x="4457700" y="2856973"/>
            <a:ext cx="3708218" cy="3861287"/>
          </a:xfrm>
          <a:prstGeom prst="roundRect">
            <a:avLst>
              <a:gd fmla="val 16667" name="adj"/>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rgbClr val="000000"/>
              </a:buClr>
              <a:buSzPts val="1600"/>
              <a:buFont typeface="Noto Sans Symbols"/>
              <a:buChar char="▪"/>
            </a:pPr>
            <a:r>
              <a:rPr b="0" i="0" lang="uk-UA" sz="1600" u="none" cap="none" strike="noStrike">
                <a:solidFill>
                  <a:schemeClr val="dk1"/>
                </a:solidFill>
                <a:latin typeface="Times New Roman"/>
                <a:ea typeface="Times New Roman"/>
                <a:cs typeface="Times New Roman"/>
                <a:sym typeface="Times New Roman"/>
              </a:rPr>
              <a:t>інтеграція гендерного підходу у політики та програми Міністерства, розроблення та впровадження Стратегії гендерної рівності Міністерства;</a:t>
            </a:r>
            <a:endParaRPr/>
          </a:p>
          <a:p>
            <a:pPr indent="-285750" lvl="0" marL="285750" marR="0" rtl="0" algn="l">
              <a:lnSpc>
                <a:spcPct val="100000"/>
              </a:lnSpc>
              <a:spcBef>
                <a:spcPts val="0"/>
              </a:spcBef>
              <a:spcAft>
                <a:spcPts val="0"/>
              </a:spcAft>
              <a:buClr>
                <a:srgbClr val="000000"/>
              </a:buClr>
              <a:buSzPts val="1600"/>
              <a:buFont typeface="Noto Sans Symbols"/>
              <a:buChar char="▪"/>
            </a:pPr>
            <a:r>
              <a:rPr b="0" i="0" lang="uk-UA" sz="1600" u="none" cap="none" strike="noStrike">
                <a:solidFill>
                  <a:schemeClr val="dk1"/>
                </a:solidFill>
                <a:latin typeface="Times New Roman"/>
                <a:ea typeface="Times New Roman"/>
                <a:cs typeface="Times New Roman"/>
                <a:sym typeface="Times New Roman"/>
              </a:rPr>
              <a:t>проведення гендерного аудиту Міністерства та підприємств сфери управління з І та ІІІ кварталу 2026 року.</a:t>
            </a:r>
            <a:endParaRPr/>
          </a:p>
          <a:p>
            <a:pPr indent="-285750" lvl="0" marL="285750" marR="0" rtl="0" algn="l">
              <a:lnSpc>
                <a:spcPct val="100000"/>
              </a:lnSpc>
              <a:spcBef>
                <a:spcPts val="0"/>
              </a:spcBef>
              <a:spcAft>
                <a:spcPts val="0"/>
              </a:spcAft>
              <a:buClr>
                <a:srgbClr val="000000"/>
              </a:buClr>
              <a:buSzPts val="1600"/>
              <a:buFont typeface="Noto Sans Symbols"/>
              <a:buChar char="▪"/>
            </a:pPr>
            <a:r>
              <a:rPr b="0" i="0" lang="uk-UA" sz="1600" u="none" cap="none" strike="noStrike">
                <a:solidFill>
                  <a:schemeClr val="dk1"/>
                </a:solidFill>
                <a:latin typeface="Times New Roman"/>
                <a:ea typeface="Times New Roman"/>
                <a:cs typeface="Times New Roman"/>
                <a:sym typeface="Times New Roman"/>
              </a:rPr>
              <a:t>посилення міжвідомчої координації у  сфері рівних прав і можливостей;</a:t>
            </a:r>
            <a:endParaRPr/>
          </a:p>
          <a:p>
            <a:pPr indent="-285750" lvl="0" marL="285750" marR="0" rtl="0" algn="l">
              <a:lnSpc>
                <a:spcPct val="100000"/>
              </a:lnSpc>
              <a:spcBef>
                <a:spcPts val="0"/>
              </a:spcBef>
              <a:spcAft>
                <a:spcPts val="0"/>
              </a:spcAft>
              <a:buClr>
                <a:srgbClr val="000000"/>
              </a:buClr>
              <a:buSzPts val="1600"/>
              <a:buFont typeface="Noto Sans Symbols"/>
              <a:buChar char="▪"/>
            </a:pPr>
            <a:r>
              <a:rPr b="0" i="0" lang="uk-UA" sz="1600" u="none" cap="none" strike="noStrike">
                <a:solidFill>
                  <a:schemeClr val="dk1"/>
                </a:solidFill>
                <a:latin typeface="Times New Roman"/>
                <a:ea typeface="Times New Roman"/>
                <a:cs typeface="Times New Roman"/>
                <a:sym typeface="Times New Roman"/>
              </a:rPr>
              <a:t> використання дезагрегованих даних і аналітики для ухвалення рішень.</a:t>
            </a:r>
            <a:endParaRPr/>
          </a:p>
        </p:txBody>
      </p:sp>
      <p:sp>
        <p:nvSpPr>
          <p:cNvPr id="1541" name="Google Shape;1541;p197"/>
          <p:cNvSpPr/>
          <p:nvPr/>
        </p:nvSpPr>
        <p:spPr>
          <a:xfrm>
            <a:off x="8361862" y="2840370"/>
            <a:ext cx="3708218" cy="3861287"/>
          </a:xfrm>
          <a:prstGeom prst="roundRect">
            <a:avLst>
              <a:gd fmla="val 16667" name="adj"/>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rgbClr val="000000"/>
              </a:buClr>
              <a:buSzPts val="1600"/>
              <a:buFont typeface="Noto Sans Symbols"/>
              <a:buChar char="▪"/>
            </a:pPr>
            <a:r>
              <a:rPr b="0" i="0" lang="uk-UA" sz="1600" u="none" cap="none" strike="noStrike">
                <a:solidFill>
                  <a:schemeClr val="dk1"/>
                </a:solidFill>
                <a:latin typeface="Times New Roman"/>
                <a:ea typeface="Times New Roman"/>
                <a:cs typeface="Times New Roman"/>
                <a:sym typeface="Times New Roman"/>
              </a:rPr>
              <a:t>поглиблення співпраці з міжнародними партнерами  (ООН Жінки, IFC, ITF);</a:t>
            </a:r>
            <a:endParaRPr/>
          </a:p>
          <a:p>
            <a:pPr indent="-285750" lvl="0" marL="285750" marR="0" rtl="0" algn="l">
              <a:lnSpc>
                <a:spcPct val="100000"/>
              </a:lnSpc>
              <a:spcBef>
                <a:spcPts val="0"/>
              </a:spcBef>
              <a:spcAft>
                <a:spcPts val="0"/>
              </a:spcAft>
              <a:buClr>
                <a:srgbClr val="000000"/>
              </a:buClr>
              <a:buSzPts val="1600"/>
              <a:buFont typeface="Noto Sans Symbols"/>
              <a:buChar char="▪"/>
            </a:pPr>
            <a:r>
              <a:rPr b="0" i="0" lang="uk-UA" sz="1600" u="none" cap="none" strike="noStrike">
                <a:solidFill>
                  <a:schemeClr val="dk1"/>
                </a:solidFill>
                <a:latin typeface="Times New Roman"/>
                <a:ea typeface="Times New Roman"/>
                <a:cs typeface="Times New Roman"/>
                <a:sym typeface="Times New Roman"/>
              </a:rPr>
              <a:t>залучення роботодавців до створення інклюзивних робочих місць;</a:t>
            </a:r>
            <a:endParaRPr/>
          </a:p>
          <a:p>
            <a:pPr indent="-285750" lvl="0" marL="285750" marR="0" rtl="0" algn="l">
              <a:lnSpc>
                <a:spcPct val="100000"/>
              </a:lnSpc>
              <a:spcBef>
                <a:spcPts val="0"/>
              </a:spcBef>
              <a:spcAft>
                <a:spcPts val="0"/>
              </a:spcAft>
              <a:buClr>
                <a:srgbClr val="000000"/>
              </a:buClr>
              <a:buSzPts val="1600"/>
              <a:buFont typeface="Noto Sans Symbols"/>
              <a:buChar char="▪"/>
            </a:pPr>
            <a:r>
              <a:rPr b="0" i="0" lang="uk-UA" sz="1600" u="none" cap="none" strike="noStrike">
                <a:solidFill>
                  <a:schemeClr val="dk1"/>
                </a:solidFill>
                <a:latin typeface="Times New Roman"/>
                <a:ea typeface="Times New Roman"/>
                <a:cs typeface="Times New Roman"/>
                <a:sym typeface="Times New Roman"/>
              </a:rPr>
              <a:t> розвиток державно-приватного партнерства у сфері підготовки кадрів;</a:t>
            </a:r>
            <a:endParaRPr/>
          </a:p>
          <a:p>
            <a:pPr indent="-285750" lvl="0" marL="285750" marR="0" rtl="0" algn="l">
              <a:lnSpc>
                <a:spcPct val="100000"/>
              </a:lnSpc>
              <a:spcBef>
                <a:spcPts val="0"/>
              </a:spcBef>
              <a:spcAft>
                <a:spcPts val="0"/>
              </a:spcAft>
              <a:buClr>
                <a:srgbClr val="000000"/>
              </a:buClr>
              <a:buSzPts val="1600"/>
              <a:buFont typeface="Noto Sans Symbols"/>
              <a:buChar char="▪"/>
            </a:pPr>
            <a:r>
              <a:rPr b="0" i="0" lang="uk-UA" sz="1600" u="none" cap="none" strike="noStrike">
                <a:solidFill>
                  <a:schemeClr val="dk1"/>
                </a:solidFill>
                <a:latin typeface="Times New Roman"/>
                <a:ea typeface="Times New Roman"/>
                <a:cs typeface="Times New Roman"/>
                <a:sym typeface="Times New Roman"/>
              </a:rPr>
              <a:t> забезпечення довгострокової стійкості ініціатив після завершення донорської підтримки.</a:t>
            </a:r>
            <a:endParaRPr/>
          </a:p>
        </p:txBody>
      </p:sp>
      <p:sp>
        <p:nvSpPr>
          <p:cNvPr id="1542" name="Google Shape;1542;p19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uk-UA"/>
              <a:t>‹#›</a:t>
            </a:fld>
            <a:endParaRPr/>
          </a:p>
        </p:txBody>
      </p:sp>
    </p:spTree>
  </p:cSld>
  <p:clrMapOvr>
    <a:masterClrMapping/>
  </p:clrMapOvr>
</p:sld>
</file>

<file path=ppt/slides/slide1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46" name="Shape 1546"/>
        <p:cNvGrpSpPr/>
        <p:nvPr/>
      </p:nvGrpSpPr>
      <p:grpSpPr>
        <a:xfrm>
          <a:off x="0" y="0"/>
          <a:ext cx="0" cy="0"/>
          <a:chOff x="0" y="0"/>
          <a:chExt cx="0" cy="0"/>
        </a:xfrm>
      </p:grpSpPr>
      <p:sp>
        <p:nvSpPr>
          <p:cNvPr id="1547" name="Google Shape;1547;p198"/>
          <p:cNvSpPr txBox="1"/>
          <p:nvPr>
            <p:ph type="title"/>
          </p:nvPr>
        </p:nvSpPr>
        <p:spPr>
          <a:xfrm>
            <a:off x="731154" y="165789"/>
            <a:ext cx="11635409" cy="98063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Мінрозвитку. Плани</a:t>
            </a:r>
            <a:endParaRPr b="1" sz="2400"/>
          </a:p>
        </p:txBody>
      </p:sp>
      <p:sp>
        <p:nvSpPr>
          <p:cNvPr id="1548" name="Google Shape;1548;p198"/>
          <p:cNvSpPr/>
          <p:nvPr/>
        </p:nvSpPr>
        <p:spPr>
          <a:xfrm>
            <a:off x="731154" y="1146422"/>
            <a:ext cx="11211928" cy="447040"/>
          </a:xfrm>
          <a:prstGeom prst="rect">
            <a:avLst/>
          </a:prstGeom>
          <a:solidFill>
            <a:schemeClr val="lt1"/>
          </a:solid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uk-UA" sz="2000" u="none" cap="none" strike="noStrike">
                <a:solidFill>
                  <a:schemeClr val="dk1"/>
                </a:solidFill>
                <a:latin typeface="Times New Roman"/>
                <a:ea typeface="Times New Roman"/>
                <a:cs typeface="Times New Roman"/>
                <a:sym typeface="Times New Roman"/>
              </a:rPr>
              <a:t>Подальший розвиток програм і політик</a:t>
            </a:r>
            <a:endParaRPr/>
          </a:p>
        </p:txBody>
      </p:sp>
      <p:sp>
        <p:nvSpPr>
          <p:cNvPr id="1549" name="Google Shape;1549;p198"/>
          <p:cNvSpPr/>
          <p:nvPr/>
        </p:nvSpPr>
        <p:spPr>
          <a:xfrm>
            <a:off x="731154" y="1833687"/>
            <a:ext cx="3556366" cy="936672"/>
          </a:xfrm>
          <a:prstGeom prst="rect">
            <a:avLst/>
          </a:prstGeom>
          <a:solidFill>
            <a:schemeClr val="accent5"/>
          </a:solid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uk-UA" sz="2000" u="none" cap="none" strike="noStrike">
                <a:solidFill>
                  <a:schemeClr val="dk1"/>
                </a:solidFill>
                <a:latin typeface="Times New Roman"/>
                <a:ea typeface="Times New Roman"/>
                <a:cs typeface="Times New Roman"/>
                <a:sym typeface="Times New Roman"/>
              </a:rPr>
              <a:t>                 Розвиток жіночого </a:t>
            </a:r>
            <a:endParaRPr/>
          </a:p>
          <a:p>
            <a:pPr indent="0" lvl="0" marL="0" marR="0" rtl="0" algn="ctr">
              <a:lnSpc>
                <a:spcPct val="100000"/>
              </a:lnSpc>
              <a:spcBef>
                <a:spcPts val="0"/>
              </a:spcBef>
              <a:spcAft>
                <a:spcPts val="0"/>
              </a:spcAft>
              <a:buNone/>
            </a:pPr>
            <a:r>
              <a:rPr b="1" i="0" lang="uk-UA" sz="2000" u="none" cap="none" strike="noStrike">
                <a:solidFill>
                  <a:schemeClr val="dk1"/>
                </a:solidFill>
                <a:latin typeface="Times New Roman"/>
                <a:ea typeface="Times New Roman"/>
                <a:cs typeface="Times New Roman"/>
                <a:sym typeface="Times New Roman"/>
              </a:rPr>
              <a:t>лідерства</a:t>
            </a:r>
            <a:endParaRPr b="1" i="0" sz="1600" u="none" cap="none" strike="noStrike">
              <a:solidFill>
                <a:schemeClr val="dk1"/>
              </a:solidFill>
              <a:latin typeface="Times New Roman"/>
              <a:ea typeface="Times New Roman"/>
              <a:cs typeface="Times New Roman"/>
              <a:sym typeface="Times New Roman"/>
            </a:endParaRPr>
          </a:p>
        </p:txBody>
      </p:sp>
      <p:sp>
        <p:nvSpPr>
          <p:cNvPr id="1550" name="Google Shape;1550;p198"/>
          <p:cNvSpPr/>
          <p:nvPr/>
        </p:nvSpPr>
        <p:spPr>
          <a:xfrm>
            <a:off x="4535510" y="1789726"/>
            <a:ext cx="3657600" cy="980633"/>
          </a:xfrm>
          <a:prstGeom prst="rect">
            <a:avLst/>
          </a:prstGeom>
          <a:solidFill>
            <a:schemeClr val="accent5"/>
          </a:solid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uk-UA" sz="2000" u="none" cap="none" strike="noStrike">
                <a:solidFill>
                  <a:schemeClr val="dk1"/>
                </a:solidFill>
                <a:latin typeface="Times New Roman"/>
                <a:ea typeface="Times New Roman"/>
                <a:cs typeface="Times New Roman"/>
                <a:sym typeface="Times New Roman"/>
              </a:rPr>
              <a:t>                    Інклюзивність та рівний </a:t>
            </a:r>
            <a:endParaRPr/>
          </a:p>
          <a:p>
            <a:pPr indent="0" lvl="0" marL="0" marR="0" rtl="0" algn="ctr">
              <a:lnSpc>
                <a:spcPct val="100000"/>
              </a:lnSpc>
              <a:spcBef>
                <a:spcPts val="0"/>
              </a:spcBef>
              <a:spcAft>
                <a:spcPts val="0"/>
              </a:spcAft>
              <a:buNone/>
            </a:pPr>
            <a:r>
              <a:rPr b="1" i="0" lang="uk-UA" sz="2000" u="none" cap="none" strike="noStrike">
                <a:solidFill>
                  <a:schemeClr val="dk1"/>
                </a:solidFill>
                <a:latin typeface="Times New Roman"/>
                <a:ea typeface="Times New Roman"/>
                <a:cs typeface="Times New Roman"/>
                <a:sym typeface="Times New Roman"/>
              </a:rPr>
              <a:t>доступ</a:t>
            </a:r>
            <a:endParaRPr b="1" i="0" sz="1600" u="none" cap="none" strike="noStrike">
              <a:solidFill>
                <a:schemeClr val="dk1"/>
              </a:solidFill>
              <a:latin typeface="Times New Roman"/>
              <a:ea typeface="Times New Roman"/>
              <a:cs typeface="Times New Roman"/>
              <a:sym typeface="Times New Roman"/>
            </a:endParaRPr>
          </a:p>
        </p:txBody>
      </p:sp>
      <p:sp>
        <p:nvSpPr>
          <p:cNvPr id="1551" name="Google Shape;1551;p198"/>
          <p:cNvSpPr/>
          <p:nvPr/>
        </p:nvSpPr>
        <p:spPr>
          <a:xfrm>
            <a:off x="8412480" y="1770572"/>
            <a:ext cx="3530602" cy="980633"/>
          </a:xfrm>
          <a:prstGeom prst="rect">
            <a:avLst/>
          </a:prstGeom>
          <a:solidFill>
            <a:schemeClr val="accent5"/>
          </a:solid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uk-UA" sz="2000" u="none" cap="none" strike="noStrike">
                <a:solidFill>
                  <a:schemeClr val="dk1"/>
                </a:solidFill>
                <a:latin typeface="Times New Roman"/>
                <a:ea typeface="Times New Roman"/>
                <a:cs typeface="Times New Roman"/>
                <a:sym typeface="Times New Roman"/>
              </a:rPr>
              <a:t>	Сталість і                  	довгостроковий </a:t>
            </a:r>
            <a:endParaRPr/>
          </a:p>
          <a:p>
            <a:pPr indent="0" lvl="0" marL="0" marR="0" rtl="0" algn="l">
              <a:lnSpc>
                <a:spcPct val="100000"/>
              </a:lnSpc>
              <a:spcBef>
                <a:spcPts val="0"/>
              </a:spcBef>
              <a:spcAft>
                <a:spcPts val="0"/>
              </a:spcAft>
              <a:buNone/>
            </a:pPr>
            <a:r>
              <a:rPr b="1" i="0" lang="uk-UA" sz="2000" u="none" cap="none" strike="noStrike">
                <a:solidFill>
                  <a:schemeClr val="dk1"/>
                </a:solidFill>
                <a:latin typeface="Times New Roman"/>
                <a:ea typeface="Times New Roman"/>
                <a:cs typeface="Times New Roman"/>
                <a:sym typeface="Times New Roman"/>
              </a:rPr>
              <a:t>	вплив</a:t>
            </a:r>
            <a:endParaRPr/>
          </a:p>
        </p:txBody>
      </p:sp>
      <p:sp>
        <p:nvSpPr>
          <p:cNvPr id="1552" name="Google Shape;1552;p198"/>
          <p:cNvSpPr/>
          <p:nvPr/>
        </p:nvSpPr>
        <p:spPr>
          <a:xfrm>
            <a:off x="705390" y="2830924"/>
            <a:ext cx="3556366" cy="3861287"/>
          </a:xfrm>
          <a:prstGeom prst="roundRect">
            <a:avLst>
              <a:gd fmla="val 16667" name="adj"/>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rgbClr val="000000"/>
              </a:buClr>
              <a:buSzPts val="1600"/>
              <a:buFont typeface="Noto Sans Symbols"/>
              <a:buChar char="▪"/>
            </a:pPr>
            <a:r>
              <a:rPr b="0" i="0" lang="uk-UA" sz="1600" u="none" cap="none" strike="noStrike">
                <a:solidFill>
                  <a:schemeClr val="dk1"/>
                </a:solidFill>
                <a:latin typeface="Times New Roman"/>
                <a:ea typeface="Times New Roman"/>
                <a:cs typeface="Times New Roman"/>
                <a:sym typeface="Times New Roman"/>
              </a:rPr>
              <a:t> запуск і реалізація програми «Керуй змінами» у 2026 році;</a:t>
            </a:r>
            <a:endParaRPr/>
          </a:p>
          <a:p>
            <a:pPr indent="-285750" lvl="0" marL="285750" marR="0" rtl="0" algn="l">
              <a:lnSpc>
                <a:spcPct val="100000"/>
              </a:lnSpc>
              <a:spcBef>
                <a:spcPts val="0"/>
              </a:spcBef>
              <a:spcAft>
                <a:spcPts val="0"/>
              </a:spcAft>
              <a:buClr>
                <a:srgbClr val="000000"/>
              </a:buClr>
              <a:buSzPts val="1600"/>
              <a:buFont typeface="Noto Sans Symbols"/>
              <a:buChar char="▪"/>
            </a:pPr>
            <a:r>
              <a:rPr b="0" i="0" lang="uk-UA" sz="1600" u="none" cap="none" strike="noStrike">
                <a:solidFill>
                  <a:schemeClr val="dk1"/>
                </a:solidFill>
                <a:latin typeface="Times New Roman"/>
                <a:ea typeface="Times New Roman"/>
                <a:cs typeface="Times New Roman"/>
                <a:sym typeface="Times New Roman"/>
              </a:rPr>
              <a:t> формування спільноти жінок-лідерок, підвищення представництва жінок на управлінських посадах у транспортній сфері;</a:t>
            </a:r>
            <a:endParaRPr/>
          </a:p>
          <a:p>
            <a:pPr indent="-285750" lvl="0" marL="285750" marR="0" rtl="0" algn="l">
              <a:lnSpc>
                <a:spcPct val="100000"/>
              </a:lnSpc>
              <a:spcBef>
                <a:spcPts val="0"/>
              </a:spcBef>
              <a:spcAft>
                <a:spcPts val="0"/>
              </a:spcAft>
              <a:buClr>
                <a:srgbClr val="000000"/>
              </a:buClr>
              <a:buSzPts val="1600"/>
              <a:buFont typeface="Noto Sans Symbols"/>
              <a:buChar char="▪"/>
            </a:pPr>
            <a:r>
              <a:rPr b="0" i="0" lang="uk-UA" sz="1600" u="none" cap="none" strike="noStrike">
                <a:solidFill>
                  <a:schemeClr val="dk1"/>
                </a:solidFill>
                <a:latin typeface="Times New Roman"/>
                <a:ea typeface="Times New Roman"/>
                <a:cs typeface="Times New Roman"/>
                <a:sym typeface="Times New Roman"/>
              </a:rPr>
              <a:t> запуск Програми жіночого лідерства у сфері відновлення, в тому числі навчання та створення професійної спільноти.</a:t>
            </a:r>
            <a:endParaRPr/>
          </a:p>
        </p:txBody>
      </p:sp>
      <p:sp>
        <p:nvSpPr>
          <p:cNvPr id="1553" name="Google Shape;1553;p198"/>
          <p:cNvSpPr/>
          <p:nvPr/>
        </p:nvSpPr>
        <p:spPr>
          <a:xfrm>
            <a:off x="4457700" y="2856973"/>
            <a:ext cx="3708218" cy="3861287"/>
          </a:xfrm>
          <a:prstGeom prst="roundRect">
            <a:avLst>
              <a:gd fmla="val 16667" name="adj"/>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rgbClr val="000000"/>
              </a:buClr>
              <a:buSzPts val="1600"/>
              <a:buFont typeface="Noto Sans Symbols"/>
              <a:buChar char="▪"/>
            </a:pPr>
            <a:r>
              <a:rPr b="0" i="0" lang="uk-UA" sz="1600" u="none" cap="none" strike="noStrike">
                <a:solidFill>
                  <a:schemeClr val="dk1"/>
                </a:solidFill>
                <a:latin typeface="Times New Roman"/>
                <a:ea typeface="Times New Roman"/>
                <a:cs typeface="Times New Roman"/>
                <a:sym typeface="Times New Roman"/>
              </a:rPr>
              <a:t>створення безпечних і доступних об’єктів фізичного оточення з урахуванням потреб різних цільових груп (жінок з інвалідністю, годуючих матерів);</a:t>
            </a:r>
            <a:endParaRPr/>
          </a:p>
          <a:p>
            <a:pPr indent="-285750" lvl="0" marL="285750" marR="0" rtl="0" algn="l">
              <a:lnSpc>
                <a:spcPct val="100000"/>
              </a:lnSpc>
              <a:spcBef>
                <a:spcPts val="0"/>
              </a:spcBef>
              <a:spcAft>
                <a:spcPts val="0"/>
              </a:spcAft>
              <a:buClr>
                <a:srgbClr val="000000"/>
              </a:buClr>
              <a:buSzPts val="1600"/>
              <a:buFont typeface="Noto Sans Symbols"/>
              <a:buChar char="▪"/>
            </a:pPr>
            <a:r>
              <a:rPr b="0" i="0" lang="uk-UA" sz="1600" u="none" cap="none" strike="noStrike">
                <a:solidFill>
                  <a:schemeClr val="dk1"/>
                </a:solidFill>
                <a:latin typeface="Times New Roman"/>
                <a:ea typeface="Times New Roman"/>
                <a:cs typeface="Times New Roman"/>
                <a:sym typeface="Times New Roman"/>
              </a:rPr>
              <a:t>поширення практик недискримінаційного працевлаштування;</a:t>
            </a:r>
            <a:endParaRPr/>
          </a:p>
          <a:p>
            <a:pPr indent="-285750" lvl="0" marL="285750" marR="0" rtl="0" algn="l">
              <a:lnSpc>
                <a:spcPct val="100000"/>
              </a:lnSpc>
              <a:spcBef>
                <a:spcPts val="0"/>
              </a:spcBef>
              <a:spcAft>
                <a:spcPts val="0"/>
              </a:spcAft>
              <a:buClr>
                <a:srgbClr val="000000"/>
              </a:buClr>
              <a:buSzPts val="1600"/>
              <a:buFont typeface="Noto Sans Symbols"/>
              <a:buChar char="▪"/>
            </a:pPr>
            <a:r>
              <a:rPr b="0" i="0" lang="uk-UA" sz="1600" u="none" cap="none" strike="noStrike">
                <a:solidFill>
                  <a:schemeClr val="dk1"/>
                </a:solidFill>
                <a:latin typeface="Times New Roman"/>
                <a:ea typeface="Times New Roman"/>
                <a:cs typeface="Times New Roman"/>
                <a:sym typeface="Times New Roman"/>
              </a:rPr>
              <a:t> заохочення роботодавців до інклюзивної корпоративної  культури.</a:t>
            </a:r>
            <a:endParaRPr/>
          </a:p>
        </p:txBody>
      </p:sp>
      <p:sp>
        <p:nvSpPr>
          <p:cNvPr id="1554" name="Google Shape;1554;p198"/>
          <p:cNvSpPr/>
          <p:nvPr/>
        </p:nvSpPr>
        <p:spPr>
          <a:xfrm>
            <a:off x="8361862" y="2856973"/>
            <a:ext cx="3708218" cy="3861287"/>
          </a:xfrm>
          <a:prstGeom prst="roundRect">
            <a:avLst>
              <a:gd fmla="val 16667" name="adj"/>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rgbClr val="000000"/>
              </a:buClr>
              <a:buSzPts val="1600"/>
              <a:buFont typeface="Noto Sans Symbols"/>
              <a:buChar char="▪"/>
            </a:pPr>
            <a:r>
              <a:rPr b="0" i="0" lang="uk-UA" sz="1600" u="none" cap="none" strike="noStrike">
                <a:solidFill>
                  <a:schemeClr val="dk1"/>
                </a:solidFill>
                <a:latin typeface="Times New Roman"/>
                <a:ea typeface="Times New Roman"/>
                <a:cs typeface="Times New Roman"/>
                <a:sym typeface="Times New Roman"/>
              </a:rPr>
              <a:t>закріплення успішних практик у державній політиці; </a:t>
            </a:r>
            <a:endParaRPr/>
          </a:p>
          <a:p>
            <a:pPr indent="-285750" lvl="0" marL="285750" marR="0" rtl="0" algn="l">
              <a:lnSpc>
                <a:spcPct val="100000"/>
              </a:lnSpc>
              <a:spcBef>
                <a:spcPts val="0"/>
              </a:spcBef>
              <a:spcAft>
                <a:spcPts val="0"/>
              </a:spcAft>
              <a:buClr>
                <a:srgbClr val="000000"/>
              </a:buClr>
              <a:buSzPts val="1600"/>
              <a:buFont typeface="Noto Sans Symbols"/>
              <a:buChar char="▪"/>
            </a:pPr>
            <a:r>
              <a:rPr b="0" i="0" lang="uk-UA" sz="1600" u="none" cap="none" strike="noStrike">
                <a:solidFill>
                  <a:schemeClr val="dk1"/>
                </a:solidFill>
                <a:latin typeface="Times New Roman"/>
                <a:ea typeface="Times New Roman"/>
                <a:cs typeface="Times New Roman"/>
                <a:sym typeface="Times New Roman"/>
              </a:rPr>
              <a:t>поєднання гендерної рівності з цілями відновлення та розвитку; навчання працівників Міністерства з питань застосування гендерного підходу в бюджетному процесі.</a:t>
            </a:r>
            <a:endParaRPr/>
          </a:p>
        </p:txBody>
      </p:sp>
      <p:pic>
        <p:nvPicPr>
          <p:cNvPr id="1555" name="Google Shape;1555;p198"/>
          <p:cNvPicPr preferRelativeResize="0"/>
          <p:nvPr/>
        </p:nvPicPr>
        <p:blipFill rotWithShape="1">
          <a:blip r:embed="rId4">
            <a:alphaModFix/>
          </a:blip>
          <a:srcRect b="0" l="0" r="0" t="0"/>
          <a:stretch/>
        </p:blipFill>
        <p:spPr>
          <a:xfrm>
            <a:off x="979144" y="2066263"/>
            <a:ext cx="602032" cy="548688"/>
          </a:xfrm>
          <a:prstGeom prst="rect">
            <a:avLst/>
          </a:prstGeom>
          <a:noFill/>
          <a:ln>
            <a:noFill/>
          </a:ln>
        </p:spPr>
      </p:pic>
      <p:pic>
        <p:nvPicPr>
          <p:cNvPr id="1556" name="Google Shape;1556;p198"/>
          <p:cNvPicPr preferRelativeResize="0"/>
          <p:nvPr/>
        </p:nvPicPr>
        <p:blipFill rotWithShape="1">
          <a:blip r:embed="rId5">
            <a:alphaModFix/>
          </a:blip>
          <a:srcRect b="0" l="0" r="0" t="0"/>
          <a:stretch/>
        </p:blipFill>
        <p:spPr>
          <a:xfrm>
            <a:off x="4804751" y="2020543"/>
            <a:ext cx="563929" cy="624894"/>
          </a:xfrm>
          <a:prstGeom prst="rect">
            <a:avLst/>
          </a:prstGeom>
          <a:noFill/>
          <a:ln>
            <a:noFill/>
          </a:ln>
        </p:spPr>
      </p:pic>
      <p:pic>
        <p:nvPicPr>
          <p:cNvPr id="1557" name="Google Shape;1557;p198"/>
          <p:cNvPicPr preferRelativeResize="0"/>
          <p:nvPr/>
        </p:nvPicPr>
        <p:blipFill rotWithShape="1">
          <a:blip r:embed="rId6">
            <a:alphaModFix/>
          </a:blip>
          <a:srcRect b="0" l="0" r="0" t="0"/>
          <a:stretch/>
        </p:blipFill>
        <p:spPr>
          <a:xfrm>
            <a:off x="8543265" y="1997196"/>
            <a:ext cx="571550" cy="648241"/>
          </a:xfrm>
          <a:prstGeom prst="rect">
            <a:avLst/>
          </a:prstGeom>
          <a:noFill/>
          <a:ln>
            <a:noFill/>
          </a:ln>
        </p:spPr>
      </p:pic>
      <p:sp>
        <p:nvSpPr>
          <p:cNvPr id="1558" name="Google Shape;1558;p19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uk-UA"/>
              <a:t>‹#›</a:t>
            </a:fld>
            <a:endParaRPr/>
          </a:p>
        </p:txBody>
      </p:sp>
    </p:spTree>
  </p:cSld>
  <p:clrMapOvr>
    <a:masterClrMapping/>
  </p:clrMapOvr>
</p:sld>
</file>

<file path=ppt/slides/slide1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62" name="Shape 1562"/>
        <p:cNvGrpSpPr/>
        <p:nvPr/>
      </p:nvGrpSpPr>
      <p:grpSpPr>
        <a:xfrm>
          <a:off x="0" y="0"/>
          <a:ext cx="0" cy="0"/>
          <a:chOff x="0" y="0"/>
          <a:chExt cx="0" cy="0"/>
        </a:xfrm>
      </p:grpSpPr>
      <p:sp>
        <p:nvSpPr>
          <p:cNvPr id="1563" name="Google Shape;1563;p199"/>
          <p:cNvSpPr txBox="1"/>
          <p:nvPr>
            <p:ph type="title"/>
          </p:nvPr>
        </p:nvSpPr>
        <p:spPr>
          <a:xfrm>
            <a:off x="689112" y="114300"/>
            <a:ext cx="11635409" cy="88458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Державна інспекція архітектури та містобудування. Досягнення</a:t>
            </a:r>
            <a:endParaRPr b="1" sz="2400"/>
          </a:p>
        </p:txBody>
      </p:sp>
      <p:sp>
        <p:nvSpPr>
          <p:cNvPr id="1564" name="Google Shape;1564;p199"/>
          <p:cNvSpPr txBox="1"/>
          <p:nvPr>
            <p:ph idx="1" type="body"/>
          </p:nvPr>
        </p:nvSpPr>
        <p:spPr>
          <a:xfrm>
            <a:off x="799874" y="998875"/>
            <a:ext cx="10703100" cy="5398200"/>
          </a:xfrm>
          <a:prstGeom prst="rect">
            <a:avLst/>
          </a:prstGeom>
          <a:noFill/>
          <a:ln>
            <a:noFill/>
          </a:ln>
        </p:spPr>
        <p:txBody>
          <a:bodyPr anchorCtr="0" anchor="t" bIns="45700" lIns="91425" spcFirstLastPara="1" rIns="91425" wrap="square" tIns="45700">
            <a:noAutofit/>
          </a:bodyPr>
          <a:lstStyle/>
          <a:p>
            <a:pPr indent="-228600" lvl="0" marL="457200" rtl="0" algn="just">
              <a:lnSpc>
                <a:spcPct val="90000"/>
              </a:lnSpc>
              <a:spcBef>
                <a:spcPts val="1000"/>
              </a:spcBef>
              <a:spcAft>
                <a:spcPts val="0"/>
              </a:spcAft>
              <a:buSzPts val="1800"/>
              <a:buNone/>
            </a:pPr>
            <a:r>
              <a:t/>
            </a:r>
            <a:endParaRPr sz="2000">
              <a:latin typeface="Times New Roman"/>
              <a:ea typeface="Times New Roman"/>
              <a:cs typeface="Times New Roman"/>
              <a:sym typeface="Times New Roman"/>
            </a:endParaRPr>
          </a:p>
          <a:p>
            <a:pPr indent="-285750" lvl="0" marL="285750" rtl="0" algn="just">
              <a:lnSpc>
                <a:spcPct val="100000"/>
              </a:lnSpc>
              <a:spcBef>
                <a:spcPts val="600"/>
              </a:spcBef>
              <a:spcAft>
                <a:spcPts val="0"/>
              </a:spcAft>
              <a:buClr>
                <a:srgbClr val="000000"/>
              </a:buClr>
              <a:buSzPts val="2800"/>
              <a:buFont typeface="Noto Sans Symbols"/>
              <a:buChar char="✔"/>
            </a:pPr>
            <a:r>
              <a:rPr lang="uk-UA" sz="1800">
                <a:solidFill>
                  <a:srgbClr val="000000"/>
                </a:solidFill>
                <a:latin typeface="Times New Roman"/>
                <a:ea typeface="Times New Roman"/>
                <a:cs typeface="Times New Roman"/>
                <a:sym typeface="Times New Roman"/>
              </a:rPr>
              <a:t>У Державній інспекції архітектури та містобудування (ДІАМ)  рівне ставлення та рівні кар’єрні можливості для чоловіків та жінок, забезпечується надання жінкам і чоловікам рівних прав та можливостей під час вступу на державну службу.</a:t>
            </a:r>
            <a:endParaRPr/>
          </a:p>
          <a:p>
            <a:pPr indent="-285750" lvl="0" marL="285750" rtl="0" algn="just">
              <a:lnSpc>
                <a:spcPct val="100000"/>
              </a:lnSpc>
              <a:spcBef>
                <a:spcPts val="1200"/>
              </a:spcBef>
              <a:spcAft>
                <a:spcPts val="0"/>
              </a:spcAft>
              <a:buClr>
                <a:srgbClr val="000000"/>
              </a:buClr>
              <a:buSzPts val="2800"/>
              <a:buFont typeface="Noto Sans Symbols"/>
              <a:buChar char="✔"/>
            </a:pPr>
            <a:r>
              <a:rPr lang="uk-UA" sz="1800">
                <a:solidFill>
                  <a:srgbClr val="000000"/>
                </a:solidFill>
                <a:latin typeface="Times New Roman"/>
                <a:ea typeface="Times New Roman"/>
                <a:cs typeface="Times New Roman"/>
                <a:sym typeface="Times New Roman"/>
              </a:rPr>
              <a:t>У ДІАМ здійснюється виконання загальнодержавних програм з питань забезпечення рівних прав та  можливостей жінок і чоловіків, запобігання та протидії насильству за ознакою статі. </a:t>
            </a:r>
            <a:endParaRPr/>
          </a:p>
          <a:p>
            <a:pPr indent="-285750" lvl="0" marL="285750" rtl="0" algn="just">
              <a:lnSpc>
                <a:spcPct val="100000"/>
              </a:lnSpc>
              <a:spcBef>
                <a:spcPts val="1200"/>
              </a:spcBef>
              <a:spcAft>
                <a:spcPts val="0"/>
              </a:spcAft>
              <a:buClr>
                <a:srgbClr val="000000"/>
              </a:buClr>
              <a:buSzPts val="2800"/>
              <a:buFont typeface="Noto Sans Symbols"/>
              <a:buChar char="✔"/>
            </a:pPr>
            <a:r>
              <a:rPr lang="uk-UA" sz="1800">
                <a:solidFill>
                  <a:srgbClr val="000000"/>
                </a:solidFill>
                <a:latin typeface="Times New Roman"/>
                <a:ea typeface="Times New Roman"/>
                <a:cs typeface="Times New Roman"/>
                <a:sym typeface="Times New Roman"/>
              </a:rPr>
              <a:t>ДІАМ дотримується принципу забезпечення рівних прав та можливостей жінок і чоловіків у своїй діяльності.</a:t>
            </a:r>
            <a:endParaRPr/>
          </a:p>
          <a:p>
            <a:pPr indent="-285750" lvl="0" marL="285750" rtl="0" algn="just">
              <a:lnSpc>
                <a:spcPct val="100000"/>
              </a:lnSpc>
              <a:spcBef>
                <a:spcPts val="1200"/>
              </a:spcBef>
              <a:spcAft>
                <a:spcPts val="0"/>
              </a:spcAft>
              <a:buClr>
                <a:srgbClr val="000000"/>
              </a:buClr>
              <a:buSzPts val="2800"/>
              <a:buFont typeface="Noto Sans Symbols"/>
              <a:buChar char="✔"/>
            </a:pPr>
            <a:r>
              <a:rPr lang="uk-UA" sz="1800">
                <a:solidFill>
                  <a:srgbClr val="000000"/>
                </a:solidFill>
                <a:latin typeface="Times New Roman"/>
                <a:ea typeface="Times New Roman"/>
                <a:cs typeface="Times New Roman"/>
                <a:sym typeface="Times New Roman"/>
              </a:rPr>
              <a:t>Державні службовці мають право на такі види відпусток: </a:t>
            </a:r>
            <a:endParaRPr/>
          </a:p>
          <a:p>
            <a:pPr indent="0" lvl="0" marL="0" rtl="0" algn="just">
              <a:lnSpc>
                <a:spcPct val="100000"/>
              </a:lnSpc>
              <a:spcBef>
                <a:spcPts val="1200"/>
              </a:spcBef>
              <a:spcAft>
                <a:spcPts val="0"/>
              </a:spcAft>
              <a:buClr>
                <a:srgbClr val="000000"/>
              </a:buClr>
              <a:buSzPts val="2800"/>
              <a:buNone/>
            </a:pPr>
            <a:r>
              <a:rPr lang="uk-UA" sz="1800">
                <a:solidFill>
                  <a:srgbClr val="000000"/>
                </a:solidFill>
                <a:latin typeface="Times New Roman"/>
                <a:ea typeface="Times New Roman"/>
                <a:cs typeface="Times New Roman"/>
                <a:sym typeface="Times New Roman"/>
              </a:rPr>
              <a:t>1) щорічна основна відпустка; </a:t>
            </a:r>
            <a:endParaRPr/>
          </a:p>
          <a:p>
            <a:pPr indent="0" lvl="0" marL="0" rtl="0" algn="just">
              <a:lnSpc>
                <a:spcPct val="100000"/>
              </a:lnSpc>
              <a:spcBef>
                <a:spcPts val="1200"/>
              </a:spcBef>
              <a:spcAft>
                <a:spcPts val="0"/>
              </a:spcAft>
              <a:buClr>
                <a:srgbClr val="000000"/>
              </a:buClr>
              <a:buSzPts val="2800"/>
              <a:buNone/>
            </a:pPr>
            <a:r>
              <a:rPr lang="uk-UA" sz="1800">
                <a:solidFill>
                  <a:srgbClr val="000000"/>
                </a:solidFill>
                <a:latin typeface="Times New Roman"/>
                <a:ea typeface="Times New Roman"/>
                <a:cs typeface="Times New Roman"/>
                <a:sym typeface="Times New Roman"/>
              </a:rPr>
              <a:t>2) додаткова відпустка у зв’язку з навчанням; </a:t>
            </a:r>
            <a:endParaRPr/>
          </a:p>
          <a:p>
            <a:pPr indent="0" lvl="0" marL="0" rtl="0" algn="just">
              <a:lnSpc>
                <a:spcPct val="100000"/>
              </a:lnSpc>
              <a:spcBef>
                <a:spcPts val="1200"/>
              </a:spcBef>
              <a:spcAft>
                <a:spcPts val="0"/>
              </a:spcAft>
              <a:buClr>
                <a:srgbClr val="000000"/>
              </a:buClr>
              <a:buSzPts val="2800"/>
              <a:buNone/>
            </a:pPr>
            <a:r>
              <a:rPr lang="uk-UA" sz="1800">
                <a:solidFill>
                  <a:srgbClr val="000000"/>
                </a:solidFill>
                <a:latin typeface="Times New Roman"/>
                <a:ea typeface="Times New Roman"/>
                <a:cs typeface="Times New Roman"/>
                <a:sym typeface="Times New Roman"/>
              </a:rPr>
              <a:t>3) інші додаткові відпустки, передбачені законодавством; </a:t>
            </a:r>
            <a:endParaRPr/>
          </a:p>
          <a:p>
            <a:pPr indent="0" lvl="0" marL="0" rtl="0" algn="just">
              <a:lnSpc>
                <a:spcPct val="100000"/>
              </a:lnSpc>
              <a:spcBef>
                <a:spcPts val="1200"/>
              </a:spcBef>
              <a:spcAft>
                <a:spcPts val="0"/>
              </a:spcAft>
              <a:buClr>
                <a:srgbClr val="000000"/>
              </a:buClr>
              <a:buSzPts val="2800"/>
              <a:buNone/>
            </a:pPr>
            <a:r>
              <a:rPr lang="uk-UA" sz="1800">
                <a:solidFill>
                  <a:srgbClr val="000000"/>
                </a:solidFill>
                <a:latin typeface="Times New Roman"/>
                <a:ea typeface="Times New Roman"/>
                <a:cs typeface="Times New Roman"/>
                <a:sym typeface="Times New Roman"/>
              </a:rPr>
              <a:t>4) соціальні відпустки: </a:t>
            </a:r>
            <a:endParaRPr/>
          </a:p>
          <a:p>
            <a:pPr indent="-107950" lvl="0" marL="285750" rtl="0" algn="just">
              <a:lnSpc>
                <a:spcPct val="100000"/>
              </a:lnSpc>
              <a:spcBef>
                <a:spcPts val="1200"/>
              </a:spcBef>
              <a:spcAft>
                <a:spcPts val="600"/>
              </a:spcAft>
              <a:buClr>
                <a:srgbClr val="000000"/>
              </a:buClr>
              <a:buSzPts val="2800"/>
              <a:buFont typeface="Noto Sans Symbols"/>
              <a:buNone/>
            </a:pPr>
            <a:r>
              <a:t/>
            </a:r>
            <a:endParaRPr sz="1800">
              <a:solidFill>
                <a:srgbClr val="000000"/>
              </a:solidFill>
              <a:latin typeface="Times New Roman"/>
              <a:ea typeface="Times New Roman"/>
              <a:cs typeface="Times New Roman"/>
              <a:sym typeface="Times New Roman"/>
            </a:endParaRPr>
          </a:p>
        </p:txBody>
      </p:sp>
      <p:sp>
        <p:nvSpPr>
          <p:cNvPr id="1565" name="Google Shape;1565;p19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69" name="Shape 1569"/>
        <p:cNvGrpSpPr/>
        <p:nvPr/>
      </p:nvGrpSpPr>
      <p:grpSpPr>
        <a:xfrm>
          <a:off x="0" y="0"/>
          <a:ext cx="0" cy="0"/>
          <a:chOff x="0" y="0"/>
          <a:chExt cx="0" cy="0"/>
        </a:xfrm>
      </p:grpSpPr>
      <p:sp>
        <p:nvSpPr>
          <p:cNvPr id="1570" name="Google Shape;1570;p200"/>
          <p:cNvSpPr txBox="1"/>
          <p:nvPr>
            <p:ph type="title"/>
          </p:nvPr>
        </p:nvSpPr>
        <p:spPr>
          <a:xfrm>
            <a:off x="689112" y="114300"/>
            <a:ext cx="11635409" cy="88458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ДІАМ. Досягнення</a:t>
            </a:r>
            <a:endParaRPr b="1" sz="2400"/>
          </a:p>
        </p:txBody>
      </p:sp>
      <p:sp>
        <p:nvSpPr>
          <p:cNvPr id="1571" name="Google Shape;1571;p200"/>
          <p:cNvSpPr txBox="1"/>
          <p:nvPr>
            <p:ph idx="1" type="body"/>
          </p:nvPr>
        </p:nvSpPr>
        <p:spPr>
          <a:xfrm>
            <a:off x="790575" y="998883"/>
            <a:ext cx="10712313" cy="4182717"/>
          </a:xfrm>
          <a:prstGeom prst="rect">
            <a:avLst/>
          </a:prstGeom>
          <a:noFill/>
          <a:ln>
            <a:noFill/>
          </a:ln>
        </p:spPr>
        <p:txBody>
          <a:bodyPr anchorCtr="0" anchor="t" bIns="45700" lIns="91425" spcFirstLastPara="1" rIns="91425" wrap="square" tIns="45700">
            <a:noAutofit/>
          </a:bodyPr>
          <a:lstStyle/>
          <a:p>
            <a:pPr indent="-285750" lvl="0" marL="285750" rtl="0" algn="just">
              <a:lnSpc>
                <a:spcPct val="100000"/>
              </a:lnSpc>
              <a:spcBef>
                <a:spcPts val="600"/>
              </a:spcBef>
              <a:spcAft>
                <a:spcPts val="0"/>
              </a:spcAft>
              <a:buClr>
                <a:srgbClr val="000000"/>
              </a:buClr>
              <a:buSzPts val="2800"/>
              <a:buFont typeface="Noto Sans Symbols"/>
              <a:buChar char="✔"/>
            </a:pPr>
            <a:r>
              <a:rPr lang="uk-UA" sz="1800">
                <a:solidFill>
                  <a:srgbClr val="000000"/>
                </a:solidFill>
                <a:latin typeface="Times New Roman"/>
                <a:ea typeface="Times New Roman"/>
                <a:cs typeface="Times New Roman"/>
                <a:sym typeface="Times New Roman"/>
              </a:rPr>
              <a:t>Державним службовцям за вимогою надаються відпустки без збереження заробітної плати у порядку та на підставах, передбачених чинним законодавством України </a:t>
            </a:r>
            <a:endParaRPr/>
          </a:p>
          <a:p>
            <a:pPr indent="-285750" lvl="0" marL="285750" rtl="0" algn="just">
              <a:lnSpc>
                <a:spcPct val="100000"/>
              </a:lnSpc>
              <a:spcBef>
                <a:spcPts val="1200"/>
              </a:spcBef>
              <a:spcAft>
                <a:spcPts val="0"/>
              </a:spcAft>
              <a:buClr>
                <a:srgbClr val="000000"/>
              </a:buClr>
              <a:buSzPts val="2800"/>
              <a:buFont typeface="Noto Sans Symbols"/>
              <a:buChar char="✔"/>
            </a:pPr>
            <a:r>
              <a:rPr lang="uk-UA" sz="1800">
                <a:solidFill>
                  <a:srgbClr val="000000"/>
                </a:solidFill>
                <a:latin typeface="Times New Roman"/>
                <a:ea typeface="Times New Roman"/>
                <a:cs typeface="Times New Roman"/>
                <a:sym typeface="Times New Roman"/>
              </a:rPr>
              <a:t>З метою дотримання та реалізації міжнародних та національних зобов’язань щодо протидії  дискримінації державними службовцями, розроблена Інформаційна пам’ятка щодо запобігання випадкам дискримінації співробітниками ДІАМ та Рекомендації щодо організації роботи з реагування, запобігання та протидії проявам дискримінації за ознакою статі/сексуальним домаганням на робочому місці в ДІАМ, що може мати позитивний вплив на кадрові спроможності. </a:t>
            </a:r>
            <a:endParaRPr/>
          </a:p>
          <a:p>
            <a:pPr indent="-285750" lvl="0" marL="285750" rtl="0" algn="just">
              <a:lnSpc>
                <a:spcPct val="100000"/>
              </a:lnSpc>
              <a:spcBef>
                <a:spcPts val="1200"/>
              </a:spcBef>
              <a:spcAft>
                <a:spcPts val="0"/>
              </a:spcAft>
              <a:buClr>
                <a:srgbClr val="000000"/>
              </a:buClr>
              <a:buSzPts val="2800"/>
              <a:buFont typeface="Noto Sans Symbols"/>
              <a:buChar char="✔"/>
            </a:pPr>
            <a:r>
              <a:rPr lang="uk-UA" sz="1800">
                <a:solidFill>
                  <a:srgbClr val="000000"/>
                </a:solidFill>
                <a:latin typeface="Times New Roman"/>
                <a:ea typeface="Times New Roman"/>
                <a:cs typeface="Times New Roman"/>
                <a:sym typeface="Times New Roman"/>
              </a:rPr>
              <a:t>Організовано підвищення рівня компетентності державних службовців з питань забезпечення рівних прав та можливостей жінок і чоловіків, недискримінації, запобігання та протидії гендерно зумовленому насильству.</a:t>
            </a:r>
            <a:endParaRPr/>
          </a:p>
          <a:p>
            <a:pPr indent="-285750" lvl="0" marL="285750" rtl="0" algn="just">
              <a:lnSpc>
                <a:spcPct val="100000"/>
              </a:lnSpc>
              <a:spcBef>
                <a:spcPts val="1200"/>
              </a:spcBef>
              <a:spcAft>
                <a:spcPts val="600"/>
              </a:spcAft>
              <a:buClr>
                <a:srgbClr val="000000"/>
              </a:buClr>
              <a:buSzPts val="2800"/>
              <a:buFont typeface="Noto Sans Symbols"/>
              <a:buChar char="✔"/>
            </a:pPr>
            <a:r>
              <a:rPr lang="uk-UA" sz="1800">
                <a:solidFill>
                  <a:srgbClr val="000000"/>
                </a:solidFill>
                <a:latin typeface="Times New Roman"/>
                <a:ea typeface="Times New Roman"/>
                <a:cs typeface="Times New Roman"/>
                <a:sym typeface="Times New Roman"/>
              </a:rPr>
              <a:t>В умовах воєнного стану ДІАМ працює 42% чоловіків та 52% жінок, з них категорії “Б” ДІАМ становить - 10 чоловіків та 19 жінок, категорія “А”- 2 жінка</a:t>
            </a:r>
            <a:endParaRPr sz="1800">
              <a:solidFill>
                <a:srgbClr val="000000"/>
              </a:solidFill>
              <a:latin typeface="Times New Roman"/>
              <a:ea typeface="Times New Roman"/>
              <a:cs typeface="Times New Roman"/>
              <a:sym typeface="Times New Roman"/>
            </a:endParaRPr>
          </a:p>
        </p:txBody>
      </p:sp>
      <p:sp>
        <p:nvSpPr>
          <p:cNvPr id="1572" name="Google Shape;1572;p20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76" name="Shape 1576"/>
        <p:cNvGrpSpPr/>
        <p:nvPr/>
      </p:nvGrpSpPr>
      <p:grpSpPr>
        <a:xfrm>
          <a:off x="0" y="0"/>
          <a:ext cx="0" cy="0"/>
          <a:chOff x="0" y="0"/>
          <a:chExt cx="0" cy="0"/>
        </a:xfrm>
      </p:grpSpPr>
      <p:sp>
        <p:nvSpPr>
          <p:cNvPr id="1577" name="Google Shape;1577;p201"/>
          <p:cNvSpPr txBox="1"/>
          <p:nvPr>
            <p:ph type="title"/>
          </p:nvPr>
        </p:nvSpPr>
        <p:spPr>
          <a:xfrm>
            <a:off x="654731" y="-266247"/>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ДІАМ</a:t>
            </a:r>
            <a:endParaRPr b="1" sz="2400"/>
          </a:p>
        </p:txBody>
      </p:sp>
      <p:sp>
        <p:nvSpPr>
          <p:cNvPr id="1578" name="Google Shape;1578;p201"/>
          <p:cNvSpPr txBox="1"/>
          <p:nvPr>
            <p:ph idx="1" type="body"/>
          </p:nvPr>
        </p:nvSpPr>
        <p:spPr>
          <a:xfrm>
            <a:off x="447903" y="683986"/>
            <a:ext cx="5157787" cy="823912"/>
          </a:xfrm>
          <a:prstGeom prst="rect">
            <a:avLst/>
          </a:prstGeom>
          <a:noFill/>
          <a:ln>
            <a:noFill/>
          </a:ln>
        </p:spPr>
        <p:txBody>
          <a:bodyPr anchorCtr="0" anchor="b" bIns="45700" lIns="91425" spcFirstLastPara="1" rIns="91425" wrap="square" tIns="45700">
            <a:normAutofit/>
          </a:bodyPr>
          <a:lstStyle/>
          <a:p>
            <a:pPr indent="-228600" lvl="0" marL="457200" rtl="0" algn="l">
              <a:lnSpc>
                <a:spcPct val="90000"/>
              </a:lnSpc>
              <a:spcBef>
                <a:spcPts val="1000"/>
              </a:spcBef>
              <a:spcAft>
                <a:spcPts val="0"/>
              </a:spcAft>
              <a:buClr>
                <a:schemeClr val="dk1"/>
              </a:buClr>
              <a:buSzPts val="2400"/>
              <a:buNone/>
            </a:pPr>
            <a:r>
              <a:rPr lang="uk-UA">
                <a:solidFill>
                  <a:srgbClr val="000000"/>
                </a:solidFill>
                <a:latin typeface="Times New Roman"/>
                <a:ea typeface="Times New Roman"/>
                <a:cs typeface="Times New Roman"/>
                <a:sym typeface="Times New Roman"/>
              </a:rPr>
              <a:t>Виклики</a:t>
            </a:r>
            <a:endParaRPr/>
          </a:p>
        </p:txBody>
      </p:sp>
      <p:sp>
        <p:nvSpPr>
          <p:cNvPr id="1579" name="Google Shape;1579;p201"/>
          <p:cNvSpPr txBox="1"/>
          <p:nvPr>
            <p:ph idx="2" type="body"/>
          </p:nvPr>
        </p:nvSpPr>
        <p:spPr>
          <a:xfrm>
            <a:off x="447904" y="1730829"/>
            <a:ext cx="5549672" cy="4458834"/>
          </a:xfrm>
          <a:prstGeom prst="rect">
            <a:avLst/>
          </a:prstGeom>
          <a:noFill/>
          <a:ln>
            <a:noFill/>
          </a:ln>
        </p:spPr>
        <p:txBody>
          <a:bodyPr anchorCtr="0" anchor="t" bIns="45700" lIns="91425" spcFirstLastPara="1" rIns="91425" wrap="square" tIns="45700">
            <a:normAutofit fontScale="92500" lnSpcReduction="10000"/>
          </a:bodyPr>
          <a:lstStyle/>
          <a:p>
            <a:pPr indent="-342900" lvl="0" marL="457200" rtl="0" algn="l">
              <a:lnSpc>
                <a:spcPct val="110000"/>
              </a:lnSpc>
              <a:spcBef>
                <a:spcPts val="0"/>
              </a:spcBef>
              <a:spcAft>
                <a:spcPts val="0"/>
              </a:spcAft>
              <a:buSzPct val="81081"/>
              <a:buFont typeface="Noto Sans Symbols"/>
              <a:buChar char="❑"/>
            </a:pPr>
            <a:r>
              <a:rPr lang="uk-UA" sz="2400">
                <a:latin typeface="Times New Roman"/>
                <a:ea typeface="Times New Roman"/>
                <a:cs typeface="Times New Roman"/>
                <a:sym typeface="Times New Roman"/>
              </a:rPr>
              <a:t>Недостатній рівень формування гендерно чутливої культури спілкування;</a:t>
            </a:r>
            <a:endParaRPr/>
          </a:p>
          <a:p>
            <a:pPr indent="-342900" lvl="0" marL="457200" rtl="0" algn="l">
              <a:lnSpc>
                <a:spcPct val="110000"/>
              </a:lnSpc>
              <a:spcBef>
                <a:spcPts val="0"/>
              </a:spcBef>
              <a:spcAft>
                <a:spcPts val="0"/>
              </a:spcAft>
              <a:buSzPct val="81081"/>
              <a:buFont typeface="Noto Sans Symbols"/>
              <a:buChar char="❑"/>
            </a:pPr>
            <a:r>
              <a:rPr lang="uk-UA" sz="2400">
                <a:latin typeface="Times New Roman"/>
                <a:ea typeface="Times New Roman"/>
                <a:cs typeface="Times New Roman"/>
                <a:sym typeface="Times New Roman"/>
              </a:rPr>
              <a:t>Недостатній рівень фінансування заходів, спрямованих на просування гендерної рівності;</a:t>
            </a:r>
            <a:endParaRPr/>
          </a:p>
          <a:p>
            <a:pPr indent="-342900" lvl="0" marL="457200" rtl="0" algn="l">
              <a:lnSpc>
                <a:spcPct val="110000"/>
              </a:lnSpc>
              <a:spcBef>
                <a:spcPts val="0"/>
              </a:spcBef>
              <a:spcAft>
                <a:spcPts val="0"/>
              </a:spcAft>
              <a:buSzPct val="81081"/>
              <a:buFont typeface="Noto Sans Symbols"/>
              <a:buChar char="❑"/>
            </a:pPr>
            <a:r>
              <a:rPr lang="uk-UA" sz="2400">
                <a:latin typeface="Times New Roman"/>
                <a:ea typeface="Times New Roman"/>
                <a:cs typeface="Times New Roman"/>
                <a:sym typeface="Times New Roman"/>
              </a:rPr>
              <a:t>Стереотипи щодо традиційних гендерних ролей в суспільстві;</a:t>
            </a:r>
            <a:endParaRPr/>
          </a:p>
          <a:p>
            <a:pPr indent="-342900" lvl="0" marL="457200" rtl="0" algn="l">
              <a:lnSpc>
                <a:spcPct val="110000"/>
              </a:lnSpc>
              <a:spcBef>
                <a:spcPts val="0"/>
              </a:spcBef>
              <a:spcAft>
                <a:spcPts val="0"/>
              </a:spcAft>
              <a:buSzPct val="81081"/>
              <a:buFont typeface="Noto Sans Symbols"/>
              <a:buChar char="❑"/>
            </a:pPr>
            <a:r>
              <a:rPr lang="uk-UA" sz="2400">
                <a:latin typeface="Times New Roman"/>
                <a:ea typeface="Times New Roman"/>
                <a:cs typeface="Times New Roman"/>
                <a:sym typeface="Times New Roman"/>
              </a:rPr>
              <a:t>Необхідність забезпечення балансу між домашніми справами та виконанням посадових обов’язків;</a:t>
            </a:r>
            <a:endParaRPr/>
          </a:p>
          <a:p>
            <a:pPr indent="-342900" lvl="0" marL="457200" rtl="0" algn="l">
              <a:lnSpc>
                <a:spcPct val="110000"/>
              </a:lnSpc>
              <a:spcBef>
                <a:spcPts val="0"/>
              </a:spcBef>
              <a:spcAft>
                <a:spcPts val="0"/>
              </a:spcAft>
              <a:buSzPct val="81081"/>
              <a:buFont typeface="Noto Sans Symbols"/>
              <a:buChar char="❑"/>
            </a:pPr>
            <a:r>
              <a:rPr lang="uk-UA" sz="2400">
                <a:latin typeface="Times New Roman"/>
                <a:ea typeface="Times New Roman"/>
                <a:cs typeface="Times New Roman"/>
                <a:sym typeface="Times New Roman"/>
              </a:rPr>
              <a:t>Зменшення гендерного розриву в чисельності між чоловіками та жінками.</a:t>
            </a:r>
            <a:endParaRPr/>
          </a:p>
          <a:p>
            <a:pPr indent="-228600" lvl="0" marL="457200" rtl="0" algn="l">
              <a:lnSpc>
                <a:spcPct val="90000"/>
              </a:lnSpc>
              <a:spcBef>
                <a:spcPts val="1000"/>
              </a:spcBef>
              <a:spcAft>
                <a:spcPts val="0"/>
              </a:spcAft>
              <a:buClr>
                <a:schemeClr val="dk1"/>
              </a:buClr>
              <a:buSzPct val="69498"/>
              <a:buNone/>
            </a:pPr>
            <a:r>
              <a:t/>
            </a:r>
            <a:endParaRPr/>
          </a:p>
        </p:txBody>
      </p:sp>
      <p:sp>
        <p:nvSpPr>
          <p:cNvPr id="1580" name="Google Shape;1580;p201"/>
          <p:cNvSpPr txBox="1"/>
          <p:nvPr>
            <p:ph idx="3" type="body"/>
          </p:nvPr>
        </p:nvSpPr>
        <p:spPr>
          <a:xfrm>
            <a:off x="6354081" y="1059316"/>
            <a:ext cx="5183188" cy="823912"/>
          </a:xfrm>
          <a:prstGeom prst="rect">
            <a:avLst/>
          </a:prstGeom>
          <a:noFill/>
          <a:ln>
            <a:noFill/>
          </a:ln>
        </p:spPr>
        <p:txBody>
          <a:bodyPr anchorCtr="0" anchor="b" bIns="45700" lIns="91425" spcFirstLastPara="1" rIns="91425" wrap="square" tIns="45700">
            <a:normAutofit/>
          </a:bodyPr>
          <a:lstStyle/>
          <a:p>
            <a:pPr indent="-228600" lvl="0" marL="457200" rtl="0" algn="l">
              <a:lnSpc>
                <a:spcPct val="90000"/>
              </a:lnSpc>
              <a:spcBef>
                <a:spcPts val="1000"/>
              </a:spcBef>
              <a:spcAft>
                <a:spcPts val="0"/>
              </a:spcAft>
              <a:buSzPts val="2400"/>
              <a:buNone/>
            </a:pPr>
            <a:r>
              <a:rPr lang="uk-UA">
                <a:solidFill>
                  <a:srgbClr val="000000"/>
                </a:solidFill>
                <a:latin typeface="Times New Roman"/>
                <a:ea typeface="Times New Roman"/>
                <a:cs typeface="Times New Roman"/>
                <a:sym typeface="Times New Roman"/>
              </a:rPr>
              <a:t>Плани</a:t>
            </a:r>
            <a:endParaRPr/>
          </a:p>
          <a:p>
            <a:pPr indent="-228600" lvl="0" marL="457200" rtl="0" algn="l">
              <a:lnSpc>
                <a:spcPct val="90000"/>
              </a:lnSpc>
              <a:spcBef>
                <a:spcPts val="1000"/>
              </a:spcBef>
              <a:spcAft>
                <a:spcPts val="0"/>
              </a:spcAft>
              <a:buClr>
                <a:schemeClr val="dk1"/>
              </a:buClr>
              <a:buSzPts val="2400"/>
              <a:buNone/>
            </a:pPr>
            <a:r>
              <a:t/>
            </a:r>
            <a:endParaRPr/>
          </a:p>
        </p:txBody>
      </p:sp>
      <p:sp>
        <p:nvSpPr>
          <p:cNvPr id="1581" name="Google Shape;1581;p201"/>
          <p:cNvSpPr txBox="1"/>
          <p:nvPr>
            <p:ph idx="4" type="body"/>
          </p:nvPr>
        </p:nvSpPr>
        <p:spPr>
          <a:xfrm>
            <a:off x="6172200" y="1654629"/>
            <a:ext cx="5571896" cy="4458834"/>
          </a:xfrm>
          <a:prstGeom prst="rect">
            <a:avLst/>
          </a:prstGeom>
          <a:noFill/>
          <a:ln>
            <a:noFill/>
          </a:ln>
        </p:spPr>
        <p:txBody>
          <a:bodyPr anchorCtr="0" anchor="t" bIns="45700" lIns="91425" spcFirstLastPara="1" rIns="91425" wrap="square" tIns="45700">
            <a:normAutofit/>
          </a:bodyPr>
          <a:lstStyle/>
          <a:p>
            <a:pPr indent="-342900" lvl="0" marL="457200" rtl="0" algn="l">
              <a:lnSpc>
                <a:spcPct val="100000"/>
              </a:lnSpc>
              <a:spcBef>
                <a:spcPts val="0"/>
              </a:spcBef>
              <a:spcAft>
                <a:spcPts val="0"/>
              </a:spcAft>
              <a:buSzPts val="1800"/>
              <a:buFont typeface="Noto Sans Symbols"/>
              <a:buChar char="⮚"/>
            </a:pPr>
            <a:r>
              <a:rPr lang="uk-UA" sz="2200">
                <a:latin typeface="Times New Roman"/>
                <a:ea typeface="Times New Roman"/>
                <a:cs typeface="Times New Roman"/>
                <a:sym typeface="Times New Roman"/>
              </a:rPr>
              <a:t>Продовження роботи щодо підвищення рівня професійної компетентності держслужбовців у сфері гендерної рівності, недискримінації та гендерно чутливого спілкування.</a:t>
            </a:r>
            <a:endParaRPr/>
          </a:p>
          <a:p>
            <a:pPr indent="-342900" lvl="0" marL="457200" rtl="0" algn="l">
              <a:lnSpc>
                <a:spcPct val="100000"/>
              </a:lnSpc>
              <a:spcBef>
                <a:spcPts val="0"/>
              </a:spcBef>
              <a:spcAft>
                <a:spcPts val="0"/>
              </a:spcAft>
              <a:buSzPts val="1800"/>
              <a:buFont typeface="Noto Sans Symbols"/>
              <a:buChar char="⮚"/>
            </a:pPr>
            <a:r>
              <a:rPr lang="uk-UA" sz="2200">
                <a:latin typeface="Times New Roman"/>
                <a:ea typeface="Times New Roman"/>
                <a:cs typeface="Times New Roman"/>
                <a:sym typeface="Times New Roman"/>
              </a:rPr>
              <a:t>Розвиток кадрового потенціалу ДІАМ з </a:t>
            </a:r>
            <a:r>
              <a:rPr lang="uk-UA" sz="2200">
                <a:latin typeface="Times New Roman"/>
                <a:ea typeface="Times New Roman"/>
                <a:cs typeface="Times New Roman"/>
                <a:sym typeface="Times New Roman"/>
              </a:rPr>
              <a:t>урахуванням</a:t>
            </a:r>
            <a:r>
              <a:rPr lang="uk-UA" sz="2200">
                <a:latin typeface="Times New Roman"/>
                <a:ea typeface="Times New Roman"/>
                <a:cs typeface="Times New Roman"/>
                <a:sym typeface="Times New Roman"/>
              </a:rPr>
              <a:t> гендерної складової.</a:t>
            </a:r>
            <a:endParaRPr/>
          </a:p>
          <a:p>
            <a:pPr indent="-342900" lvl="0" marL="457200" rtl="0" algn="l">
              <a:lnSpc>
                <a:spcPct val="100000"/>
              </a:lnSpc>
              <a:spcBef>
                <a:spcPts val="0"/>
              </a:spcBef>
              <a:spcAft>
                <a:spcPts val="0"/>
              </a:spcAft>
              <a:buSzPts val="1800"/>
              <a:buFont typeface="Noto Sans Symbols"/>
              <a:buChar char="⮚"/>
            </a:pPr>
            <a:r>
              <a:rPr lang="uk-UA" sz="2200">
                <a:latin typeface="Times New Roman"/>
                <a:ea typeface="Times New Roman"/>
                <a:cs typeface="Times New Roman"/>
                <a:sym typeface="Times New Roman"/>
              </a:rPr>
              <a:t>Подолання суспільних стереотипів щодо дискримінаційного уявлення про роль жінок на роботі та  у родин</a:t>
            </a:r>
            <a:endParaRPr/>
          </a:p>
          <a:p>
            <a:pPr indent="-228600" lvl="0" marL="457200" rtl="0" algn="l">
              <a:lnSpc>
                <a:spcPct val="90000"/>
              </a:lnSpc>
              <a:spcBef>
                <a:spcPts val="1000"/>
              </a:spcBef>
              <a:spcAft>
                <a:spcPts val="0"/>
              </a:spcAft>
              <a:buClr>
                <a:schemeClr val="dk1"/>
              </a:buClr>
              <a:buSzPts val="1800"/>
              <a:buNone/>
            </a:pPr>
            <a:r>
              <a:t/>
            </a:r>
            <a:endParaRPr/>
          </a:p>
        </p:txBody>
      </p:sp>
      <p:sp>
        <p:nvSpPr>
          <p:cNvPr id="1582" name="Google Shape;1582;p20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86" name="Shape 1586"/>
        <p:cNvGrpSpPr/>
        <p:nvPr/>
      </p:nvGrpSpPr>
      <p:grpSpPr>
        <a:xfrm>
          <a:off x="0" y="0"/>
          <a:ext cx="0" cy="0"/>
          <a:chOff x="0" y="0"/>
          <a:chExt cx="0" cy="0"/>
        </a:xfrm>
      </p:grpSpPr>
      <p:sp>
        <p:nvSpPr>
          <p:cNvPr id="1587" name="Google Shape;1587;p202"/>
          <p:cNvSpPr txBox="1"/>
          <p:nvPr>
            <p:ph type="title"/>
          </p:nvPr>
        </p:nvSpPr>
        <p:spPr>
          <a:xfrm>
            <a:off x="92764" y="0"/>
            <a:ext cx="11635409" cy="884583"/>
          </a:xfrm>
          <a:prstGeom prst="rect">
            <a:avLst/>
          </a:prstGeom>
          <a:noFill/>
          <a:ln>
            <a:noFill/>
          </a:ln>
        </p:spPr>
        <p:txBody>
          <a:bodyPr anchorCtr="0" anchor="ctr" bIns="45700" lIns="91425" spcFirstLastPara="1" rIns="91425" wrap="square" tIns="45700">
            <a:noAutofit/>
          </a:bodyPr>
          <a:lstStyle/>
          <a:p>
            <a:pPr indent="457200" lvl="0" marL="45720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Державна служба морського і внутрішнього водного транспорту та судноплавства України. Досягнення</a:t>
            </a:r>
            <a:endParaRPr b="1" sz="2400"/>
          </a:p>
        </p:txBody>
      </p:sp>
      <p:sp>
        <p:nvSpPr>
          <p:cNvPr id="1588" name="Google Shape;1588;p202"/>
          <p:cNvSpPr txBox="1"/>
          <p:nvPr>
            <p:ph idx="1" type="body"/>
          </p:nvPr>
        </p:nvSpPr>
        <p:spPr>
          <a:xfrm>
            <a:off x="271669" y="1050372"/>
            <a:ext cx="11635409" cy="435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None/>
            </a:pPr>
            <a:r>
              <a:rPr lang="uk-UA" sz="2000">
                <a:latin typeface="Times New Roman"/>
                <a:ea typeface="Times New Roman"/>
                <a:cs typeface="Times New Roman"/>
                <a:sym typeface="Times New Roman"/>
              </a:rPr>
              <a:t>	</a:t>
            </a:r>
            <a:endParaRPr sz="2000">
              <a:latin typeface="Times New Roman"/>
              <a:ea typeface="Times New Roman"/>
              <a:cs typeface="Times New Roman"/>
              <a:sym typeface="Times New Roman"/>
            </a:endParaRPr>
          </a:p>
        </p:txBody>
      </p:sp>
      <p:graphicFrame>
        <p:nvGraphicFramePr>
          <p:cNvPr id="1589" name="Google Shape;1589;p202"/>
          <p:cNvGraphicFramePr/>
          <p:nvPr/>
        </p:nvGraphicFramePr>
        <p:xfrm>
          <a:off x="1983522" y="1050372"/>
          <a:ext cx="3000000" cy="3000000"/>
        </p:xfrm>
        <a:graphic>
          <a:graphicData uri="http://schemas.openxmlformats.org/drawingml/2006/table">
            <a:tbl>
              <a:tblPr bandRow="1" firstRow="1">
                <a:noFill/>
                <a:tableStyleId>{CBC2C5ED-31D6-4F12-B73E-0FFFC3D3D45A}</a:tableStyleId>
              </a:tblPr>
              <a:tblGrid>
                <a:gridCol w="4347700"/>
                <a:gridCol w="4347700"/>
              </a:tblGrid>
              <a:tr h="370850">
                <a:tc>
                  <a:txBody>
                    <a:bodyPr/>
                    <a:lstStyle/>
                    <a:p>
                      <a:pPr indent="0" lvl="0" marL="0" marR="0" rtl="0" algn="l">
                        <a:lnSpc>
                          <a:spcPct val="100000"/>
                        </a:lnSpc>
                        <a:spcBef>
                          <a:spcPts val="0"/>
                        </a:spcBef>
                        <a:spcAft>
                          <a:spcPts val="0"/>
                        </a:spcAft>
                        <a:buNone/>
                      </a:pPr>
                      <a:r>
                        <a:rPr lang="uk-UA" sz="1600" u="none" cap="none" strike="noStrike">
                          <a:solidFill>
                            <a:schemeClr val="dk1"/>
                          </a:solidFill>
                          <a:latin typeface="Times New Roman"/>
                          <a:ea typeface="Times New Roman"/>
                          <a:cs typeface="Times New Roman"/>
                          <a:sym typeface="Times New Roman"/>
                        </a:rPr>
                        <a:t>Дотримано в Адміністрації судноплавства гендерного балансу:</a:t>
                      </a:r>
                      <a:endParaRPr/>
                    </a:p>
                  </a:txBody>
                  <a:tcPr marT="45725" marB="45725" marR="91450" marL="91450">
                    <a:solidFill>
                      <a:srgbClr val="FFFF00">
                        <a:alpha val="56078"/>
                      </a:srgbClr>
                    </a:solidFill>
                  </a:tcPr>
                </a:tc>
                <a:tc>
                  <a:txBody>
                    <a:bodyPr/>
                    <a:lstStyle/>
                    <a:p>
                      <a:pPr indent="0" lvl="0" marL="0" marR="0" rtl="0" algn="l">
                        <a:lnSpc>
                          <a:spcPct val="100000"/>
                        </a:lnSpc>
                        <a:spcBef>
                          <a:spcPts val="0"/>
                        </a:spcBef>
                        <a:spcAft>
                          <a:spcPts val="0"/>
                        </a:spcAft>
                        <a:buNone/>
                      </a:pPr>
                      <a:r>
                        <a:rPr lang="uk-UA" sz="1600" u="none" cap="none" strike="noStrike">
                          <a:solidFill>
                            <a:schemeClr val="dk1"/>
                          </a:solidFill>
                          <a:latin typeface="Times New Roman"/>
                          <a:ea typeface="Times New Roman"/>
                          <a:cs typeface="Times New Roman"/>
                          <a:sym typeface="Times New Roman"/>
                        </a:rPr>
                        <a:t>Станом на 31.12.2025 в Адміністрації судноплавства</a:t>
                      </a:r>
                      <a:endParaRPr/>
                    </a:p>
                    <a:p>
                      <a:pPr indent="0" lvl="0" marL="0" marR="0" rtl="0" algn="l">
                        <a:lnSpc>
                          <a:spcPct val="100000"/>
                        </a:lnSpc>
                        <a:spcBef>
                          <a:spcPts val="0"/>
                        </a:spcBef>
                        <a:spcAft>
                          <a:spcPts val="0"/>
                        </a:spcAft>
                        <a:buNone/>
                      </a:pPr>
                      <a:r>
                        <a:rPr lang="uk-UA" sz="1600" u="none" cap="none" strike="noStrike">
                          <a:solidFill>
                            <a:schemeClr val="dk1"/>
                          </a:solidFill>
                          <a:latin typeface="Times New Roman"/>
                          <a:ea typeface="Times New Roman"/>
                          <a:cs typeface="Times New Roman"/>
                          <a:sym typeface="Times New Roman"/>
                        </a:rPr>
                        <a:t>перебувало 208 осіб, з них:</a:t>
                      </a:r>
                      <a:endParaRPr/>
                    </a:p>
                    <a:p>
                      <a:pPr indent="0" lvl="0" marL="0" marR="0" rtl="0" algn="l">
                        <a:lnSpc>
                          <a:spcPct val="100000"/>
                        </a:lnSpc>
                        <a:spcBef>
                          <a:spcPts val="0"/>
                        </a:spcBef>
                        <a:spcAft>
                          <a:spcPts val="0"/>
                        </a:spcAft>
                        <a:buNone/>
                      </a:pPr>
                      <a:r>
                        <a:rPr lang="uk-UA" sz="1600" u="none" cap="none" strike="noStrike">
                          <a:solidFill>
                            <a:schemeClr val="dk1"/>
                          </a:solidFill>
                          <a:latin typeface="Times New Roman"/>
                          <a:ea typeface="Times New Roman"/>
                          <a:cs typeface="Times New Roman"/>
                          <a:sym typeface="Times New Roman"/>
                        </a:rPr>
                        <a:t>108 жінок (52 %)</a:t>
                      </a:r>
                      <a:endParaRPr/>
                    </a:p>
                    <a:p>
                      <a:pPr indent="0" lvl="0" marL="0" marR="0" rtl="0" algn="l">
                        <a:lnSpc>
                          <a:spcPct val="100000"/>
                        </a:lnSpc>
                        <a:spcBef>
                          <a:spcPts val="0"/>
                        </a:spcBef>
                        <a:spcAft>
                          <a:spcPts val="0"/>
                        </a:spcAft>
                        <a:buNone/>
                      </a:pPr>
                      <a:r>
                        <a:rPr lang="uk-UA" sz="1600" u="none" cap="none" strike="noStrike">
                          <a:solidFill>
                            <a:schemeClr val="dk1"/>
                          </a:solidFill>
                          <a:latin typeface="Times New Roman"/>
                          <a:ea typeface="Times New Roman"/>
                          <a:cs typeface="Times New Roman"/>
                          <a:sym typeface="Times New Roman"/>
                        </a:rPr>
                        <a:t>100 чоловіків (48 %)</a:t>
                      </a:r>
                      <a:endParaRPr/>
                    </a:p>
                  </a:txBody>
                  <a:tcPr marT="45725" marB="45725" marR="91450" marL="91450">
                    <a:solidFill>
                      <a:srgbClr val="FFFF00">
                        <a:alpha val="54901"/>
                      </a:srgbClr>
                    </a:solidFill>
                  </a:tcPr>
                </a:tc>
              </a:tr>
              <a:tr h="370850">
                <a:tc>
                  <a:txBody>
                    <a:bodyPr/>
                    <a:lstStyle/>
                    <a:p>
                      <a:pPr indent="0" lvl="0" marL="0" marR="0" rtl="0" algn="l">
                        <a:lnSpc>
                          <a:spcPct val="100000"/>
                        </a:lnSpc>
                        <a:spcBef>
                          <a:spcPts val="0"/>
                        </a:spcBef>
                        <a:spcAft>
                          <a:spcPts val="0"/>
                        </a:spcAft>
                        <a:buNone/>
                      </a:pPr>
                      <a:r>
                        <a:rPr lang="uk-UA" sz="1600" u="none" cap="none" strike="noStrike">
                          <a:latin typeface="Times New Roman"/>
                          <a:ea typeface="Times New Roman"/>
                          <a:cs typeface="Times New Roman"/>
                          <a:sym typeface="Times New Roman"/>
                        </a:rPr>
                        <a:t>Дотримано в Адміністрації судноплавства рівноправного призначення на посади державної служби:</a:t>
                      </a:r>
                      <a:endParaRPr/>
                    </a:p>
                  </a:txBody>
                  <a:tcPr marT="45725" marB="45725" marR="91450" marL="91450"/>
                </a:tc>
                <a:tc>
                  <a:txBody>
                    <a:bodyPr/>
                    <a:lstStyle/>
                    <a:p>
                      <a:pPr indent="0" lvl="0" marL="0" marR="0" rtl="0" algn="l">
                        <a:lnSpc>
                          <a:spcPct val="100000"/>
                        </a:lnSpc>
                        <a:spcBef>
                          <a:spcPts val="0"/>
                        </a:spcBef>
                        <a:spcAft>
                          <a:spcPts val="0"/>
                        </a:spcAft>
                        <a:buNone/>
                      </a:pPr>
                      <a:r>
                        <a:rPr lang="uk-UA" sz="1600" u="none" cap="none" strike="noStrike">
                          <a:latin typeface="Times New Roman"/>
                          <a:ea typeface="Times New Roman"/>
                          <a:cs typeface="Times New Roman"/>
                          <a:sym typeface="Times New Roman"/>
                        </a:rPr>
                        <a:t>Станом на 31.12.2025 в Адміністрації судноплавства обіймали: </a:t>
                      </a:r>
                      <a:endParaRPr/>
                    </a:p>
                    <a:p>
                      <a:pPr indent="0" lvl="0" marL="0" marR="0" rtl="0" algn="l">
                        <a:lnSpc>
                          <a:spcPct val="100000"/>
                        </a:lnSpc>
                        <a:spcBef>
                          <a:spcPts val="0"/>
                        </a:spcBef>
                        <a:spcAft>
                          <a:spcPts val="0"/>
                        </a:spcAft>
                        <a:buNone/>
                      </a:pPr>
                      <a:r>
                        <a:rPr lang="uk-UA" sz="1600" u="none" cap="none" strike="noStrike">
                          <a:latin typeface="Times New Roman"/>
                          <a:ea typeface="Times New Roman"/>
                          <a:cs typeface="Times New Roman"/>
                          <a:sym typeface="Times New Roman"/>
                        </a:rPr>
                        <a:t>категорія “А” - 4 чоловіки</a:t>
                      </a:r>
                      <a:endParaRPr/>
                    </a:p>
                    <a:p>
                      <a:pPr indent="0" lvl="0" marL="0" marR="0" rtl="0" algn="l">
                        <a:lnSpc>
                          <a:spcPct val="100000"/>
                        </a:lnSpc>
                        <a:spcBef>
                          <a:spcPts val="0"/>
                        </a:spcBef>
                        <a:spcAft>
                          <a:spcPts val="0"/>
                        </a:spcAft>
                        <a:buNone/>
                      </a:pPr>
                      <a:r>
                        <a:rPr lang="uk-UA" sz="1600" u="none" cap="none" strike="noStrike">
                          <a:latin typeface="Times New Roman"/>
                          <a:ea typeface="Times New Roman"/>
                          <a:cs typeface="Times New Roman"/>
                          <a:sym typeface="Times New Roman"/>
                        </a:rPr>
                        <a:t>категорія “Б” - 71 особа (32 жінки)</a:t>
                      </a:r>
                      <a:endParaRPr/>
                    </a:p>
                    <a:p>
                      <a:pPr indent="0" lvl="0" marL="0" marR="0" rtl="0" algn="l">
                        <a:lnSpc>
                          <a:spcPct val="100000"/>
                        </a:lnSpc>
                        <a:spcBef>
                          <a:spcPts val="0"/>
                        </a:spcBef>
                        <a:spcAft>
                          <a:spcPts val="0"/>
                        </a:spcAft>
                        <a:buNone/>
                      </a:pPr>
                      <a:r>
                        <a:rPr lang="uk-UA" sz="1600" u="none" cap="none" strike="noStrike">
                          <a:latin typeface="Times New Roman"/>
                          <a:ea typeface="Times New Roman"/>
                          <a:cs typeface="Times New Roman"/>
                          <a:sym typeface="Times New Roman"/>
                        </a:rPr>
                        <a:t>категорія “В” - 131 особа (76 жінок)</a:t>
                      </a:r>
                      <a:endParaRPr/>
                    </a:p>
                    <a:p>
                      <a:pPr indent="0" lvl="0" marL="0" marR="0" rtl="0" algn="l">
                        <a:lnSpc>
                          <a:spcPct val="100000"/>
                        </a:lnSpc>
                        <a:spcBef>
                          <a:spcPts val="0"/>
                        </a:spcBef>
                        <a:spcAft>
                          <a:spcPts val="0"/>
                        </a:spcAft>
                        <a:buNone/>
                      </a:pPr>
                      <a:r>
                        <a:rPr lang="uk-UA" sz="1600" u="none" cap="none" strike="noStrike">
                          <a:latin typeface="Times New Roman"/>
                          <a:ea typeface="Times New Roman"/>
                          <a:cs typeface="Times New Roman"/>
                          <a:sym typeface="Times New Roman"/>
                        </a:rPr>
                        <a:t>старший державний інспектор - 2 чоловіки</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lang="uk-UA" sz="1600" u="none" cap="none" strike="noStrike">
                          <a:latin typeface="Times New Roman"/>
                          <a:ea typeface="Times New Roman"/>
                          <a:cs typeface="Times New Roman"/>
                          <a:sym typeface="Times New Roman"/>
                        </a:rPr>
                        <a:t>Підвищено кваліфікацію державних службовців Адміністрації судноплавства з питань забезпечення рівних прав та можливостей жінок і чоловіків (гендерна рівність)</a:t>
                      </a:r>
                      <a:endParaRPr/>
                    </a:p>
                  </a:txBody>
                  <a:tcPr marT="45725" marB="45725" marR="91450" marL="91450"/>
                </a:tc>
                <a:tc>
                  <a:txBody>
                    <a:bodyPr/>
                    <a:lstStyle/>
                    <a:p>
                      <a:pPr indent="0" lvl="0" marL="0" marR="0" rtl="0" algn="l">
                        <a:lnSpc>
                          <a:spcPct val="100000"/>
                        </a:lnSpc>
                        <a:spcBef>
                          <a:spcPts val="0"/>
                        </a:spcBef>
                        <a:spcAft>
                          <a:spcPts val="0"/>
                        </a:spcAft>
                        <a:buNone/>
                      </a:pPr>
                      <a:r>
                        <a:rPr lang="uk-UA" sz="1600" u="none" cap="none" strike="noStrike">
                          <a:latin typeface="Times New Roman"/>
                          <a:ea typeface="Times New Roman"/>
                          <a:cs typeface="Times New Roman"/>
                          <a:sym typeface="Times New Roman"/>
                        </a:rPr>
                        <a:t>Станом на 31.12.2025 в Адміністрації судноплавства підвищили кваліфікації: </a:t>
                      </a:r>
                      <a:endParaRPr/>
                    </a:p>
                    <a:p>
                      <a:pPr indent="0" lvl="0" marL="0" marR="0" rtl="0" algn="l">
                        <a:lnSpc>
                          <a:spcPct val="100000"/>
                        </a:lnSpc>
                        <a:spcBef>
                          <a:spcPts val="0"/>
                        </a:spcBef>
                        <a:spcAft>
                          <a:spcPts val="0"/>
                        </a:spcAft>
                        <a:buNone/>
                      </a:pPr>
                      <a:r>
                        <a:rPr lang="uk-UA" sz="1600" u="none" cap="none" strike="noStrike">
                          <a:latin typeface="Times New Roman"/>
                          <a:ea typeface="Times New Roman"/>
                          <a:cs typeface="Times New Roman"/>
                          <a:sym typeface="Times New Roman"/>
                        </a:rPr>
                        <a:t>категорія “А” - 2 чоловіки</a:t>
                      </a:r>
                      <a:endParaRPr/>
                    </a:p>
                    <a:p>
                      <a:pPr indent="0" lvl="0" marL="0" marR="0" rtl="0" algn="l">
                        <a:lnSpc>
                          <a:spcPct val="100000"/>
                        </a:lnSpc>
                        <a:spcBef>
                          <a:spcPts val="0"/>
                        </a:spcBef>
                        <a:spcAft>
                          <a:spcPts val="0"/>
                        </a:spcAft>
                        <a:buNone/>
                      </a:pPr>
                      <a:r>
                        <a:rPr lang="uk-UA" sz="1600" u="none" cap="none" strike="noStrike">
                          <a:latin typeface="Times New Roman"/>
                          <a:ea typeface="Times New Roman"/>
                          <a:cs typeface="Times New Roman"/>
                          <a:sym typeface="Times New Roman"/>
                        </a:rPr>
                        <a:t>категорія “Б” - 31 особа (12 жінок)</a:t>
                      </a:r>
                      <a:endParaRPr/>
                    </a:p>
                    <a:p>
                      <a:pPr indent="0" lvl="0" marL="0" marR="0" rtl="0" algn="l">
                        <a:lnSpc>
                          <a:spcPct val="100000"/>
                        </a:lnSpc>
                        <a:spcBef>
                          <a:spcPts val="0"/>
                        </a:spcBef>
                        <a:spcAft>
                          <a:spcPts val="0"/>
                        </a:spcAft>
                        <a:buNone/>
                      </a:pPr>
                      <a:r>
                        <a:rPr lang="uk-UA" sz="1600" u="none" cap="none" strike="noStrike">
                          <a:latin typeface="Times New Roman"/>
                          <a:ea typeface="Times New Roman"/>
                          <a:cs typeface="Times New Roman"/>
                          <a:sym typeface="Times New Roman"/>
                        </a:rPr>
                        <a:t>категорія “В” - 38 осіб (21 жінка)</a:t>
                      </a:r>
                      <a:endParaRPr/>
                    </a:p>
                  </a:txBody>
                  <a:tcPr marT="45725" marB="45725" marR="91450" marL="91450"/>
                </a:tc>
              </a:tr>
            </a:tbl>
          </a:graphicData>
        </a:graphic>
      </p:graphicFrame>
      <p:sp>
        <p:nvSpPr>
          <p:cNvPr id="1590" name="Google Shape;1590;p202"/>
          <p:cNvSpPr txBox="1"/>
          <p:nvPr/>
        </p:nvSpPr>
        <p:spPr>
          <a:xfrm>
            <a:off x="1133050" y="5599048"/>
            <a:ext cx="10396500" cy="615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700"/>
              <a:buFont typeface="Arial"/>
              <a:buNone/>
            </a:pPr>
            <a:r>
              <a:rPr b="0" i="0" lang="uk-UA" sz="1700" u="none" cap="none" strike="noStrike">
                <a:solidFill>
                  <a:srgbClr val="000000"/>
                </a:solidFill>
                <a:latin typeface="Times New Roman"/>
                <a:ea typeface="Times New Roman"/>
                <a:cs typeface="Times New Roman"/>
                <a:sym typeface="Times New Roman"/>
              </a:rPr>
              <a:t>Продовжено роботу робочої групи із забезпечення рівних прав та можливостей жінок і чоловіків, запобігання та протидії насильству за ознакою статті в Адміністрації судноплавства</a:t>
            </a:r>
            <a:endParaRPr/>
          </a:p>
        </p:txBody>
      </p:sp>
      <p:sp>
        <p:nvSpPr>
          <p:cNvPr id="1591" name="Google Shape;1591;p20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95" name="Shape 1595"/>
        <p:cNvGrpSpPr/>
        <p:nvPr/>
      </p:nvGrpSpPr>
      <p:grpSpPr>
        <a:xfrm>
          <a:off x="0" y="0"/>
          <a:ext cx="0" cy="0"/>
          <a:chOff x="0" y="0"/>
          <a:chExt cx="0" cy="0"/>
        </a:xfrm>
      </p:grpSpPr>
      <p:sp>
        <p:nvSpPr>
          <p:cNvPr id="1596" name="Google Shape;1596;p203"/>
          <p:cNvSpPr txBox="1"/>
          <p:nvPr>
            <p:ph type="title"/>
          </p:nvPr>
        </p:nvSpPr>
        <p:spPr>
          <a:xfrm>
            <a:off x="92764" y="0"/>
            <a:ext cx="11635409" cy="88458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Адміністрація судноплавства. Досягнення</a:t>
            </a:r>
            <a:endParaRPr b="1" sz="2400"/>
          </a:p>
        </p:txBody>
      </p:sp>
      <p:sp>
        <p:nvSpPr>
          <p:cNvPr id="1597" name="Google Shape;1597;p203"/>
          <p:cNvSpPr txBox="1"/>
          <p:nvPr>
            <p:ph idx="1" type="body"/>
          </p:nvPr>
        </p:nvSpPr>
        <p:spPr>
          <a:xfrm>
            <a:off x="271669" y="1050372"/>
            <a:ext cx="11635409" cy="435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None/>
            </a:pPr>
            <a:r>
              <a:rPr lang="uk-UA" sz="2000">
                <a:latin typeface="Times New Roman"/>
                <a:ea typeface="Times New Roman"/>
                <a:cs typeface="Times New Roman"/>
                <a:sym typeface="Times New Roman"/>
              </a:rPr>
              <a:t>	</a:t>
            </a:r>
            <a:endParaRPr sz="2000">
              <a:latin typeface="Times New Roman"/>
              <a:ea typeface="Times New Roman"/>
              <a:cs typeface="Times New Roman"/>
              <a:sym typeface="Times New Roman"/>
            </a:endParaRPr>
          </a:p>
        </p:txBody>
      </p:sp>
      <p:graphicFrame>
        <p:nvGraphicFramePr>
          <p:cNvPr id="1598" name="Google Shape;1598;p203"/>
          <p:cNvGraphicFramePr/>
          <p:nvPr/>
        </p:nvGraphicFramePr>
        <p:xfrm>
          <a:off x="1983522" y="1050372"/>
          <a:ext cx="3000000" cy="3000000"/>
        </p:xfrm>
        <a:graphic>
          <a:graphicData uri="http://schemas.openxmlformats.org/drawingml/2006/table">
            <a:tbl>
              <a:tblPr bandRow="1" firstRow="1">
                <a:noFill/>
                <a:tableStyleId>{CBC2C5ED-31D6-4F12-B73E-0FFFC3D3D45A}</a:tableStyleId>
              </a:tblPr>
              <a:tblGrid>
                <a:gridCol w="4347700"/>
                <a:gridCol w="4347700"/>
              </a:tblGrid>
              <a:tr h="370850">
                <a:tc>
                  <a:txBody>
                    <a:bodyPr/>
                    <a:lstStyle/>
                    <a:p>
                      <a:pPr indent="0" lvl="0" marL="0" marR="0" rtl="0" algn="l">
                        <a:lnSpc>
                          <a:spcPct val="100000"/>
                        </a:lnSpc>
                        <a:spcBef>
                          <a:spcPts val="0"/>
                        </a:spcBef>
                        <a:spcAft>
                          <a:spcPts val="0"/>
                        </a:spcAft>
                        <a:buNone/>
                      </a:pPr>
                      <a:r>
                        <a:rPr b="0" lang="uk-UA" sz="1700" u="none" cap="none" strike="noStrike">
                          <a:solidFill>
                            <a:schemeClr val="dk1"/>
                          </a:solidFill>
                          <a:latin typeface="Times New Roman"/>
                          <a:ea typeface="Times New Roman"/>
                          <a:cs typeface="Times New Roman"/>
                          <a:sym typeface="Times New Roman"/>
                        </a:rPr>
                        <a:t>Підготовлено та ознайомлено державних службовців Адміністрації судноплавства з презентаційним матеріалом</a:t>
                      </a:r>
                      <a:endParaRPr/>
                    </a:p>
                    <a:p>
                      <a:pPr indent="0" lvl="0" marL="0" marR="0" rtl="0" algn="l">
                        <a:lnSpc>
                          <a:spcPct val="100000"/>
                        </a:lnSpc>
                        <a:spcBef>
                          <a:spcPts val="0"/>
                        </a:spcBef>
                        <a:spcAft>
                          <a:spcPts val="0"/>
                        </a:spcAft>
                        <a:buNone/>
                      </a:pPr>
                      <a:r>
                        <a:rPr b="0" lang="uk-UA" sz="1700" u="none" cap="none" strike="noStrike">
                          <a:solidFill>
                            <a:schemeClr val="dk1"/>
                          </a:solidFill>
                          <a:latin typeface="Times New Roman"/>
                          <a:ea typeface="Times New Roman"/>
                          <a:cs typeface="Times New Roman"/>
                          <a:sym typeface="Times New Roman"/>
                        </a:rPr>
                        <a:t>«Забезпечення рівних прав та можливостей жінок і чоловіків (гендерна рівність)»</a:t>
                      </a:r>
                      <a:endParaRPr/>
                    </a:p>
                  </a:txBody>
                  <a:tcPr marT="45725" marB="45725" marR="91450" marL="91450">
                    <a:solidFill>
                      <a:srgbClr val="FFFF00">
                        <a:alpha val="56078"/>
                      </a:srgbClr>
                    </a:solidFill>
                  </a:tcPr>
                </a:tc>
                <a:tc>
                  <a:txBody>
                    <a:bodyPr/>
                    <a:lstStyle/>
                    <a:p>
                      <a:pPr indent="0" lvl="0" marL="0" marR="0" rtl="0" algn="l">
                        <a:lnSpc>
                          <a:spcPct val="100000"/>
                        </a:lnSpc>
                        <a:spcBef>
                          <a:spcPts val="0"/>
                        </a:spcBef>
                        <a:spcAft>
                          <a:spcPts val="0"/>
                        </a:spcAft>
                        <a:buNone/>
                      </a:pPr>
                      <a:r>
                        <a:rPr b="0" lang="uk-UA" sz="1700" u="none" cap="none" strike="noStrike">
                          <a:solidFill>
                            <a:schemeClr val="dk1"/>
                          </a:solidFill>
                          <a:latin typeface="Times New Roman"/>
                          <a:ea typeface="Times New Roman"/>
                          <a:cs typeface="Times New Roman"/>
                          <a:sym typeface="Times New Roman"/>
                        </a:rPr>
                        <a:t>Мета презентаційного матеріалу включала в себе висвітлення ключових аспектів гендерної рівності: основні поняття, законодавчі положення та практичні підходи до забезпечення рівності на робочому місці</a:t>
                      </a:r>
                      <a:endParaRPr/>
                    </a:p>
                  </a:txBody>
                  <a:tcPr marT="45725" marB="45725" marR="91450" marL="91450">
                    <a:solidFill>
                      <a:srgbClr val="FFFF00">
                        <a:alpha val="54901"/>
                      </a:srgbClr>
                    </a:solidFill>
                  </a:tcPr>
                </a:tc>
              </a:tr>
              <a:tr h="741675">
                <a:tc>
                  <a:txBody>
                    <a:bodyPr/>
                    <a:lstStyle/>
                    <a:p>
                      <a:pPr indent="0" lvl="0" marL="0" marR="0" rtl="0" algn="l">
                        <a:lnSpc>
                          <a:spcPct val="100000"/>
                        </a:lnSpc>
                        <a:spcBef>
                          <a:spcPts val="0"/>
                        </a:spcBef>
                        <a:spcAft>
                          <a:spcPts val="0"/>
                        </a:spcAft>
                        <a:buNone/>
                      </a:pPr>
                      <a:r>
                        <a:rPr lang="uk-UA" sz="1700" u="none" cap="none" strike="noStrike">
                          <a:latin typeface="Times New Roman"/>
                          <a:ea typeface="Times New Roman"/>
                          <a:cs typeface="Times New Roman"/>
                          <a:sym typeface="Times New Roman"/>
                        </a:rPr>
                        <a:t>Проведено освітні та інформаційні заходи:</a:t>
                      </a:r>
                      <a:endParaRPr/>
                    </a:p>
                  </a:txBody>
                  <a:tcPr marT="45725" marB="45725" marR="91450" marL="91450"/>
                </a:tc>
                <a:tc>
                  <a:txBody>
                    <a:bodyPr/>
                    <a:lstStyle/>
                    <a:p>
                      <a:pPr indent="-285750" lvl="0" marL="285750" marR="0" rtl="0" algn="l">
                        <a:lnSpc>
                          <a:spcPct val="100000"/>
                        </a:lnSpc>
                        <a:spcBef>
                          <a:spcPts val="0"/>
                        </a:spcBef>
                        <a:spcAft>
                          <a:spcPts val="0"/>
                        </a:spcAft>
                        <a:buClr>
                          <a:srgbClr val="000000"/>
                        </a:buClr>
                        <a:buSzPts val="1700"/>
                        <a:buFont typeface="Courier New"/>
                        <a:buChar char="o"/>
                      </a:pPr>
                      <a:r>
                        <a:rPr lang="uk-UA" sz="1700" u="none" cap="none" strike="noStrike">
                          <a:latin typeface="Times New Roman"/>
                          <a:ea typeface="Times New Roman"/>
                          <a:cs typeface="Times New Roman"/>
                          <a:sym typeface="Times New Roman"/>
                        </a:rPr>
                        <a:t>проведено інформаційно-роз'яснювальну роботу серед державних службовців Адміністрації судноплавства щодо гендерної рівності;</a:t>
                      </a:r>
                      <a:endParaRPr/>
                    </a:p>
                    <a:p>
                      <a:pPr indent="-285750" lvl="0" marL="285750" marR="0" rtl="0" algn="l">
                        <a:lnSpc>
                          <a:spcPct val="100000"/>
                        </a:lnSpc>
                        <a:spcBef>
                          <a:spcPts val="0"/>
                        </a:spcBef>
                        <a:spcAft>
                          <a:spcPts val="0"/>
                        </a:spcAft>
                        <a:buClr>
                          <a:srgbClr val="000000"/>
                        </a:buClr>
                        <a:buSzPts val="1700"/>
                        <a:buFont typeface="Courier New"/>
                        <a:buChar char="o"/>
                      </a:pPr>
                      <a:r>
                        <a:rPr lang="uk-UA" sz="1700" u="none" cap="none" strike="noStrike">
                          <a:latin typeface="Times New Roman"/>
                          <a:ea typeface="Times New Roman"/>
                          <a:cs typeface="Times New Roman"/>
                          <a:sym typeface="Times New Roman"/>
                        </a:rPr>
                        <a:t>підвищено обізнаність персоналу Адміністрації судноплавства з питань запобігання гендерній дискримінації;</a:t>
                      </a:r>
                      <a:endParaRPr/>
                    </a:p>
                    <a:p>
                      <a:pPr indent="-285750" lvl="0" marL="285750" marR="0" rtl="0" algn="l">
                        <a:lnSpc>
                          <a:spcPct val="100000"/>
                        </a:lnSpc>
                        <a:spcBef>
                          <a:spcPts val="0"/>
                        </a:spcBef>
                        <a:spcAft>
                          <a:spcPts val="0"/>
                        </a:spcAft>
                        <a:buClr>
                          <a:srgbClr val="000000"/>
                        </a:buClr>
                        <a:buSzPts val="1700"/>
                        <a:buFont typeface="Courier New"/>
                        <a:buChar char="o"/>
                      </a:pPr>
                      <a:r>
                        <a:rPr lang="uk-UA" sz="1700" u="none" cap="none" strike="noStrike">
                          <a:latin typeface="Times New Roman"/>
                          <a:ea typeface="Times New Roman"/>
                          <a:cs typeface="Times New Roman"/>
                          <a:sym typeface="Times New Roman"/>
                        </a:rPr>
                        <a:t>поширено інформаційні матеріали, аналітичні довідки з гендерної тематики</a:t>
                      </a:r>
                      <a:endParaRPr/>
                    </a:p>
                  </a:txBody>
                  <a:tcPr marT="45725" marB="45725" marR="91450" marL="91450"/>
                </a:tc>
              </a:tr>
            </a:tbl>
          </a:graphicData>
        </a:graphic>
      </p:graphicFrame>
      <p:sp>
        <p:nvSpPr>
          <p:cNvPr id="1599" name="Google Shape;1599;p203"/>
          <p:cNvSpPr txBox="1"/>
          <p:nvPr/>
        </p:nvSpPr>
        <p:spPr>
          <a:xfrm>
            <a:off x="897835" y="5196007"/>
            <a:ext cx="10830338" cy="113877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0" i="0" lang="uk-UA" sz="1700" u="none" cap="none" strike="noStrike">
                <a:solidFill>
                  <a:srgbClr val="000000"/>
                </a:solidFill>
                <a:latin typeface="Times New Roman"/>
                <a:ea typeface="Times New Roman"/>
                <a:cs typeface="Times New Roman"/>
                <a:sym typeface="Times New Roman"/>
              </a:rPr>
              <a:t>Дотримано виконання Плану заходів щодо усунення виявлених проблем та забезпечення виявлених проблем     </a:t>
            </a:r>
            <a:endParaRPr/>
          </a:p>
          <a:p>
            <a:pPr indent="0" lvl="0" marL="0" marR="0" rtl="0" algn="l">
              <a:lnSpc>
                <a:spcPct val="100000"/>
              </a:lnSpc>
              <a:spcBef>
                <a:spcPts val="0"/>
              </a:spcBef>
              <a:spcAft>
                <a:spcPts val="0"/>
              </a:spcAft>
              <a:buClr>
                <a:srgbClr val="000000"/>
              </a:buClr>
              <a:buSzPts val="1700"/>
              <a:buFont typeface="Arial"/>
              <a:buNone/>
            </a:pPr>
            <a:r>
              <a:rPr b="0" i="0" lang="uk-UA" sz="1700" u="none" cap="none" strike="noStrike">
                <a:solidFill>
                  <a:srgbClr val="000000"/>
                </a:solidFill>
                <a:latin typeface="Times New Roman"/>
                <a:ea typeface="Times New Roman"/>
                <a:cs typeface="Times New Roman"/>
                <a:sym typeface="Times New Roman"/>
              </a:rPr>
              <a:t>за результатами опитування та здійснення аналізу рівня задоволеності умовами праці в частині забезпечення рівних прав та можливостей жінок і чоловіків в Адміністрації судноплавства, затвердженого Головою Адміністрації судноплавства 05.10.2022</a:t>
            </a:r>
            <a:endParaRPr/>
          </a:p>
        </p:txBody>
      </p:sp>
      <p:sp>
        <p:nvSpPr>
          <p:cNvPr id="1600" name="Google Shape;1600;p20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04" name="Shape 1604"/>
        <p:cNvGrpSpPr/>
        <p:nvPr/>
      </p:nvGrpSpPr>
      <p:grpSpPr>
        <a:xfrm>
          <a:off x="0" y="0"/>
          <a:ext cx="0" cy="0"/>
          <a:chOff x="0" y="0"/>
          <a:chExt cx="0" cy="0"/>
        </a:xfrm>
      </p:grpSpPr>
      <p:sp>
        <p:nvSpPr>
          <p:cNvPr id="1605" name="Google Shape;1605;p204"/>
          <p:cNvSpPr txBox="1"/>
          <p:nvPr>
            <p:ph type="title"/>
          </p:nvPr>
        </p:nvSpPr>
        <p:spPr>
          <a:xfrm>
            <a:off x="92764" y="0"/>
            <a:ext cx="11635409" cy="88458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Адміністрація судноплавства. Виклики</a:t>
            </a:r>
            <a:endParaRPr b="1" sz="2400"/>
          </a:p>
        </p:txBody>
      </p:sp>
      <p:sp>
        <p:nvSpPr>
          <p:cNvPr id="1606" name="Google Shape;1606;p204"/>
          <p:cNvSpPr txBox="1"/>
          <p:nvPr>
            <p:ph idx="1" type="body"/>
          </p:nvPr>
        </p:nvSpPr>
        <p:spPr>
          <a:xfrm>
            <a:off x="1102651" y="804501"/>
            <a:ext cx="103791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115000"/>
              </a:lnSpc>
              <a:spcBef>
                <a:spcPts val="0"/>
              </a:spcBef>
              <a:spcAft>
                <a:spcPts val="0"/>
              </a:spcAft>
              <a:buClr>
                <a:schemeClr val="dk1"/>
              </a:buClr>
              <a:buSzPts val="2800"/>
              <a:buFont typeface="Noto Sans Symbols"/>
              <a:buChar char="❑"/>
            </a:pPr>
            <a:r>
              <a:rPr lang="uk-UA" sz="1800">
                <a:latin typeface="Times New Roman"/>
                <a:ea typeface="Times New Roman"/>
                <a:cs typeface="Times New Roman"/>
                <a:sym typeface="Times New Roman"/>
              </a:rPr>
              <a:t>Збереження гендерного балансу Адміністрації судноплавства в умовах кадрових змін та плинності персоналу</a:t>
            </a:r>
            <a:endParaRPr/>
          </a:p>
          <a:p>
            <a:pPr indent="-342900" lvl="0" marL="342900" rtl="0" algn="l">
              <a:lnSpc>
                <a:spcPct val="115000"/>
              </a:lnSpc>
              <a:spcBef>
                <a:spcPts val="0"/>
              </a:spcBef>
              <a:spcAft>
                <a:spcPts val="0"/>
              </a:spcAft>
              <a:buClr>
                <a:schemeClr val="dk1"/>
              </a:buClr>
              <a:buSzPts val="2800"/>
              <a:buFont typeface="Noto Sans Symbols"/>
              <a:buChar char="❑"/>
            </a:pPr>
            <a:r>
              <a:rPr lang="uk-UA" sz="1800">
                <a:latin typeface="Times New Roman"/>
                <a:ea typeface="Times New Roman"/>
                <a:cs typeface="Times New Roman"/>
                <a:sym typeface="Times New Roman"/>
              </a:rPr>
              <a:t>Подальше підвищення обізнаності персоналу з питань гендерної рівності та недискримінації, зокрема серед новопризначених державних службовців</a:t>
            </a:r>
            <a:endParaRPr/>
          </a:p>
          <a:p>
            <a:pPr indent="-342900" lvl="0" marL="342900" rtl="0" algn="l">
              <a:lnSpc>
                <a:spcPct val="115000"/>
              </a:lnSpc>
              <a:spcBef>
                <a:spcPts val="0"/>
              </a:spcBef>
              <a:spcAft>
                <a:spcPts val="0"/>
              </a:spcAft>
              <a:buClr>
                <a:schemeClr val="dk1"/>
              </a:buClr>
              <a:buSzPts val="2800"/>
              <a:buFont typeface="Noto Sans Symbols"/>
              <a:buChar char="❑"/>
            </a:pPr>
            <a:r>
              <a:rPr lang="uk-UA" sz="1800">
                <a:latin typeface="Times New Roman"/>
                <a:ea typeface="Times New Roman"/>
                <a:cs typeface="Times New Roman"/>
                <a:sym typeface="Times New Roman"/>
              </a:rPr>
              <a:t>Інтеграція гендерного підходу в усі управлінські та кадрові процеси Адміністрації судноплавства</a:t>
            </a:r>
            <a:endParaRPr/>
          </a:p>
          <a:p>
            <a:pPr indent="-342900" lvl="0" marL="342900" rtl="0" algn="l">
              <a:lnSpc>
                <a:spcPct val="115000"/>
              </a:lnSpc>
              <a:spcBef>
                <a:spcPts val="0"/>
              </a:spcBef>
              <a:spcAft>
                <a:spcPts val="0"/>
              </a:spcAft>
              <a:buClr>
                <a:schemeClr val="dk1"/>
              </a:buClr>
              <a:buSzPts val="2800"/>
              <a:buFont typeface="Noto Sans Symbols"/>
              <a:buChar char="❑"/>
            </a:pPr>
            <a:r>
              <a:rPr lang="uk-UA" sz="1800">
                <a:latin typeface="Times New Roman"/>
                <a:ea typeface="Times New Roman"/>
                <a:cs typeface="Times New Roman"/>
                <a:sym typeface="Times New Roman"/>
              </a:rPr>
              <a:t>Підтримання сталої роботи робочої групи із забезпечення рівних прав та можливостей жінок і чоловіків, запобігання та протидії насильству за ознакою статті в Адміністрації судноплавства та забезпечення практичного впровадження її рекомендацій</a:t>
            </a:r>
            <a:endParaRPr/>
          </a:p>
          <a:p>
            <a:pPr indent="-342900" lvl="0" marL="342900" rtl="0" algn="l">
              <a:lnSpc>
                <a:spcPct val="115000"/>
              </a:lnSpc>
              <a:spcBef>
                <a:spcPts val="0"/>
              </a:spcBef>
              <a:spcAft>
                <a:spcPts val="0"/>
              </a:spcAft>
              <a:buClr>
                <a:schemeClr val="dk1"/>
              </a:buClr>
              <a:buSzPts val="2800"/>
              <a:buFont typeface="Noto Sans Symbols"/>
              <a:buChar char="❑"/>
            </a:pPr>
            <a:r>
              <a:rPr lang="uk-UA" sz="1800">
                <a:latin typeface="Times New Roman"/>
                <a:ea typeface="Times New Roman"/>
                <a:cs typeface="Times New Roman"/>
                <a:sym typeface="Times New Roman"/>
              </a:rPr>
              <a:t>Систематичне проведення навчальних заходів, включаючи проведення інформаційно-роз'яснювальної роботи</a:t>
            </a:r>
            <a:endParaRPr/>
          </a:p>
          <a:p>
            <a:pPr indent="-342900" lvl="0" marL="342900" rtl="0" algn="l">
              <a:lnSpc>
                <a:spcPct val="115000"/>
              </a:lnSpc>
              <a:spcBef>
                <a:spcPts val="0"/>
              </a:spcBef>
              <a:spcAft>
                <a:spcPts val="0"/>
              </a:spcAft>
              <a:buClr>
                <a:schemeClr val="dk1"/>
              </a:buClr>
              <a:buSzPts val="2800"/>
              <a:buFont typeface="Noto Sans Symbols"/>
              <a:buChar char="❑"/>
            </a:pPr>
            <a:r>
              <a:rPr lang="uk-UA" sz="1800">
                <a:latin typeface="Times New Roman"/>
                <a:ea typeface="Times New Roman"/>
                <a:cs typeface="Times New Roman"/>
                <a:sym typeface="Times New Roman"/>
              </a:rPr>
              <a:t>Забезпечення рівних можливостей професійного розвитку та реалізації кар'єрного розвитку жінок і чоловіків</a:t>
            </a:r>
            <a:endParaRPr/>
          </a:p>
          <a:p>
            <a:pPr indent="-165100" lvl="0" marL="342900" rtl="0" algn="l">
              <a:lnSpc>
                <a:spcPct val="150000"/>
              </a:lnSpc>
              <a:spcBef>
                <a:spcPts val="0"/>
              </a:spcBef>
              <a:spcAft>
                <a:spcPts val="0"/>
              </a:spcAft>
              <a:buClr>
                <a:schemeClr val="dk1"/>
              </a:buClr>
              <a:buSzPts val="2800"/>
              <a:buFont typeface="Noto Sans Symbols"/>
              <a:buNone/>
            </a:pPr>
            <a:r>
              <a:t/>
            </a:r>
            <a:endParaRPr sz="2000">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2800"/>
              <a:buNone/>
            </a:pPr>
            <a:r>
              <a:t/>
            </a:r>
            <a:endParaRPr sz="2000">
              <a:latin typeface="Times New Roman"/>
              <a:ea typeface="Times New Roman"/>
              <a:cs typeface="Times New Roman"/>
              <a:sym typeface="Times New Roman"/>
            </a:endParaRPr>
          </a:p>
        </p:txBody>
      </p:sp>
      <p:sp>
        <p:nvSpPr>
          <p:cNvPr id="1607" name="Google Shape;1607;p20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11" name="Shape 1611"/>
        <p:cNvGrpSpPr/>
        <p:nvPr/>
      </p:nvGrpSpPr>
      <p:grpSpPr>
        <a:xfrm>
          <a:off x="0" y="0"/>
          <a:ext cx="0" cy="0"/>
          <a:chOff x="0" y="0"/>
          <a:chExt cx="0" cy="0"/>
        </a:xfrm>
      </p:grpSpPr>
      <p:sp>
        <p:nvSpPr>
          <p:cNvPr id="1612" name="Google Shape;1612;p205"/>
          <p:cNvSpPr txBox="1"/>
          <p:nvPr>
            <p:ph type="title"/>
          </p:nvPr>
        </p:nvSpPr>
        <p:spPr>
          <a:xfrm>
            <a:off x="92764" y="0"/>
            <a:ext cx="11635409" cy="88458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Адміністрація судноплавства. Плани </a:t>
            </a:r>
            <a:endParaRPr b="1" sz="2400"/>
          </a:p>
        </p:txBody>
      </p:sp>
      <p:sp>
        <p:nvSpPr>
          <p:cNvPr id="1613" name="Google Shape;1613;p205"/>
          <p:cNvSpPr txBox="1"/>
          <p:nvPr>
            <p:ph idx="1" type="body"/>
          </p:nvPr>
        </p:nvSpPr>
        <p:spPr>
          <a:xfrm>
            <a:off x="463825" y="968675"/>
            <a:ext cx="108432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800"/>
              <a:buFont typeface="Noto Sans Symbols"/>
              <a:buChar char="⮚"/>
            </a:pPr>
            <a:r>
              <a:rPr lang="uk-UA" sz="1700">
                <a:latin typeface="Times New Roman"/>
                <a:ea typeface="Times New Roman"/>
                <a:cs typeface="Times New Roman"/>
                <a:sym typeface="Times New Roman"/>
              </a:rPr>
              <a:t>Збереження дотримання гендерного балансу Адміністрації судноплавства</a:t>
            </a:r>
            <a:endParaRPr/>
          </a:p>
          <a:p>
            <a:pPr indent="-342900" lvl="0" marL="342900" rtl="0" algn="l">
              <a:lnSpc>
                <a:spcPct val="100000"/>
              </a:lnSpc>
              <a:spcBef>
                <a:spcPts val="0"/>
              </a:spcBef>
              <a:spcAft>
                <a:spcPts val="0"/>
              </a:spcAft>
              <a:buClr>
                <a:schemeClr val="dk1"/>
              </a:buClr>
              <a:buSzPts val="2800"/>
              <a:buFont typeface="Noto Sans Symbols"/>
              <a:buChar char="⮚"/>
            </a:pPr>
            <a:r>
              <a:rPr lang="uk-UA" sz="1700">
                <a:latin typeface="Times New Roman"/>
                <a:ea typeface="Times New Roman"/>
                <a:cs typeface="Times New Roman"/>
                <a:sym typeface="Times New Roman"/>
              </a:rPr>
              <a:t>Збереження дотримання рівноправного призначення на посади державної служби до Адміністрації судноплавства</a:t>
            </a:r>
            <a:endParaRPr/>
          </a:p>
          <a:p>
            <a:pPr indent="-342900" lvl="0" marL="342900" rtl="0" algn="l">
              <a:lnSpc>
                <a:spcPct val="100000"/>
              </a:lnSpc>
              <a:spcBef>
                <a:spcPts val="0"/>
              </a:spcBef>
              <a:spcAft>
                <a:spcPts val="0"/>
              </a:spcAft>
              <a:buClr>
                <a:schemeClr val="dk1"/>
              </a:buClr>
              <a:buSzPts val="2800"/>
              <a:buFont typeface="Noto Sans Symbols"/>
              <a:buChar char="⮚"/>
            </a:pPr>
            <a:r>
              <a:rPr lang="uk-UA" sz="1700">
                <a:latin typeface="Times New Roman"/>
                <a:ea typeface="Times New Roman"/>
                <a:cs typeface="Times New Roman"/>
                <a:sym typeface="Times New Roman"/>
              </a:rPr>
              <a:t>Забезпечення продовження роботи робочої групи із забезпечення рівних прав та можливостей жінок і чоловіків, запобігання та протидії насильству за ознакою статті в Адміністрації судноплавства</a:t>
            </a:r>
            <a:endParaRPr/>
          </a:p>
          <a:p>
            <a:pPr indent="-342900" lvl="0" marL="342900" rtl="0" algn="l">
              <a:lnSpc>
                <a:spcPct val="100000"/>
              </a:lnSpc>
              <a:spcBef>
                <a:spcPts val="0"/>
              </a:spcBef>
              <a:spcAft>
                <a:spcPts val="0"/>
              </a:spcAft>
              <a:buClr>
                <a:schemeClr val="dk1"/>
              </a:buClr>
              <a:buSzPts val="2800"/>
              <a:buFont typeface="Noto Sans Symbols"/>
              <a:buChar char="⮚"/>
            </a:pPr>
            <a:r>
              <a:rPr lang="uk-UA" sz="1700">
                <a:latin typeface="Times New Roman"/>
                <a:ea typeface="Times New Roman"/>
                <a:cs typeface="Times New Roman"/>
                <a:sym typeface="Times New Roman"/>
              </a:rPr>
              <a:t>Забезпечення дотримання виконання Плану заходів щодо усунення виявлених проблем та забезпечення виявлених проблем за результатами опитування та здійснення аналізу рівня задоволеності умовами праці в частині забезпечення рівних прав та можливостей жінок і чоловіків в Адміністрації судноплавства, затвердженого Головою Адміністрації судноплавства 05.10.2022</a:t>
            </a:r>
            <a:endParaRPr/>
          </a:p>
          <a:p>
            <a:pPr indent="-342900" lvl="0" marL="342900" rtl="0" algn="l">
              <a:lnSpc>
                <a:spcPct val="100000"/>
              </a:lnSpc>
              <a:spcBef>
                <a:spcPts val="0"/>
              </a:spcBef>
              <a:spcAft>
                <a:spcPts val="0"/>
              </a:spcAft>
              <a:buClr>
                <a:schemeClr val="dk1"/>
              </a:buClr>
              <a:buSzPts val="2800"/>
              <a:buFont typeface="Noto Sans Symbols"/>
              <a:buChar char="⮚"/>
            </a:pPr>
            <a:r>
              <a:rPr lang="uk-UA" sz="1700">
                <a:latin typeface="Times New Roman"/>
                <a:ea typeface="Times New Roman"/>
                <a:cs typeface="Times New Roman"/>
                <a:sym typeface="Times New Roman"/>
              </a:rPr>
              <a:t>Забезпечення продовження проведення освітніх та інформаційних заходів</a:t>
            </a:r>
            <a:endParaRPr/>
          </a:p>
          <a:p>
            <a:pPr indent="-342900" lvl="0" marL="342900" rtl="0" algn="l">
              <a:lnSpc>
                <a:spcPct val="100000"/>
              </a:lnSpc>
              <a:spcBef>
                <a:spcPts val="0"/>
              </a:spcBef>
              <a:spcAft>
                <a:spcPts val="0"/>
              </a:spcAft>
              <a:buClr>
                <a:schemeClr val="dk1"/>
              </a:buClr>
              <a:buSzPts val="2800"/>
              <a:buFont typeface="Noto Sans Symbols"/>
              <a:buChar char="⮚"/>
            </a:pPr>
            <a:r>
              <a:rPr lang="uk-UA" sz="1700">
                <a:latin typeface="Times New Roman"/>
                <a:ea typeface="Times New Roman"/>
                <a:cs typeface="Times New Roman"/>
                <a:sym typeface="Times New Roman"/>
              </a:rPr>
              <a:t>Забезпечення підвищення кваліфікації державних службовців Адміністрації судноплавства з питань забезпечення рівних прав та можливостей жінок і чоловіків (гендерна рівність)</a:t>
            </a:r>
            <a:endParaRPr/>
          </a:p>
          <a:p>
            <a:pPr indent="-342900" lvl="0" marL="342900" rtl="0" algn="l">
              <a:lnSpc>
                <a:spcPct val="100000"/>
              </a:lnSpc>
              <a:spcBef>
                <a:spcPts val="0"/>
              </a:spcBef>
              <a:spcAft>
                <a:spcPts val="0"/>
              </a:spcAft>
              <a:buClr>
                <a:schemeClr val="dk1"/>
              </a:buClr>
              <a:buSzPts val="2800"/>
              <a:buFont typeface="Noto Sans Symbols"/>
              <a:buChar char="⮚"/>
            </a:pPr>
            <a:r>
              <a:rPr lang="uk-UA" sz="1700">
                <a:latin typeface="Times New Roman"/>
                <a:ea typeface="Times New Roman"/>
                <a:cs typeface="Times New Roman"/>
                <a:sym typeface="Times New Roman"/>
              </a:rPr>
              <a:t>Включення до індивідуальної програми професійного розвитку державного службовця, який займає посаду державної служби категорії “Б” або “В”, на 2026 рік тематики професійного навчання з питань забезпечення рівних прав та можливостей жінок і чоловіків (гендерна рівність)</a:t>
            </a:r>
            <a:endParaRPr/>
          </a:p>
          <a:p>
            <a:pPr indent="-165100" lvl="0" marL="342900" rtl="0" algn="l">
              <a:lnSpc>
                <a:spcPct val="100000"/>
              </a:lnSpc>
              <a:spcBef>
                <a:spcPts val="0"/>
              </a:spcBef>
              <a:spcAft>
                <a:spcPts val="0"/>
              </a:spcAft>
              <a:buClr>
                <a:schemeClr val="dk1"/>
              </a:buClr>
              <a:buSzPts val="2800"/>
              <a:buFont typeface="Noto Sans Symbols"/>
              <a:buNone/>
            </a:pPr>
            <a:r>
              <a:t/>
            </a:r>
            <a:endParaRPr sz="1700">
              <a:latin typeface="Times New Roman"/>
              <a:ea typeface="Times New Roman"/>
              <a:cs typeface="Times New Roman"/>
              <a:sym typeface="Times New Roman"/>
            </a:endParaRPr>
          </a:p>
          <a:p>
            <a:pPr indent="-165100" lvl="0" marL="342900" rtl="0" algn="l">
              <a:lnSpc>
                <a:spcPct val="115000"/>
              </a:lnSpc>
              <a:spcBef>
                <a:spcPts val="0"/>
              </a:spcBef>
              <a:spcAft>
                <a:spcPts val="0"/>
              </a:spcAft>
              <a:buClr>
                <a:schemeClr val="dk1"/>
              </a:buClr>
              <a:buSzPts val="2800"/>
              <a:buFont typeface="Noto Sans Symbols"/>
              <a:buNone/>
            </a:pPr>
            <a:r>
              <a:t/>
            </a:r>
            <a:endParaRPr sz="2000">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2800"/>
              <a:buNone/>
            </a:pPr>
            <a:r>
              <a:t/>
            </a:r>
            <a:endParaRPr sz="2000">
              <a:latin typeface="Times New Roman"/>
              <a:ea typeface="Times New Roman"/>
              <a:cs typeface="Times New Roman"/>
              <a:sym typeface="Times New Roman"/>
            </a:endParaRPr>
          </a:p>
        </p:txBody>
      </p:sp>
      <p:sp>
        <p:nvSpPr>
          <p:cNvPr id="1614" name="Google Shape;1614;p20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5" name="Shape 285"/>
        <p:cNvGrpSpPr/>
        <p:nvPr/>
      </p:nvGrpSpPr>
      <p:grpSpPr>
        <a:xfrm>
          <a:off x="0" y="0"/>
          <a:ext cx="0" cy="0"/>
          <a:chOff x="0" y="0"/>
          <a:chExt cx="0" cy="0"/>
        </a:xfrm>
      </p:grpSpPr>
      <p:sp>
        <p:nvSpPr>
          <p:cNvPr id="286" name="Google Shape;286;p37"/>
          <p:cNvSpPr txBox="1"/>
          <p:nvPr>
            <p:ph type="title"/>
          </p:nvPr>
        </p:nvSpPr>
        <p:spPr>
          <a:xfrm>
            <a:off x="392355" y="-34782"/>
            <a:ext cx="11635500" cy="884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latin typeface="Times New Roman"/>
                <a:ea typeface="Times New Roman"/>
                <a:cs typeface="Times New Roman"/>
                <a:sym typeface="Times New Roman"/>
              </a:rPr>
              <a:t>Державна інспекція ядерного регулювання України</a:t>
            </a:r>
            <a:r>
              <a:rPr b="1" lang="uk-UA" sz="2400">
                <a:solidFill>
                  <a:srgbClr val="000000"/>
                </a:solidFill>
                <a:latin typeface="Times New Roman"/>
                <a:ea typeface="Times New Roman"/>
                <a:cs typeface="Times New Roman"/>
                <a:sym typeface="Times New Roman"/>
              </a:rPr>
              <a:t>. Досягнення</a:t>
            </a:r>
            <a:endParaRPr b="1" sz="2400"/>
          </a:p>
        </p:txBody>
      </p:sp>
      <p:sp>
        <p:nvSpPr>
          <p:cNvPr id="287" name="Google Shape;287;p37"/>
          <p:cNvSpPr txBox="1"/>
          <p:nvPr>
            <p:ph idx="1" type="body"/>
          </p:nvPr>
        </p:nvSpPr>
        <p:spPr>
          <a:xfrm>
            <a:off x="278297" y="884346"/>
            <a:ext cx="11492948" cy="4182717"/>
          </a:xfrm>
          <a:prstGeom prst="rect">
            <a:avLst/>
          </a:prstGeom>
          <a:noFill/>
          <a:ln>
            <a:noFill/>
          </a:ln>
        </p:spPr>
        <p:txBody>
          <a:bodyPr anchorCtr="0" anchor="t" bIns="45700" lIns="91425" spcFirstLastPara="1" rIns="91425" wrap="square" tIns="45700">
            <a:noAutofit/>
          </a:bodyPr>
          <a:lstStyle/>
          <a:p>
            <a:pPr indent="0" lvl="0" marL="0" rtl="0" algn="just">
              <a:lnSpc>
                <a:spcPct val="107000"/>
              </a:lnSpc>
              <a:spcBef>
                <a:spcPts val="1000"/>
              </a:spcBef>
              <a:spcAft>
                <a:spcPts val="0"/>
              </a:spcAft>
              <a:buNone/>
            </a:pPr>
            <a:r>
              <a:rPr lang="uk-UA" sz="1800">
                <a:latin typeface="Times New Roman"/>
                <a:ea typeface="Times New Roman"/>
                <a:cs typeface="Times New Roman"/>
                <a:sym typeface="Times New Roman"/>
              </a:rPr>
              <a:t>Керівництво Державної інспекції ядерного регулювання України далі – Держатомрегулювання та Державного підприємства “Державний науково-технічний центр з ядерної та радіаційної безпеки” (далі-ДНТЦ ЯРБ) приділяє увагу питанням рівності прав і можливостей для працівників підприємства незалежно від статі, віку, національності, релігійних та політичних поглядів, сексуальної орієнтації тощо.</a:t>
            </a:r>
            <a:endParaRPr sz="1800">
              <a:latin typeface="Times New Roman"/>
              <a:ea typeface="Times New Roman"/>
              <a:cs typeface="Times New Roman"/>
              <a:sym typeface="Times New Roman"/>
            </a:endParaRPr>
          </a:p>
          <a:p>
            <a:pPr indent="-342900" lvl="0" marL="457200" rtl="0" algn="just">
              <a:lnSpc>
                <a:spcPct val="100000"/>
              </a:lnSpc>
              <a:spcBef>
                <a:spcPts val="1000"/>
              </a:spcBef>
              <a:spcAft>
                <a:spcPts val="0"/>
              </a:spcAft>
              <a:buSzPts val="1800"/>
              <a:buChar char="•"/>
            </a:pPr>
            <a:r>
              <a:rPr lang="uk-UA" sz="1800">
                <a:latin typeface="Times New Roman"/>
                <a:ea typeface="Times New Roman"/>
                <a:cs typeface="Times New Roman"/>
                <a:sym typeface="Times New Roman"/>
              </a:rPr>
              <a:t>У 2021 році в Держатомрегулюванні та ДНТЦ ЯРБ проведено гендерні аудити з метою забезпечення рівних прав і можливостей, впровадження гендерного підходу. Гендерні аудити показали високий рівень забезпечення рівних прав і можливостей для працівників Держатомрегулювання та ДНТЦ ЯРБ незалежно від статі, а також виявили можливі потенціали для покращення. </a:t>
            </a:r>
            <a:endParaRPr sz="1800">
              <a:latin typeface="Times New Roman"/>
              <a:ea typeface="Times New Roman"/>
              <a:cs typeface="Times New Roman"/>
              <a:sym typeface="Times New Roman"/>
            </a:endParaRPr>
          </a:p>
          <a:p>
            <a:pPr indent="-342900" lvl="0" marL="457200" rtl="0" algn="just">
              <a:lnSpc>
                <a:spcPct val="100000"/>
              </a:lnSpc>
              <a:spcBef>
                <a:spcPts val="2000"/>
              </a:spcBef>
              <a:spcAft>
                <a:spcPts val="0"/>
              </a:spcAft>
              <a:buSzPts val="1800"/>
              <a:buChar char="•"/>
            </a:pPr>
            <a:r>
              <a:rPr lang="uk-UA" sz="1800">
                <a:latin typeface="Times New Roman"/>
                <a:ea typeface="Times New Roman"/>
                <a:cs typeface="Times New Roman"/>
                <a:sym typeface="Times New Roman"/>
              </a:rPr>
              <a:t>У ДНТЦ ЯРБ за результатами гендерного аудиту розроблений «План гендерної рівності Державного підприємства «Державний науково-технічний центр з ядерної та радіаційної безпеки» на 2022-2025 роки» (далі – План 2022-2025), в який увійшли заходи для розвитку гендерної складової в ДНТЦ ЯРБ. Загалом до виконання впродовж 2022-2025 років було заплановано 33 заходи Плану 2022-2025. Всі заходи успішно завершені – виконано 33 заходи (100% від запланованих).</a:t>
            </a:r>
            <a:endParaRPr/>
          </a:p>
          <a:p>
            <a:pPr indent="-342900" lvl="0" marL="457200" rtl="0" algn="just">
              <a:lnSpc>
                <a:spcPct val="100000"/>
              </a:lnSpc>
              <a:spcBef>
                <a:spcPts val="2000"/>
              </a:spcBef>
              <a:spcAft>
                <a:spcPts val="0"/>
              </a:spcAft>
              <a:buSzPts val="1800"/>
              <a:buChar char="•"/>
            </a:pPr>
            <a:r>
              <a:rPr lang="uk-UA" sz="1800">
                <a:latin typeface="Times New Roman"/>
                <a:ea typeface="Times New Roman"/>
                <a:cs typeface="Times New Roman"/>
                <a:sym typeface="Times New Roman"/>
              </a:rPr>
              <a:t>Імплементація Плану 2022-2025 у 2025 році сприяла покращенню у сприйнятті питання гендерної рівності в ДНТЦ ЯРБ, розуміння та підтримки основних принципів рівності, подолання усталених стереотипів щодо гендерних ролей, а також укорінення у суспільстві стандартів рівності прав жінок і чоловіків.</a:t>
            </a:r>
            <a:endParaRPr/>
          </a:p>
          <a:p>
            <a:pPr indent="-228600" lvl="0" marL="457200" rtl="0" algn="just">
              <a:lnSpc>
                <a:spcPct val="100000"/>
              </a:lnSpc>
              <a:spcBef>
                <a:spcPts val="2000"/>
              </a:spcBef>
              <a:spcAft>
                <a:spcPts val="0"/>
              </a:spcAft>
              <a:buSzPts val="1800"/>
              <a:buNone/>
            </a:pPr>
            <a:r>
              <a:t/>
            </a:r>
            <a:endParaRPr sz="1800">
              <a:latin typeface="Calibri"/>
              <a:ea typeface="Calibri"/>
              <a:cs typeface="Calibri"/>
              <a:sym typeface="Calibri"/>
            </a:endParaRPr>
          </a:p>
          <a:p>
            <a:pPr indent="-107950" lvl="0" marL="285750" rtl="0" algn="just">
              <a:lnSpc>
                <a:spcPct val="150000"/>
              </a:lnSpc>
              <a:spcBef>
                <a:spcPts val="1600"/>
              </a:spcBef>
              <a:spcAft>
                <a:spcPts val="600"/>
              </a:spcAft>
              <a:buClr>
                <a:srgbClr val="000000"/>
              </a:buClr>
              <a:buSzPts val="2800"/>
              <a:buFont typeface="Noto Sans Symbols"/>
              <a:buNone/>
            </a:pPr>
            <a:r>
              <a:t/>
            </a:r>
            <a:endParaRPr sz="1700">
              <a:solidFill>
                <a:srgbClr val="000000"/>
              </a:solidFill>
              <a:latin typeface="Times New Roman"/>
              <a:ea typeface="Times New Roman"/>
              <a:cs typeface="Times New Roman"/>
              <a:sym typeface="Times New Roman"/>
            </a:endParaRPr>
          </a:p>
        </p:txBody>
      </p:sp>
      <p:sp>
        <p:nvSpPr>
          <p:cNvPr id="288" name="Google Shape;288;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18" name="Shape 1618"/>
        <p:cNvGrpSpPr/>
        <p:nvPr/>
      </p:nvGrpSpPr>
      <p:grpSpPr>
        <a:xfrm>
          <a:off x="0" y="0"/>
          <a:ext cx="0" cy="0"/>
          <a:chOff x="0" y="0"/>
          <a:chExt cx="0" cy="0"/>
        </a:xfrm>
      </p:grpSpPr>
      <p:sp>
        <p:nvSpPr>
          <p:cNvPr id="1619" name="Google Shape;1619;p206"/>
          <p:cNvSpPr txBox="1"/>
          <p:nvPr>
            <p:ph type="title"/>
          </p:nvPr>
        </p:nvSpPr>
        <p:spPr>
          <a:xfrm>
            <a:off x="263387" y="-69574"/>
            <a:ext cx="11367052"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Державна  служба України з безпеки на транспорті. Досягнення</a:t>
            </a:r>
            <a:endParaRPr b="1" sz="2400"/>
          </a:p>
        </p:txBody>
      </p:sp>
      <p:sp>
        <p:nvSpPr>
          <p:cNvPr id="1620" name="Google Shape;1620;p206"/>
          <p:cNvSpPr txBox="1"/>
          <p:nvPr>
            <p:ph idx="1" type="body"/>
          </p:nvPr>
        </p:nvSpPr>
        <p:spPr>
          <a:xfrm>
            <a:off x="689113" y="1139824"/>
            <a:ext cx="10941326" cy="4351338"/>
          </a:xfrm>
          <a:prstGeom prst="rect">
            <a:avLst/>
          </a:prstGeom>
          <a:noFill/>
          <a:ln>
            <a:noFill/>
          </a:ln>
        </p:spPr>
        <p:txBody>
          <a:bodyPr anchorCtr="0" anchor="t" bIns="45700" lIns="91425" spcFirstLastPara="1" rIns="91425" wrap="square" tIns="45700">
            <a:noAutofit/>
          </a:bodyPr>
          <a:lstStyle/>
          <a:p>
            <a:pPr indent="-514350" lvl="0" marL="514350" rtl="0" algn="l">
              <a:lnSpc>
                <a:spcPct val="100000"/>
              </a:lnSpc>
              <a:spcBef>
                <a:spcPts val="600"/>
              </a:spcBef>
              <a:spcAft>
                <a:spcPts val="0"/>
              </a:spcAft>
              <a:buClr>
                <a:schemeClr val="dk1"/>
              </a:buClr>
              <a:buSzPts val="2000"/>
              <a:buFont typeface="Times New Roman"/>
              <a:buAutoNum type="arabicPeriod"/>
            </a:pPr>
            <a:r>
              <a:rPr b="1" lang="uk-UA" sz="2000">
                <a:latin typeface="Times New Roman"/>
                <a:ea typeface="Times New Roman"/>
                <a:cs typeface="Times New Roman"/>
                <a:sym typeface="Times New Roman"/>
              </a:rPr>
              <a:t>Проведено аналіз нормативно-правових актів Укртрансбезпеки за 2023 - 2025 роки на предмет </a:t>
            </a:r>
            <a:r>
              <a:rPr b="1" lang="uk-UA" sz="2000">
                <a:latin typeface="Times New Roman"/>
                <a:ea typeface="Times New Roman"/>
                <a:cs typeface="Times New Roman"/>
                <a:sym typeface="Times New Roman"/>
              </a:rPr>
              <a:t>врахування</a:t>
            </a:r>
            <a:r>
              <a:rPr b="1" lang="uk-UA" sz="2000">
                <a:latin typeface="Times New Roman"/>
                <a:ea typeface="Times New Roman"/>
                <a:cs typeface="Times New Roman"/>
                <a:sym typeface="Times New Roman"/>
              </a:rPr>
              <a:t> гендерної складової.</a:t>
            </a:r>
            <a:endParaRPr b="1"/>
          </a:p>
          <a:p>
            <a:pPr indent="0" lvl="0" marL="0" rtl="0" algn="l">
              <a:lnSpc>
                <a:spcPct val="100000"/>
              </a:lnSpc>
              <a:spcBef>
                <a:spcPts val="1200"/>
              </a:spcBef>
              <a:spcAft>
                <a:spcPts val="0"/>
              </a:spcAft>
              <a:buClr>
                <a:schemeClr val="dk1"/>
              </a:buClr>
              <a:buSzPts val="2800"/>
              <a:buNone/>
            </a:pPr>
            <a:r>
              <a:rPr lang="uk-UA" sz="2000">
                <a:latin typeface="Times New Roman"/>
                <a:ea typeface="Times New Roman"/>
                <a:cs typeface="Times New Roman"/>
                <a:sym typeface="Times New Roman"/>
              </a:rPr>
              <a:t> Даним критеріям відповідають 4 нормативно-правові акти, всі ухвалені у 2025 році. Зокрема:</a:t>
            </a:r>
            <a:endParaRPr/>
          </a:p>
          <a:p>
            <a:pPr indent="-342900" lvl="0" marL="342900" rtl="0" algn="l">
              <a:lnSpc>
                <a:spcPct val="100000"/>
              </a:lnSpc>
              <a:spcBef>
                <a:spcPts val="1200"/>
              </a:spcBef>
              <a:spcAft>
                <a:spcPts val="0"/>
              </a:spcAft>
              <a:buClr>
                <a:schemeClr val="dk1"/>
              </a:buClr>
              <a:buSzPts val="2800"/>
              <a:buFont typeface="Noto Sans Symbols"/>
              <a:buChar char="✔"/>
            </a:pPr>
            <a:r>
              <a:rPr lang="uk-UA" sz="2000">
                <a:latin typeface="Times New Roman"/>
                <a:ea typeface="Times New Roman"/>
                <a:cs typeface="Times New Roman"/>
                <a:sym typeface="Times New Roman"/>
              </a:rPr>
              <a:t> Кодекс етичної поведінки працівників Державної служби України з безпеки на транспорті (Наказ Державної служби України з безпеки на транспорті від  19.03.2025 № 524);</a:t>
            </a:r>
            <a:endParaRPr/>
          </a:p>
          <a:p>
            <a:pPr indent="-342900" lvl="0" marL="342900" rtl="0" algn="l">
              <a:lnSpc>
                <a:spcPct val="100000"/>
              </a:lnSpc>
              <a:spcBef>
                <a:spcPts val="1200"/>
              </a:spcBef>
              <a:spcAft>
                <a:spcPts val="0"/>
              </a:spcAft>
              <a:buClr>
                <a:schemeClr val="dk1"/>
              </a:buClr>
              <a:buSzPts val="2800"/>
              <a:buFont typeface="Noto Sans Symbols"/>
              <a:buChar char="✔"/>
            </a:pPr>
            <a:r>
              <a:rPr lang="uk-UA" sz="2000">
                <a:latin typeface="Times New Roman"/>
                <a:ea typeface="Times New Roman"/>
                <a:cs typeface="Times New Roman"/>
                <a:sym typeface="Times New Roman"/>
              </a:rPr>
              <a:t>Пріоритети діяльності Державної служби України з безпеки на транспорті  на 2025 - 2027 роки, затвердженні Мінрозвитку (від 09.05.2025 № 11130/40/10-25);</a:t>
            </a:r>
            <a:endParaRPr/>
          </a:p>
          <a:p>
            <a:pPr indent="-342900" lvl="0" marL="342900" rtl="0" algn="l">
              <a:lnSpc>
                <a:spcPct val="100000"/>
              </a:lnSpc>
              <a:spcBef>
                <a:spcPts val="1200"/>
              </a:spcBef>
              <a:spcAft>
                <a:spcPts val="0"/>
              </a:spcAft>
              <a:buClr>
                <a:schemeClr val="dk1"/>
              </a:buClr>
              <a:buSzPts val="2800"/>
              <a:buFont typeface="Noto Sans Symbols"/>
              <a:buChar char="✔"/>
            </a:pPr>
            <a:r>
              <a:rPr lang="uk-UA" sz="2000">
                <a:latin typeface="Times New Roman"/>
                <a:ea typeface="Times New Roman"/>
                <a:cs typeface="Times New Roman"/>
                <a:sym typeface="Times New Roman"/>
              </a:rPr>
              <a:t>План роботи Державної служби України з безпеки на транспорті на 2025  рік, погоджений Мінрозвитку (від 09.05.2025 № 11130/40/10-25) ;</a:t>
            </a:r>
            <a:endParaRPr/>
          </a:p>
          <a:p>
            <a:pPr indent="-342900" lvl="0" marL="342900" rtl="0" algn="l">
              <a:lnSpc>
                <a:spcPct val="100000"/>
              </a:lnSpc>
              <a:spcBef>
                <a:spcPts val="1200"/>
              </a:spcBef>
              <a:spcAft>
                <a:spcPts val="600"/>
              </a:spcAft>
              <a:buClr>
                <a:schemeClr val="dk1"/>
              </a:buClr>
              <a:buSzPts val="2800"/>
              <a:buFont typeface="Noto Sans Symbols"/>
              <a:buChar char="✔"/>
            </a:pPr>
            <a:r>
              <a:rPr lang="uk-UA" sz="2000">
                <a:latin typeface="Times New Roman"/>
                <a:ea typeface="Times New Roman"/>
                <a:cs typeface="Times New Roman"/>
                <a:sym typeface="Times New Roman"/>
              </a:rPr>
              <a:t>Колективний договір між керівником та працівниками Укртрансбезпеки на 2025-2029 роки (доручення в.о. Голови Державної служби України з безпеки на транспорті від 09.09.2025                 № 126/4.3/13-25).</a:t>
            </a:r>
            <a:endParaRPr sz="2000">
              <a:latin typeface="Times New Roman"/>
              <a:ea typeface="Times New Roman"/>
              <a:cs typeface="Times New Roman"/>
              <a:sym typeface="Times New Roman"/>
            </a:endParaRPr>
          </a:p>
        </p:txBody>
      </p:sp>
      <p:sp>
        <p:nvSpPr>
          <p:cNvPr id="1621" name="Google Shape;1621;p20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25" name="Shape 1625"/>
        <p:cNvGrpSpPr/>
        <p:nvPr/>
      </p:nvGrpSpPr>
      <p:grpSpPr>
        <a:xfrm>
          <a:off x="0" y="0"/>
          <a:ext cx="0" cy="0"/>
          <a:chOff x="0" y="0"/>
          <a:chExt cx="0" cy="0"/>
        </a:xfrm>
      </p:grpSpPr>
      <p:sp>
        <p:nvSpPr>
          <p:cNvPr id="1626" name="Google Shape;1626;p207"/>
          <p:cNvSpPr txBox="1"/>
          <p:nvPr>
            <p:ph type="title"/>
          </p:nvPr>
        </p:nvSpPr>
        <p:spPr>
          <a:xfrm>
            <a:off x="263387" y="-69574"/>
            <a:ext cx="11367052"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Укртрансбезпека. Досягнення</a:t>
            </a:r>
            <a:endParaRPr b="1" sz="2400"/>
          </a:p>
        </p:txBody>
      </p:sp>
      <p:sp>
        <p:nvSpPr>
          <p:cNvPr id="1627" name="Google Shape;1627;p207"/>
          <p:cNvSpPr txBox="1"/>
          <p:nvPr>
            <p:ph idx="1" type="body"/>
          </p:nvPr>
        </p:nvSpPr>
        <p:spPr>
          <a:xfrm>
            <a:off x="689113" y="1139824"/>
            <a:ext cx="11239500" cy="4351338"/>
          </a:xfrm>
          <a:prstGeom prst="rect">
            <a:avLst/>
          </a:prstGeom>
          <a:noFill/>
          <a:ln>
            <a:noFill/>
          </a:ln>
        </p:spPr>
        <p:txBody>
          <a:bodyPr anchorCtr="0" anchor="t" bIns="45700" lIns="91425" spcFirstLastPara="1" rIns="91425" wrap="square" tIns="45700">
            <a:noAutofit/>
          </a:bodyPr>
          <a:lstStyle/>
          <a:p>
            <a:pPr indent="-457200" lvl="0" marL="457200" rtl="0" algn="just">
              <a:lnSpc>
                <a:spcPct val="100000"/>
              </a:lnSpc>
              <a:spcBef>
                <a:spcPts val="1200"/>
              </a:spcBef>
              <a:spcAft>
                <a:spcPts val="0"/>
              </a:spcAft>
              <a:buClr>
                <a:schemeClr val="dk1"/>
              </a:buClr>
              <a:buSzPts val="2000"/>
              <a:buFont typeface="Times New Roman"/>
              <a:buAutoNum type="arabicPeriod" startAt="2"/>
            </a:pPr>
            <a:r>
              <a:rPr lang="uk-UA" sz="2000">
                <a:latin typeface="Times New Roman"/>
                <a:ea typeface="Times New Roman"/>
                <a:cs typeface="Times New Roman"/>
                <a:sym typeface="Times New Roman"/>
              </a:rPr>
              <a:t> Структурою та штатним розписом передбачено відділ стратегічного  розвитку та організаційно – апаратної роботи керівництва (відповідно  до наказу Укртрансбезпеки від 19.09.2025 № 1590 «Про введення в дію штатного розпису»), до основних завдань якого входить забезпечення  реалізації державної політики у сфері забезпечення рівних прав і  можливостей жінок і чоловіків, створення гендерно чутливого і  безбар’єрного робочого середовища;</a:t>
            </a:r>
            <a:endParaRPr/>
          </a:p>
          <a:p>
            <a:pPr indent="-457200" lvl="0" marL="457200" rtl="0" algn="just">
              <a:lnSpc>
                <a:spcPct val="100000"/>
              </a:lnSpc>
              <a:spcBef>
                <a:spcPts val="2400"/>
              </a:spcBef>
              <a:spcAft>
                <a:spcPts val="0"/>
              </a:spcAft>
              <a:buClr>
                <a:schemeClr val="dk1"/>
              </a:buClr>
              <a:buSzPts val="2000"/>
              <a:buFont typeface="Times New Roman"/>
              <a:buAutoNum type="arabicPeriod" startAt="2"/>
            </a:pPr>
            <a:r>
              <a:rPr lang="uk-UA" sz="2000">
                <a:latin typeface="Times New Roman"/>
                <a:ea typeface="Times New Roman"/>
                <a:cs typeface="Times New Roman"/>
                <a:sym typeface="Times New Roman"/>
              </a:rPr>
              <a:t>Протягом року працівниці Укртрансбезпеки взяли участь у 5 заходах із гендерної тематики.</a:t>
            </a:r>
            <a:endParaRPr/>
          </a:p>
          <a:p>
            <a:pPr indent="-457200" lvl="0" marL="457200" rtl="0" algn="just">
              <a:lnSpc>
                <a:spcPct val="100000"/>
              </a:lnSpc>
              <a:spcBef>
                <a:spcPts val="2400"/>
              </a:spcBef>
              <a:spcAft>
                <a:spcPts val="1200"/>
              </a:spcAft>
              <a:buClr>
                <a:schemeClr val="dk1"/>
              </a:buClr>
              <a:buSzPts val="2000"/>
              <a:buFont typeface="Times New Roman"/>
              <a:buAutoNum type="arabicPeriod" startAt="2"/>
            </a:pPr>
            <a:r>
              <a:rPr lang="uk-UA" sz="2000">
                <a:latin typeface="Times New Roman"/>
                <a:ea typeface="Times New Roman"/>
                <a:cs typeface="Times New Roman"/>
                <a:sym typeface="Times New Roman"/>
              </a:rPr>
              <a:t>З метою недопущення будь-яких форм нерівності, дискримінації, зокрема за ознакою статі, забезпечення психологічно безпечного корпоративного простору та впровадження / популяризації практик  гендерного мейнстримінгу, персонал Укртрансбезпеки ознайомлено із глосарієм з гендерно чутливого відновлення.</a:t>
            </a:r>
            <a:endParaRPr sz="2000">
              <a:latin typeface="Times New Roman"/>
              <a:ea typeface="Times New Roman"/>
              <a:cs typeface="Times New Roman"/>
              <a:sym typeface="Times New Roman"/>
            </a:endParaRPr>
          </a:p>
        </p:txBody>
      </p:sp>
      <p:sp>
        <p:nvSpPr>
          <p:cNvPr id="1628" name="Google Shape;1628;p20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32" name="Shape 1632"/>
        <p:cNvGrpSpPr/>
        <p:nvPr/>
      </p:nvGrpSpPr>
      <p:grpSpPr>
        <a:xfrm>
          <a:off x="0" y="0"/>
          <a:ext cx="0" cy="0"/>
          <a:chOff x="0" y="0"/>
          <a:chExt cx="0" cy="0"/>
        </a:xfrm>
      </p:grpSpPr>
      <p:sp>
        <p:nvSpPr>
          <p:cNvPr id="1633" name="Google Shape;1633;p208"/>
          <p:cNvSpPr txBox="1"/>
          <p:nvPr>
            <p:ph type="title"/>
          </p:nvPr>
        </p:nvSpPr>
        <p:spPr>
          <a:xfrm>
            <a:off x="263387" y="-185739"/>
            <a:ext cx="11367052"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Укртрансбезпека. Виклики</a:t>
            </a:r>
            <a:endParaRPr b="1" sz="2400"/>
          </a:p>
        </p:txBody>
      </p:sp>
      <p:sp>
        <p:nvSpPr>
          <p:cNvPr id="1634" name="Google Shape;1634;p208"/>
          <p:cNvSpPr txBox="1"/>
          <p:nvPr>
            <p:ph idx="1" type="body"/>
          </p:nvPr>
        </p:nvSpPr>
        <p:spPr>
          <a:xfrm>
            <a:off x="386075" y="1311025"/>
            <a:ext cx="10906800" cy="3911700"/>
          </a:xfrm>
          <a:prstGeom prst="rect">
            <a:avLst/>
          </a:prstGeom>
          <a:noFill/>
          <a:ln>
            <a:noFill/>
          </a:ln>
        </p:spPr>
        <p:txBody>
          <a:bodyPr anchorCtr="0" anchor="t" bIns="45700" lIns="91425" spcFirstLastPara="1" rIns="91425" wrap="square" tIns="45700">
            <a:noAutofit/>
          </a:bodyPr>
          <a:lstStyle/>
          <a:p>
            <a:pPr indent="-457200" lvl="1" marL="914400" rtl="0" algn="just">
              <a:lnSpc>
                <a:spcPct val="100000"/>
              </a:lnSpc>
              <a:spcBef>
                <a:spcPts val="600"/>
              </a:spcBef>
              <a:spcAft>
                <a:spcPts val="0"/>
              </a:spcAft>
              <a:buSzPts val="2000"/>
              <a:buFont typeface="Times New Roman"/>
              <a:buAutoNum type="arabicPeriod"/>
            </a:pPr>
            <a:r>
              <a:rPr lang="uk-UA" sz="2000">
                <a:latin typeface="Times New Roman"/>
                <a:ea typeface="Times New Roman"/>
                <a:cs typeface="Times New Roman"/>
                <a:sym typeface="Times New Roman"/>
              </a:rPr>
              <a:t>Поняття «скляної стелі» зумовлене усталеними стереотипами про традиційні ролі жінок і чоловіків. Жінки рідше заявляють про кар’єрні амбіції керівництву чи кадровим службам. Представництво жінок у державній службі має пірамідальну структуру: що вищий рівень посади, то менша частка жінок. Низька кількість жінок на посадах категорії «А» відтворює та підсилює бар’єр просування.</a:t>
            </a:r>
            <a:endParaRPr/>
          </a:p>
          <a:p>
            <a:pPr indent="-457200" lvl="1" marL="914400" rtl="0" algn="just">
              <a:lnSpc>
                <a:spcPct val="100000"/>
              </a:lnSpc>
              <a:spcBef>
                <a:spcPts val="1200"/>
              </a:spcBef>
              <a:spcAft>
                <a:spcPts val="0"/>
              </a:spcAft>
              <a:buSzPts val="2000"/>
              <a:buFont typeface="Times New Roman"/>
              <a:buAutoNum type="arabicPeriod"/>
            </a:pPr>
            <a:r>
              <a:rPr lang="uk-UA" sz="2000">
                <a:latin typeface="Times New Roman"/>
                <a:ea typeface="Times New Roman"/>
                <a:cs typeface="Times New Roman"/>
                <a:sym typeface="Times New Roman"/>
              </a:rPr>
              <a:t>Масова культура закріплює традиційні гендерні ролі. У соцмережах популяризується образ «традиційної жінки» (tradwife). Старші покоління під впливом телевізійних і радянських наративів про жінку як «берегиню». Зростає ідеалізація «традиційних цінностей» та токсичних моделей фемінності й маскулінності. Ці установки переносяться у робоче середовище та впливають на ставлення до ролі жінок.</a:t>
            </a:r>
            <a:endParaRPr/>
          </a:p>
          <a:p>
            <a:pPr indent="-457200" lvl="1" marL="914400" rtl="0" algn="just">
              <a:lnSpc>
                <a:spcPct val="100000"/>
              </a:lnSpc>
              <a:spcBef>
                <a:spcPts val="1200"/>
              </a:spcBef>
              <a:spcAft>
                <a:spcPts val="0"/>
              </a:spcAft>
              <a:buSzPts val="2000"/>
              <a:buFont typeface="Times New Roman"/>
              <a:buAutoNum type="arabicPeriod"/>
            </a:pPr>
            <a:r>
              <a:rPr lang="uk-UA" sz="2000">
                <a:latin typeface="Times New Roman"/>
                <a:ea typeface="Times New Roman"/>
                <a:cs typeface="Times New Roman"/>
                <a:sym typeface="Times New Roman"/>
              </a:rPr>
              <a:t>Використання фемінітивів усе ще супроводжується упередженим ставленням.</a:t>
            </a:r>
            <a:endParaRPr sz="2000">
              <a:latin typeface="Times New Roman"/>
              <a:ea typeface="Times New Roman"/>
              <a:cs typeface="Times New Roman"/>
              <a:sym typeface="Times New Roman"/>
            </a:endParaRPr>
          </a:p>
          <a:p>
            <a:pPr indent="-330200" lvl="1" marL="914400" rtl="0" algn="just">
              <a:lnSpc>
                <a:spcPct val="100000"/>
              </a:lnSpc>
              <a:spcBef>
                <a:spcPts val="1200"/>
              </a:spcBef>
              <a:spcAft>
                <a:spcPts val="0"/>
              </a:spcAft>
              <a:buSzPts val="2000"/>
              <a:buFont typeface="Arial"/>
              <a:buNone/>
            </a:pPr>
            <a:r>
              <a:t/>
            </a:r>
            <a:endParaRPr sz="2000">
              <a:latin typeface="Times New Roman"/>
              <a:ea typeface="Times New Roman"/>
              <a:cs typeface="Times New Roman"/>
              <a:sym typeface="Times New Roman"/>
            </a:endParaRPr>
          </a:p>
          <a:p>
            <a:pPr indent="-330200" lvl="1" marL="914400" rtl="0" algn="just">
              <a:lnSpc>
                <a:spcPct val="100000"/>
              </a:lnSpc>
              <a:spcBef>
                <a:spcPts val="1200"/>
              </a:spcBef>
              <a:spcAft>
                <a:spcPts val="600"/>
              </a:spcAft>
              <a:buSzPts val="2000"/>
              <a:buFont typeface="Arial"/>
              <a:buNone/>
            </a:pPr>
            <a:r>
              <a:t/>
            </a:r>
            <a:endParaRPr sz="2000">
              <a:latin typeface="Times New Roman"/>
              <a:ea typeface="Times New Roman"/>
              <a:cs typeface="Times New Roman"/>
              <a:sym typeface="Times New Roman"/>
            </a:endParaRPr>
          </a:p>
        </p:txBody>
      </p:sp>
      <p:sp>
        <p:nvSpPr>
          <p:cNvPr id="1635" name="Google Shape;1635;p20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39" name="Shape 1639"/>
        <p:cNvGrpSpPr/>
        <p:nvPr/>
      </p:nvGrpSpPr>
      <p:grpSpPr>
        <a:xfrm>
          <a:off x="0" y="0"/>
          <a:ext cx="0" cy="0"/>
          <a:chOff x="0" y="0"/>
          <a:chExt cx="0" cy="0"/>
        </a:xfrm>
      </p:grpSpPr>
      <p:sp>
        <p:nvSpPr>
          <p:cNvPr id="1640" name="Google Shape;1640;p209"/>
          <p:cNvSpPr txBox="1"/>
          <p:nvPr>
            <p:ph type="title"/>
          </p:nvPr>
        </p:nvSpPr>
        <p:spPr>
          <a:xfrm>
            <a:off x="304027" y="-297499"/>
            <a:ext cx="11367052"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Укртрансбезпека. Плани</a:t>
            </a:r>
            <a:endParaRPr b="1" sz="2400"/>
          </a:p>
        </p:txBody>
      </p:sp>
      <p:sp>
        <p:nvSpPr>
          <p:cNvPr id="1641" name="Google Shape;1641;p209"/>
          <p:cNvSpPr txBox="1"/>
          <p:nvPr>
            <p:ph idx="1" type="body"/>
          </p:nvPr>
        </p:nvSpPr>
        <p:spPr>
          <a:xfrm>
            <a:off x="716860" y="663408"/>
            <a:ext cx="10758280" cy="4351338"/>
          </a:xfrm>
          <a:prstGeom prst="rect">
            <a:avLst/>
          </a:prstGeom>
          <a:noFill/>
          <a:ln>
            <a:noFill/>
          </a:ln>
        </p:spPr>
        <p:txBody>
          <a:bodyPr anchorCtr="0" anchor="t" bIns="45700" lIns="91425" spcFirstLastPara="1" rIns="91425" wrap="square" tIns="45700">
            <a:noAutofit/>
          </a:bodyPr>
          <a:lstStyle/>
          <a:p>
            <a:pPr indent="-444500" lvl="0" marL="457200" rtl="0" algn="l">
              <a:lnSpc>
                <a:spcPct val="100000"/>
              </a:lnSpc>
              <a:spcBef>
                <a:spcPts val="600"/>
              </a:spcBef>
              <a:spcAft>
                <a:spcPts val="0"/>
              </a:spcAft>
              <a:buClr>
                <a:schemeClr val="dk1"/>
              </a:buClr>
              <a:buSzPts val="1800"/>
              <a:buFont typeface="Times New Roman"/>
              <a:buAutoNum type="arabicPeriod"/>
            </a:pPr>
            <a:r>
              <a:rPr lang="uk-UA" sz="1800">
                <a:latin typeface="Times New Roman"/>
                <a:ea typeface="Times New Roman"/>
                <a:cs typeface="Times New Roman"/>
                <a:sym typeface="Times New Roman"/>
              </a:rPr>
              <a:t>Протягом року проводити навчання з гендерної тематики, надаючи  працівникам необхідні матеріали на такі теми:</a:t>
            </a:r>
            <a:endParaRPr sz="1800"/>
          </a:p>
          <a:p>
            <a:pPr indent="-330200" lvl="0" marL="342900" rtl="0" algn="l">
              <a:lnSpc>
                <a:spcPct val="100000"/>
              </a:lnSpc>
              <a:spcBef>
                <a:spcPts val="1200"/>
              </a:spcBef>
              <a:spcAft>
                <a:spcPts val="0"/>
              </a:spcAft>
              <a:buClr>
                <a:schemeClr val="dk1"/>
              </a:buClr>
              <a:buSzPts val="1800"/>
              <a:buFont typeface="Noto Sans Symbols"/>
              <a:buChar char="❑"/>
            </a:pPr>
            <a:r>
              <a:rPr lang="uk-UA" sz="1800">
                <a:latin typeface="Times New Roman"/>
                <a:ea typeface="Times New Roman"/>
                <a:cs typeface="Times New Roman"/>
                <a:sym typeface="Times New Roman"/>
              </a:rPr>
              <a:t>«Що таке гендерно зумовлене насильство і хто від нього потерпає?</a:t>
            </a:r>
            <a:r>
              <a:rPr lang="uk-UA" sz="1800">
                <a:latin typeface="Times New Roman"/>
                <a:ea typeface="Times New Roman"/>
                <a:cs typeface="Times New Roman"/>
                <a:sym typeface="Times New Roman"/>
              </a:rPr>
              <a:t>»</a:t>
            </a:r>
            <a:endParaRPr sz="1800">
              <a:latin typeface="Times New Roman"/>
              <a:ea typeface="Times New Roman"/>
              <a:cs typeface="Times New Roman"/>
              <a:sym typeface="Times New Roman"/>
            </a:endParaRPr>
          </a:p>
          <a:p>
            <a:pPr indent="-330200" lvl="0" marL="342900" rtl="0" algn="l">
              <a:lnSpc>
                <a:spcPct val="100000"/>
              </a:lnSpc>
              <a:spcBef>
                <a:spcPts val="1200"/>
              </a:spcBef>
              <a:spcAft>
                <a:spcPts val="0"/>
              </a:spcAft>
              <a:buClr>
                <a:schemeClr val="dk1"/>
              </a:buClr>
              <a:buSzPts val="1800"/>
              <a:buFont typeface="Noto Sans Symbols"/>
              <a:buChar char="❑"/>
            </a:pPr>
            <a:r>
              <a:rPr lang="uk-UA" sz="1800">
                <a:latin typeface="Times New Roman"/>
                <a:ea typeface="Times New Roman"/>
                <a:cs typeface="Times New Roman"/>
                <a:sym typeface="Times New Roman"/>
              </a:rPr>
              <a:t>«Розвінчання міфу про те, що чоловіки не можуть стати жертвами домашнього насильства»</a:t>
            </a:r>
            <a:endParaRPr sz="1800"/>
          </a:p>
          <a:p>
            <a:pPr indent="-330200" lvl="0" marL="342900" rtl="0" algn="l">
              <a:lnSpc>
                <a:spcPct val="100000"/>
              </a:lnSpc>
              <a:spcBef>
                <a:spcPts val="1200"/>
              </a:spcBef>
              <a:spcAft>
                <a:spcPts val="0"/>
              </a:spcAft>
              <a:buClr>
                <a:schemeClr val="dk1"/>
              </a:buClr>
              <a:buSzPts val="1800"/>
              <a:buFont typeface="Noto Sans Symbols"/>
              <a:buChar char="❑"/>
            </a:pPr>
            <a:r>
              <a:rPr lang="uk-UA" sz="1800">
                <a:latin typeface="Times New Roman"/>
                <a:ea typeface="Times New Roman"/>
                <a:cs typeface="Times New Roman"/>
                <a:sym typeface="Times New Roman"/>
              </a:rPr>
              <a:t>« Куди звертатися за допомогою, якщо ви стали жертвою домашнього насильства»</a:t>
            </a:r>
            <a:endParaRPr sz="1800"/>
          </a:p>
          <a:p>
            <a:pPr indent="-330200" lvl="0" marL="342900" rtl="0" algn="l">
              <a:lnSpc>
                <a:spcPct val="100000"/>
              </a:lnSpc>
              <a:spcBef>
                <a:spcPts val="1200"/>
              </a:spcBef>
              <a:spcAft>
                <a:spcPts val="0"/>
              </a:spcAft>
              <a:buClr>
                <a:schemeClr val="dk1"/>
              </a:buClr>
              <a:buSzPts val="1800"/>
              <a:buFont typeface="Noto Sans Symbols"/>
              <a:buChar char="❑"/>
            </a:pPr>
            <a:r>
              <a:rPr lang="uk-UA" sz="1800">
                <a:latin typeface="Times New Roman"/>
                <a:ea typeface="Times New Roman"/>
                <a:cs typeface="Times New Roman"/>
                <a:sym typeface="Times New Roman"/>
              </a:rPr>
              <a:t> «Як комунікувати про 8 березня, щоб доносити сенси» (як вберегти  колектив від стереотипних сексизьких вітань»)</a:t>
            </a:r>
            <a:endParaRPr sz="1800"/>
          </a:p>
          <a:p>
            <a:pPr indent="-330200" lvl="0" marL="342900" rtl="0" algn="l">
              <a:lnSpc>
                <a:spcPct val="100000"/>
              </a:lnSpc>
              <a:spcBef>
                <a:spcPts val="1200"/>
              </a:spcBef>
              <a:spcAft>
                <a:spcPts val="0"/>
              </a:spcAft>
              <a:buClr>
                <a:schemeClr val="dk1"/>
              </a:buClr>
              <a:buSzPts val="1800"/>
              <a:buFont typeface="Noto Sans Symbols"/>
              <a:buChar char="❑"/>
            </a:pPr>
            <a:r>
              <a:rPr lang="uk-UA" sz="1800">
                <a:latin typeface="Times New Roman"/>
                <a:ea typeface="Times New Roman"/>
                <a:cs typeface="Times New Roman"/>
                <a:sym typeface="Times New Roman"/>
              </a:rPr>
              <a:t>«Культура активної згоди, в тому числі у подружній парі»</a:t>
            </a:r>
            <a:endParaRPr sz="1800">
              <a:latin typeface="Times New Roman"/>
              <a:ea typeface="Times New Roman"/>
              <a:cs typeface="Times New Roman"/>
              <a:sym typeface="Times New Roman"/>
            </a:endParaRPr>
          </a:p>
          <a:p>
            <a:pPr indent="-330200" lvl="0" marL="342900" rtl="0" algn="l">
              <a:lnSpc>
                <a:spcPct val="100000"/>
              </a:lnSpc>
              <a:spcBef>
                <a:spcPts val="1200"/>
              </a:spcBef>
              <a:spcAft>
                <a:spcPts val="0"/>
              </a:spcAft>
              <a:buClr>
                <a:schemeClr val="dk1"/>
              </a:buClr>
              <a:buSzPts val="1800"/>
              <a:buFont typeface="Noto Sans Symbols"/>
              <a:buChar char="❑"/>
            </a:pPr>
            <a:r>
              <a:rPr lang="uk-UA" sz="1800">
                <a:latin typeface="Times New Roman"/>
                <a:ea typeface="Times New Roman"/>
                <a:cs typeface="Times New Roman"/>
                <a:sym typeface="Times New Roman"/>
              </a:rPr>
              <a:t> «Важливість жіночого лідерства у відновленні України»</a:t>
            </a:r>
            <a:endParaRPr sz="1800"/>
          </a:p>
          <a:p>
            <a:pPr indent="-330200" lvl="0" marL="342900" rtl="0" algn="l">
              <a:lnSpc>
                <a:spcPct val="100000"/>
              </a:lnSpc>
              <a:spcBef>
                <a:spcPts val="1200"/>
              </a:spcBef>
              <a:spcAft>
                <a:spcPts val="0"/>
              </a:spcAft>
              <a:buClr>
                <a:schemeClr val="dk1"/>
              </a:buClr>
              <a:buSzPts val="1800"/>
              <a:buFont typeface="Noto Sans Symbols"/>
              <a:buChar char="❑"/>
            </a:pPr>
            <a:r>
              <a:rPr lang="uk-UA" sz="1800">
                <a:latin typeface="Times New Roman"/>
                <a:ea typeface="Times New Roman"/>
                <a:cs typeface="Times New Roman"/>
                <a:sym typeface="Times New Roman"/>
              </a:rPr>
              <a:t>«Маркери токсичності у родинному колі, токсичні родинні застілля і як зменшити напругу»</a:t>
            </a:r>
            <a:endParaRPr sz="1800"/>
          </a:p>
          <a:p>
            <a:pPr indent="-444500" lvl="0" marL="457200" rtl="0" algn="l">
              <a:lnSpc>
                <a:spcPct val="100000"/>
              </a:lnSpc>
              <a:spcBef>
                <a:spcPts val="1200"/>
              </a:spcBef>
              <a:spcAft>
                <a:spcPts val="0"/>
              </a:spcAft>
              <a:buSzPts val="1800"/>
              <a:buFont typeface="Times New Roman"/>
              <a:buAutoNum type="arabicPeriod" startAt="2"/>
            </a:pPr>
            <a:r>
              <a:rPr lang="uk-UA" sz="1800">
                <a:latin typeface="Times New Roman"/>
                <a:ea typeface="Times New Roman"/>
                <a:cs typeface="Times New Roman"/>
                <a:sym typeface="Times New Roman"/>
              </a:rPr>
              <a:t>Проведення гендерного аналізу кадрового складу органу</a:t>
            </a:r>
            <a:endParaRPr sz="1800"/>
          </a:p>
          <a:p>
            <a:pPr indent="-444500" lvl="0" marL="457200" rtl="0" algn="l">
              <a:lnSpc>
                <a:spcPct val="100000"/>
              </a:lnSpc>
              <a:spcBef>
                <a:spcPts val="1200"/>
              </a:spcBef>
              <a:spcAft>
                <a:spcPts val="0"/>
              </a:spcAft>
              <a:buSzPts val="1800"/>
              <a:buFont typeface="Times New Roman"/>
              <a:buAutoNum type="arabicPeriod" startAt="2"/>
            </a:pPr>
            <a:r>
              <a:rPr lang="uk-UA" sz="1800">
                <a:latin typeface="Times New Roman"/>
                <a:ea typeface="Times New Roman"/>
                <a:cs typeface="Times New Roman"/>
                <a:sym typeface="Times New Roman"/>
              </a:rPr>
              <a:t>Здійснення дослідження органу з елементами гендерного профілю  (дослідження можливих дисбалансів у кадровому складі, визначення бар’єрів та ризиків нерівності, дослідження доступу до можливостей (навчання, просування, ресурси)</a:t>
            </a:r>
            <a:endParaRPr sz="1800"/>
          </a:p>
          <a:p>
            <a:pPr indent="-215900" lvl="0" marL="342900" rtl="0" algn="l">
              <a:lnSpc>
                <a:spcPct val="100000"/>
              </a:lnSpc>
              <a:spcBef>
                <a:spcPts val="1200"/>
              </a:spcBef>
              <a:spcAft>
                <a:spcPts val="600"/>
              </a:spcAft>
              <a:buClr>
                <a:schemeClr val="dk1"/>
              </a:buClr>
              <a:buSzPts val="2000"/>
              <a:buFont typeface="Noto Sans Symbols"/>
              <a:buNone/>
            </a:pPr>
            <a:r>
              <a:t/>
            </a:r>
            <a:endParaRPr sz="2000">
              <a:latin typeface="Times New Roman"/>
              <a:ea typeface="Times New Roman"/>
              <a:cs typeface="Times New Roman"/>
              <a:sym typeface="Times New Roman"/>
            </a:endParaRPr>
          </a:p>
        </p:txBody>
      </p:sp>
      <p:sp>
        <p:nvSpPr>
          <p:cNvPr id="1642" name="Google Shape;1642;p20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46" name="Shape 1646"/>
        <p:cNvGrpSpPr/>
        <p:nvPr/>
      </p:nvGrpSpPr>
      <p:grpSpPr>
        <a:xfrm>
          <a:off x="0" y="0"/>
          <a:ext cx="0" cy="0"/>
          <a:chOff x="0" y="0"/>
          <a:chExt cx="0" cy="0"/>
        </a:xfrm>
      </p:grpSpPr>
      <p:sp>
        <p:nvSpPr>
          <p:cNvPr id="1647" name="Google Shape;1647;p210"/>
          <p:cNvSpPr txBox="1"/>
          <p:nvPr>
            <p:ph type="title"/>
          </p:nvPr>
        </p:nvSpPr>
        <p:spPr>
          <a:xfrm>
            <a:off x="-152400" y="258335"/>
            <a:ext cx="12197862" cy="979916"/>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None/>
            </a:pPr>
            <a:r>
              <a:rPr b="1" lang="uk-UA" sz="2400">
                <a:solidFill>
                  <a:srgbClr val="000000"/>
                </a:solidFill>
                <a:latin typeface="Times New Roman"/>
                <a:ea typeface="Times New Roman"/>
                <a:cs typeface="Times New Roman"/>
                <a:sym typeface="Times New Roman"/>
              </a:rPr>
              <a:t>Державне агентство відновлення та розвитку інфраструктури України</a:t>
            </a:r>
            <a:br>
              <a:rPr b="1" lang="uk-UA" sz="2400">
                <a:solidFill>
                  <a:srgbClr val="000000"/>
                </a:solidFill>
                <a:latin typeface="Times New Roman"/>
                <a:ea typeface="Times New Roman"/>
                <a:cs typeface="Times New Roman"/>
                <a:sym typeface="Times New Roman"/>
              </a:rPr>
            </a:br>
            <a:r>
              <a:rPr b="1" lang="uk-UA" sz="2400">
                <a:solidFill>
                  <a:srgbClr val="000000"/>
                </a:solidFill>
                <a:latin typeface="Times New Roman"/>
                <a:ea typeface="Times New Roman"/>
                <a:cs typeface="Times New Roman"/>
                <a:sym typeface="Times New Roman"/>
              </a:rPr>
              <a:t>Досягнення</a:t>
            </a:r>
            <a:br>
              <a:rPr b="1" lang="uk-UA" sz="2400">
                <a:solidFill>
                  <a:srgbClr val="000000"/>
                </a:solidFill>
                <a:latin typeface="Times New Roman"/>
                <a:ea typeface="Times New Roman"/>
                <a:cs typeface="Times New Roman"/>
                <a:sym typeface="Times New Roman"/>
              </a:rPr>
            </a:br>
            <a:endParaRPr b="1" sz="2400">
              <a:solidFill>
                <a:srgbClr val="000000"/>
              </a:solidFill>
              <a:latin typeface="Times New Roman"/>
              <a:ea typeface="Times New Roman"/>
              <a:cs typeface="Times New Roman"/>
              <a:sym typeface="Times New Roman"/>
            </a:endParaRPr>
          </a:p>
        </p:txBody>
      </p:sp>
      <p:sp>
        <p:nvSpPr>
          <p:cNvPr id="1648" name="Google Shape;1648;p210"/>
          <p:cNvSpPr txBox="1"/>
          <p:nvPr>
            <p:ph idx="1" type="body"/>
          </p:nvPr>
        </p:nvSpPr>
        <p:spPr>
          <a:xfrm>
            <a:off x="619125" y="1536212"/>
            <a:ext cx="10515600" cy="3520098"/>
          </a:xfrm>
          <a:prstGeom prst="rect">
            <a:avLst/>
          </a:prstGeom>
          <a:noFill/>
          <a:ln>
            <a:noFill/>
          </a:ln>
        </p:spPr>
        <p:txBody>
          <a:bodyPr anchorCtr="0" anchor="t" bIns="45700" lIns="91425" spcFirstLastPara="1" rIns="91425" wrap="square" tIns="45700">
            <a:normAutofit/>
          </a:bodyPr>
          <a:lstStyle/>
          <a:p>
            <a:pPr indent="-342900" lvl="0" marL="457200" rtl="0" algn="just">
              <a:lnSpc>
                <a:spcPct val="115000"/>
              </a:lnSpc>
              <a:spcBef>
                <a:spcPts val="1000"/>
              </a:spcBef>
              <a:spcAft>
                <a:spcPts val="0"/>
              </a:spcAft>
              <a:buSzPts val="1800"/>
              <a:buChar char="•"/>
            </a:pPr>
            <a:r>
              <a:rPr lang="uk-UA" sz="2000">
                <a:latin typeface="Times New Roman"/>
                <a:ea typeface="Times New Roman"/>
                <a:cs typeface="Times New Roman"/>
                <a:sym typeface="Times New Roman"/>
              </a:rPr>
              <a:t>Забезпечено участь у координаційних заходах Альянсу з гендерно відповідального та інклюзивного відновлення в Україні</a:t>
            </a:r>
            <a:endParaRPr/>
          </a:p>
          <a:p>
            <a:pPr indent="-342900" lvl="0" marL="457200" rtl="0" algn="just">
              <a:lnSpc>
                <a:spcPct val="115000"/>
              </a:lnSpc>
              <a:spcBef>
                <a:spcPts val="1000"/>
              </a:spcBef>
              <a:spcAft>
                <a:spcPts val="0"/>
              </a:spcAft>
              <a:buSzPts val="1800"/>
              <a:buChar char="•"/>
            </a:pPr>
            <a:r>
              <a:rPr lang="uk-UA" sz="2000">
                <a:latin typeface="Times New Roman"/>
                <a:ea typeface="Times New Roman"/>
                <a:cs typeface="Times New Roman"/>
                <a:sym typeface="Times New Roman"/>
              </a:rPr>
              <a:t>Забезпечено участь державних службовців Агентства відновлення в інформаційних та консультативних заходах з питань реалізації державної гендерної політики, організованих Урядовою уповноваженою з питань гендерної політики</a:t>
            </a:r>
            <a:endParaRPr/>
          </a:p>
          <a:p>
            <a:pPr indent="-342900" lvl="0" marL="457200" rtl="0" algn="just">
              <a:lnSpc>
                <a:spcPct val="115000"/>
              </a:lnSpc>
              <a:spcBef>
                <a:spcPts val="1000"/>
              </a:spcBef>
              <a:spcAft>
                <a:spcPts val="0"/>
              </a:spcAft>
              <a:buSzPts val="1800"/>
              <a:buChar char="•"/>
            </a:pPr>
            <a:r>
              <a:rPr lang="uk-UA" sz="2000">
                <a:latin typeface="Times New Roman"/>
                <a:ea typeface="Times New Roman"/>
                <a:cs typeface="Times New Roman"/>
                <a:sym typeface="Times New Roman"/>
              </a:rPr>
              <a:t>Розпочато ознайомлення з підходами та рекомендаціями щодо врахування гендерного та інклюзивного компонентів у процесах відновлення інфраструктури.</a:t>
            </a:r>
            <a:endParaRPr/>
          </a:p>
        </p:txBody>
      </p:sp>
      <p:sp>
        <p:nvSpPr>
          <p:cNvPr id="1649" name="Google Shape;1649;p2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53" name="Shape 1653"/>
        <p:cNvGrpSpPr/>
        <p:nvPr/>
      </p:nvGrpSpPr>
      <p:grpSpPr>
        <a:xfrm>
          <a:off x="0" y="0"/>
          <a:ext cx="0" cy="0"/>
          <a:chOff x="0" y="0"/>
          <a:chExt cx="0" cy="0"/>
        </a:xfrm>
      </p:grpSpPr>
      <p:sp>
        <p:nvSpPr>
          <p:cNvPr id="1654" name="Google Shape;1654;p211"/>
          <p:cNvSpPr txBox="1"/>
          <p:nvPr>
            <p:ph type="title"/>
          </p:nvPr>
        </p:nvSpPr>
        <p:spPr>
          <a:xfrm>
            <a:off x="-152400" y="258335"/>
            <a:ext cx="12197862" cy="979916"/>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None/>
            </a:pPr>
            <a:r>
              <a:rPr b="1" lang="uk-UA" sz="2400">
                <a:solidFill>
                  <a:srgbClr val="000000"/>
                </a:solidFill>
                <a:latin typeface="Times New Roman"/>
                <a:ea typeface="Times New Roman"/>
                <a:cs typeface="Times New Roman"/>
                <a:sym typeface="Times New Roman"/>
              </a:rPr>
              <a:t>Агентство відновлення. Виклики</a:t>
            </a:r>
            <a:endParaRPr b="1" sz="2400">
              <a:solidFill>
                <a:srgbClr val="000000"/>
              </a:solidFill>
              <a:latin typeface="Times New Roman"/>
              <a:ea typeface="Times New Roman"/>
              <a:cs typeface="Times New Roman"/>
              <a:sym typeface="Times New Roman"/>
            </a:endParaRPr>
          </a:p>
        </p:txBody>
      </p:sp>
      <p:sp>
        <p:nvSpPr>
          <p:cNvPr id="1655" name="Google Shape;1655;p211"/>
          <p:cNvSpPr txBox="1"/>
          <p:nvPr>
            <p:ph idx="1" type="body"/>
          </p:nvPr>
        </p:nvSpPr>
        <p:spPr>
          <a:xfrm>
            <a:off x="619125" y="1536700"/>
            <a:ext cx="10515600" cy="3519488"/>
          </a:xfrm>
          <a:prstGeom prst="rect">
            <a:avLst/>
          </a:prstGeom>
          <a:noFill/>
          <a:ln>
            <a:noFill/>
          </a:ln>
        </p:spPr>
        <p:txBody>
          <a:bodyPr anchorCtr="0" anchor="t" bIns="45700" lIns="91425" spcFirstLastPara="1" rIns="91425" wrap="square" tIns="45700">
            <a:noAutofit/>
          </a:bodyPr>
          <a:lstStyle/>
          <a:p>
            <a:pPr indent="-342900" lvl="0" marL="457200" rtl="0" algn="just">
              <a:lnSpc>
                <a:spcPct val="110000"/>
              </a:lnSpc>
              <a:spcBef>
                <a:spcPts val="1000"/>
              </a:spcBef>
              <a:spcAft>
                <a:spcPts val="0"/>
              </a:spcAft>
              <a:buSzPts val="1800"/>
              <a:buFont typeface="Noto Sans Symbols"/>
              <a:buChar char="❑"/>
            </a:pPr>
            <a:r>
              <a:rPr lang="uk-UA" sz="2000">
                <a:latin typeface="Times New Roman"/>
                <a:ea typeface="Times New Roman"/>
                <a:cs typeface="Times New Roman"/>
                <a:sym typeface="Times New Roman"/>
              </a:rPr>
              <a:t>Відсутня усталена практика врахування гендерного та інклюзивного підходу у роботі Агентства відновлення</a:t>
            </a:r>
            <a:endParaRPr/>
          </a:p>
          <a:p>
            <a:pPr indent="-342900" lvl="0" marL="457200" rtl="0" algn="just">
              <a:lnSpc>
                <a:spcPct val="110000"/>
              </a:lnSpc>
              <a:spcBef>
                <a:spcPts val="1000"/>
              </a:spcBef>
              <a:spcAft>
                <a:spcPts val="0"/>
              </a:spcAft>
              <a:buSzPts val="1800"/>
              <a:buFont typeface="Noto Sans Symbols"/>
              <a:buChar char="❑"/>
            </a:pPr>
            <a:r>
              <a:rPr lang="uk-UA" sz="2000">
                <a:latin typeface="Times New Roman"/>
                <a:ea typeface="Times New Roman"/>
                <a:cs typeface="Times New Roman"/>
                <a:sym typeface="Times New Roman"/>
              </a:rPr>
              <a:t>Державні службовці Агентства відновлення мають обмежений досвід застосування гендерно чутливих підходів у проєктах відновлення</a:t>
            </a:r>
            <a:endParaRPr/>
          </a:p>
          <a:p>
            <a:pPr indent="-342900" lvl="0" marL="457200" rtl="0" algn="just">
              <a:lnSpc>
                <a:spcPct val="110000"/>
              </a:lnSpc>
              <a:spcBef>
                <a:spcPts val="1000"/>
              </a:spcBef>
              <a:spcAft>
                <a:spcPts val="0"/>
              </a:spcAft>
              <a:buSzPts val="1800"/>
              <a:buFont typeface="Noto Sans Symbols"/>
              <a:buChar char="❑"/>
            </a:pPr>
            <a:r>
              <a:rPr lang="uk-UA" sz="2000">
                <a:latin typeface="Times New Roman"/>
                <a:ea typeface="Times New Roman"/>
                <a:cs typeface="Times New Roman"/>
                <a:sym typeface="Times New Roman"/>
              </a:rPr>
              <a:t>Необхідно поступово ознайомлювати команду Агентства відновлення  з принципами гендерної державної політики</a:t>
            </a:r>
            <a:endParaRPr sz="2000">
              <a:latin typeface="Times New Roman"/>
              <a:ea typeface="Times New Roman"/>
              <a:cs typeface="Times New Roman"/>
              <a:sym typeface="Times New Roman"/>
            </a:endParaRPr>
          </a:p>
          <a:p>
            <a:pPr indent="-342900" lvl="0" marL="457200" rtl="0" algn="just">
              <a:lnSpc>
                <a:spcPct val="110000"/>
              </a:lnSpc>
              <a:spcBef>
                <a:spcPts val="1000"/>
              </a:spcBef>
              <a:spcAft>
                <a:spcPts val="0"/>
              </a:spcAft>
              <a:buSzPts val="1800"/>
              <a:buFont typeface="Noto Sans Symbols"/>
              <a:buChar char="❑"/>
            </a:pPr>
            <a:r>
              <a:rPr lang="uk-UA" sz="2000">
                <a:latin typeface="Times New Roman"/>
                <a:ea typeface="Times New Roman"/>
                <a:cs typeface="Times New Roman"/>
                <a:sym typeface="Times New Roman"/>
              </a:rPr>
              <a:t>Необхідно налагоджувати взаємодію з іншими органами влади та громадським сектором у сфері гендерної рівності</a:t>
            </a:r>
            <a:endParaRPr/>
          </a:p>
        </p:txBody>
      </p:sp>
      <p:sp>
        <p:nvSpPr>
          <p:cNvPr id="1656" name="Google Shape;1656;p2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60" name="Shape 1660"/>
        <p:cNvGrpSpPr/>
        <p:nvPr/>
      </p:nvGrpSpPr>
      <p:grpSpPr>
        <a:xfrm>
          <a:off x="0" y="0"/>
          <a:ext cx="0" cy="0"/>
          <a:chOff x="0" y="0"/>
          <a:chExt cx="0" cy="0"/>
        </a:xfrm>
      </p:grpSpPr>
      <p:sp>
        <p:nvSpPr>
          <p:cNvPr id="1661" name="Google Shape;1661;p212"/>
          <p:cNvSpPr txBox="1"/>
          <p:nvPr>
            <p:ph type="title"/>
          </p:nvPr>
        </p:nvSpPr>
        <p:spPr>
          <a:xfrm>
            <a:off x="-152400" y="258335"/>
            <a:ext cx="12197862" cy="979916"/>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None/>
            </a:pPr>
            <a:r>
              <a:rPr b="1" lang="uk-UA" sz="2400">
                <a:solidFill>
                  <a:srgbClr val="000000"/>
                </a:solidFill>
                <a:latin typeface="Times New Roman"/>
                <a:ea typeface="Times New Roman"/>
                <a:cs typeface="Times New Roman"/>
                <a:sym typeface="Times New Roman"/>
              </a:rPr>
              <a:t>Агентство відновлення. Плани</a:t>
            </a:r>
            <a:endParaRPr b="1" sz="2400">
              <a:solidFill>
                <a:srgbClr val="000000"/>
              </a:solidFill>
              <a:latin typeface="Times New Roman"/>
              <a:ea typeface="Times New Roman"/>
              <a:cs typeface="Times New Roman"/>
              <a:sym typeface="Times New Roman"/>
            </a:endParaRPr>
          </a:p>
        </p:txBody>
      </p:sp>
      <p:sp>
        <p:nvSpPr>
          <p:cNvPr id="1662" name="Google Shape;1662;p212"/>
          <p:cNvSpPr txBox="1"/>
          <p:nvPr>
            <p:ph idx="1" type="body"/>
          </p:nvPr>
        </p:nvSpPr>
        <p:spPr>
          <a:xfrm>
            <a:off x="433387" y="1238251"/>
            <a:ext cx="11325225" cy="5062965"/>
          </a:xfrm>
          <a:prstGeom prst="rect">
            <a:avLst/>
          </a:prstGeom>
          <a:noFill/>
          <a:ln>
            <a:noFill/>
          </a:ln>
        </p:spPr>
        <p:txBody>
          <a:bodyPr anchorCtr="0" anchor="t" bIns="45700" lIns="91425" spcFirstLastPara="1" rIns="91425" wrap="square" tIns="45700">
            <a:normAutofit/>
          </a:bodyPr>
          <a:lstStyle/>
          <a:p>
            <a:pPr indent="-342900" lvl="0" marL="457200" rtl="0" algn="just">
              <a:lnSpc>
                <a:spcPct val="100000"/>
              </a:lnSpc>
              <a:spcBef>
                <a:spcPts val="600"/>
              </a:spcBef>
              <a:spcAft>
                <a:spcPts val="0"/>
              </a:spcAft>
              <a:buSzPts val="1800"/>
              <a:buChar char="•"/>
            </a:pPr>
            <a:r>
              <a:rPr lang="uk-UA" sz="2000">
                <a:latin typeface="Times New Roman"/>
                <a:ea typeface="Times New Roman"/>
                <a:cs typeface="Times New Roman"/>
                <a:sym typeface="Times New Roman"/>
              </a:rPr>
              <a:t>Подальша участь Агентства відновлення у міжвідомчих координаційних заходах та ініціативах у сфері забезпечення рівних прав і можливостей жінок і чоловіків.</a:t>
            </a:r>
            <a:endParaRPr/>
          </a:p>
          <a:p>
            <a:pPr indent="-342900" lvl="0" marL="457200" rtl="0" algn="just">
              <a:lnSpc>
                <a:spcPct val="100000"/>
              </a:lnSpc>
              <a:spcBef>
                <a:spcPts val="1200"/>
              </a:spcBef>
              <a:spcAft>
                <a:spcPts val="0"/>
              </a:spcAft>
              <a:buSzPts val="1800"/>
              <a:buChar char="•"/>
            </a:pPr>
            <a:r>
              <a:rPr lang="uk-UA" sz="2000">
                <a:latin typeface="Times New Roman"/>
                <a:ea typeface="Times New Roman"/>
                <a:cs typeface="Times New Roman"/>
                <a:sym typeface="Times New Roman"/>
              </a:rPr>
              <a:t>Участь державних службовців Агентства відновлення в інформаційних, консультативних та навчальних заходах з питань реалізації державної гендерної політики у межах наявних повноважень і ресурсів.</a:t>
            </a:r>
            <a:endParaRPr/>
          </a:p>
          <a:p>
            <a:pPr indent="-342900" lvl="0" marL="457200" rtl="0" algn="just">
              <a:lnSpc>
                <a:spcPct val="100000"/>
              </a:lnSpc>
              <a:spcBef>
                <a:spcPts val="1200"/>
              </a:spcBef>
              <a:spcAft>
                <a:spcPts val="0"/>
              </a:spcAft>
              <a:buSzPts val="1800"/>
              <a:buChar char="•"/>
            </a:pPr>
            <a:r>
              <a:rPr lang="uk-UA" sz="2000">
                <a:latin typeface="Times New Roman"/>
                <a:ea typeface="Times New Roman"/>
                <a:cs typeface="Times New Roman"/>
                <a:sym typeface="Times New Roman"/>
              </a:rPr>
              <a:t>Ознайомлення з напрацюваннями та рекомендаціями Платформи забезпечення гендерного мейнстрімінгу та інклюзії  відновленні та можливість їх урахування у діяльності Агентства відновлення.</a:t>
            </a:r>
            <a:endParaRPr/>
          </a:p>
          <a:p>
            <a:pPr indent="-342900" lvl="0" marL="457200" rtl="0" algn="just">
              <a:lnSpc>
                <a:spcPct val="100000"/>
              </a:lnSpc>
              <a:spcBef>
                <a:spcPts val="1200"/>
              </a:spcBef>
              <a:spcAft>
                <a:spcPts val="0"/>
              </a:spcAft>
              <a:buSzPts val="1800"/>
              <a:buChar char="•"/>
            </a:pPr>
            <a:r>
              <a:rPr lang="uk-UA" sz="2000">
                <a:latin typeface="Times New Roman"/>
                <a:ea typeface="Times New Roman"/>
                <a:cs typeface="Times New Roman"/>
                <a:sym typeface="Times New Roman"/>
              </a:rPr>
              <a:t>Поступове врахування окремих гендерних і інклюзивних аспектів під час планування та підготовки заходів і проєктів відновлення інфраструктури.</a:t>
            </a:r>
            <a:endParaRPr/>
          </a:p>
          <a:p>
            <a:pPr indent="-342900" lvl="0" marL="457200" rtl="0" algn="just">
              <a:lnSpc>
                <a:spcPct val="100000"/>
              </a:lnSpc>
              <a:spcBef>
                <a:spcPts val="1200"/>
              </a:spcBef>
              <a:spcAft>
                <a:spcPts val="0"/>
              </a:spcAft>
              <a:buSzPts val="1800"/>
              <a:buChar char="•"/>
            </a:pPr>
            <a:r>
              <a:rPr lang="uk-UA" sz="2000">
                <a:latin typeface="Times New Roman"/>
                <a:ea typeface="Times New Roman"/>
                <a:cs typeface="Times New Roman"/>
                <a:sym typeface="Times New Roman"/>
              </a:rPr>
              <a:t>Формування первинного внутрішнього розуміння підходів до врахування гендерного та інклюзивного компонентів у діяльності Агентства відновлення з урахуванням його функцій і повноважень.</a:t>
            </a:r>
            <a:endParaRPr/>
          </a:p>
          <a:p>
            <a:pPr indent="-228600" lvl="0" marL="457200" rtl="0" algn="just">
              <a:lnSpc>
                <a:spcPct val="90000"/>
              </a:lnSpc>
              <a:spcBef>
                <a:spcPts val="1600"/>
              </a:spcBef>
              <a:spcAft>
                <a:spcPts val="0"/>
              </a:spcAft>
              <a:buSzPts val="1800"/>
              <a:buNone/>
            </a:pPr>
            <a:r>
              <a:t/>
            </a:r>
            <a:endParaRPr>
              <a:latin typeface="Times New Roman"/>
              <a:ea typeface="Times New Roman"/>
              <a:cs typeface="Times New Roman"/>
              <a:sym typeface="Times New Roman"/>
            </a:endParaRPr>
          </a:p>
        </p:txBody>
      </p:sp>
      <p:sp>
        <p:nvSpPr>
          <p:cNvPr id="1663" name="Google Shape;1663;p2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67" name="Shape 1667"/>
        <p:cNvGrpSpPr/>
        <p:nvPr/>
      </p:nvGrpSpPr>
      <p:grpSpPr>
        <a:xfrm>
          <a:off x="0" y="0"/>
          <a:ext cx="0" cy="0"/>
          <a:chOff x="0" y="0"/>
          <a:chExt cx="0" cy="0"/>
        </a:xfrm>
      </p:grpSpPr>
      <p:sp>
        <p:nvSpPr>
          <p:cNvPr id="1668" name="Google Shape;1668;p213"/>
          <p:cNvSpPr txBox="1"/>
          <p:nvPr>
            <p:ph type="title"/>
          </p:nvPr>
        </p:nvSpPr>
        <p:spPr>
          <a:xfrm>
            <a:off x="263387" y="-69574"/>
            <a:ext cx="11367052"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Державна  авіаційна служба  України. Досягнення</a:t>
            </a:r>
            <a:endParaRPr b="1" sz="2400"/>
          </a:p>
        </p:txBody>
      </p:sp>
      <p:sp>
        <p:nvSpPr>
          <p:cNvPr id="1669" name="Google Shape;1669;p213"/>
          <p:cNvSpPr txBox="1"/>
          <p:nvPr>
            <p:ph idx="1" type="body"/>
          </p:nvPr>
        </p:nvSpPr>
        <p:spPr>
          <a:xfrm>
            <a:off x="352425" y="1035049"/>
            <a:ext cx="11576188" cy="4351338"/>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600"/>
              </a:spcBef>
              <a:spcAft>
                <a:spcPts val="0"/>
              </a:spcAft>
              <a:buClr>
                <a:schemeClr val="dk1"/>
              </a:buClr>
              <a:buSzPts val="2800"/>
              <a:buFont typeface="Noto Sans Symbols"/>
              <a:buChar char="✔"/>
            </a:pPr>
            <a:r>
              <a:rPr lang="uk-UA" sz="2000">
                <a:latin typeface="Times New Roman"/>
                <a:ea typeface="Times New Roman"/>
                <a:cs typeface="Times New Roman"/>
                <a:sym typeface="Times New Roman"/>
              </a:rPr>
              <a:t>Аналіз кадрового складу Державіаслужби свідчить про стале дотримання  гендерного балансу відповідно до стратегічних цілей державної політики та Закону України «Про забезпечення рівних прав та можливостей жінок і чоловіків». </a:t>
            </a:r>
            <a:endParaRPr/>
          </a:p>
          <a:p>
            <a:pPr indent="-342900" lvl="0" marL="342900" rtl="0" algn="l">
              <a:lnSpc>
                <a:spcPct val="100000"/>
              </a:lnSpc>
              <a:spcBef>
                <a:spcPts val="1200"/>
              </a:spcBef>
              <a:spcAft>
                <a:spcPts val="0"/>
              </a:spcAft>
              <a:buClr>
                <a:schemeClr val="dk1"/>
              </a:buClr>
              <a:buSzPts val="2800"/>
              <a:buFont typeface="Noto Sans Symbols"/>
              <a:buChar char="✔"/>
            </a:pPr>
            <a:r>
              <a:rPr lang="uk-UA" sz="2000">
                <a:latin typeface="Times New Roman"/>
                <a:ea typeface="Times New Roman"/>
                <a:cs typeface="Times New Roman"/>
                <a:sym typeface="Times New Roman"/>
              </a:rPr>
              <a:t>У штатному розписі Державіаслужби жінки обіймали 43 % посад, а чоловіки –  57 %, що відповідає принципу паритетного представництва.</a:t>
            </a:r>
            <a:endParaRPr/>
          </a:p>
          <a:p>
            <a:pPr indent="-342900" lvl="0" marL="342900" rtl="0" algn="l">
              <a:lnSpc>
                <a:spcPct val="100000"/>
              </a:lnSpc>
              <a:spcBef>
                <a:spcPts val="1200"/>
              </a:spcBef>
              <a:spcAft>
                <a:spcPts val="0"/>
              </a:spcAft>
              <a:buClr>
                <a:schemeClr val="dk1"/>
              </a:buClr>
              <a:buSzPts val="2800"/>
              <a:buFont typeface="Noto Sans Symbols"/>
              <a:buChar char="✔"/>
            </a:pPr>
            <a:r>
              <a:rPr lang="uk-UA" sz="2000">
                <a:latin typeface="Times New Roman"/>
                <a:ea typeface="Times New Roman"/>
                <a:cs typeface="Times New Roman"/>
                <a:sym typeface="Times New Roman"/>
              </a:rPr>
              <a:t> З метою поглиблення знань щодо важливості гендерної політики, формування культури рівних прав та можливостей, унеможливлення та попередження всіх форм  дискримінації, працівники Державіаслужби, проходили професійне навчання,  зокрема з питань забезпечення рівних прав та можливостей жінок і чоловіків.</a:t>
            </a:r>
            <a:endParaRPr/>
          </a:p>
          <a:p>
            <a:pPr indent="-342900" lvl="0" marL="342900" rtl="0" algn="l">
              <a:lnSpc>
                <a:spcPct val="100000"/>
              </a:lnSpc>
              <a:spcBef>
                <a:spcPts val="1200"/>
              </a:spcBef>
              <a:spcAft>
                <a:spcPts val="600"/>
              </a:spcAft>
              <a:buClr>
                <a:schemeClr val="dk1"/>
              </a:buClr>
              <a:buSzPts val="2800"/>
              <a:buFont typeface="Noto Sans Symbols"/>
              <a:buChar char="✔"/>
            </a:pPr>
            <a:r>
              <a:rPr lang="uk-UA" sz="2000">
                <a:latin typeface="Times New Roman"/>
                <a:ea typeface="Times New Roman"/>
                <a:cs typeface="Times New Roman"/>
                <a:sym typeface="Times New Roman"/>
              </a:rPr>
              <a:t>З метою виконання норм Закону України «Про забезпечення рівних прав та можливостей жінок і чоловіків», у Державіаслужбі забезпечувався гендерний баланс (представництво не менше ніж 30 % осіб однієї статі у складі комісій та робочих груп).</a:t>
            </a:r>
            <a:endParaRPr sz="2000">
              <a:latin typeface="Times New Roman"/>
              <a:ea typeface="Times New Roman"/>
              <a:cs typeface="Times New Roman"/>
              <a:sym typeface="Times New Roman"/>
            </a:endParaRPr>
          </a:p>
        </p:txBody>
      </p:sp>
      <p:sp>
        <p:nvSpPr>
          <p:cNvPr id="1670" name="Google Shape;1670;p2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uk-UA"/>
              <a:t>‹#›</a:t>
            </a:fld>
            <a:endParaRPr/>
          </a:p>
        </p:txBody>
      </p:sp>
    </p:spTree>
  </p:cSld>
  <p:clrMapOvr>
    <a:masterClrMapping/>
  </p:clrMapOvr>
</p:sld>
</file>

<file path=ppt/slides/slide1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74" name="Shape 1674"/>
        <p:cNvGrpSpPr/>
        <p:nvPr/>
      </p:nvGrpSpPr>
      <p:grpSpPr>
        <a:xfrm>
          <a:off x="0" y="0"/>
          <a:ext cx="0" cy="0"/>
          <a:chOff x="0" y="0"/>
          <a:chExt cx="0" cy="0"/>
        </a:xfrm>
      </p:grpSpPr>
      <p:sp>
        <p:nvSpPr>
          <p:cNvPr id="1675" name="Google Shape;1675;p214"/>
          <p:cNvSpPr txBox="1"/>
          <p:nvPr>
            <p:ph type="title"/>
          </p:nvPr>
        </p:nvSpPr>
        <p:spPr>
          <a:xfrm>
            <a:off x="774702" y="-216932"/>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Державіаслужба</a:t>
            </a:r>
            <a:endParaRPr b="1" sz="2400"/>
          </a:p>
        </p:txBody>
      </p:sp>
      <p:sp>
        <p:nvSpPr>
          <p:cNvPr id="1676" name="Google Shape;1676;p214"/>
          <p:cNvSpPr txBox="1"/>
          <p:nvPr>
            <p:ph idx="1" type="body"/>
          </p:nvPr>
        </p:nvSpPr>
        <p:spPr>
          <a:xfrm>
            <a:off x="774702" y="1314609"/>
            <a:ext cx="5157787" cy="823912"/>
          </a:xfrm>
          <a:prstGeom prst="rect">
            <a:avLst/>
          </a:prstGeom>
          <a:noFill/>
          <a:ln>
            <a:noFill/>
          </a:ln>
        </p:spPr>
        <p:txBody>
          <a:bodyPr anchorCtr="0" anchor="t" bIns="45700" lIns="91425" spcFirstLastPara="1" rIns="91425" wrap="square" tIns="45700">
            <a:noAutofit/>
          </a:bodyPr>
          <a:lstStyle/>
          <a:p>
            <a:pPr indent="0" lvl="0" marL="114300" rtl="0" algn="l">
              <a:lnSpc>
                <a:spcPct val="100000"/>
              </a:lnSpc>
              <a:spcBef>
                <a:spcPts val="600"/>
              </a:spcBef>
              <a:spcAft>
                <a:spcPts val="0"/>
              </a:spcAft>
              <a:buClr>
                <a:schemeClr val="dk1"/>
              </a:buClr>
              <a:buSzPts val="2800"/>
              <a:buNone/>
            </a:pPr>
            <a:r>
              <a:rPr b="1" i="0" lang="uk-UA" sz="3200" u="none" cap="none" strike="noStrike">
                <a:solidFill>
                  <a:srgbClr val="000000"/>
                </a:solidFill>
                <a:latin typeface="Times New Roman"/>
                <a:ea typeface="Times New Roman"/>
                <a:cs typeface="Times New Roman"/>
                <a:sym typeface="Times New Roman"/>
              </a:rPr>
              <a:t>Виклики</a:t>
            </a:r>
            <a:endParaRPr sz="3200">
              <a:latin typeface="Times New Roman"/>
              <a:ea typeface="Times New Roman"/>
              <a:cs typeface="Times New Roman"/>
              <a:sym typeface="Times New Roman"/>
            </a:endParaRPr>
          </a:p>
          <a:p>
            <a:pPr indent="-50800" lvl="0" marL="342900" rtl="0" algn="l">
              <a:lnSpc>
                <a:spcPct val="100000"/>
              </a:lnSpc>
              <a:spcBef>
                <a:spcPts val="1200"/>
              </a:spcBef>
              <a:spcAft>
                <a:spcPts val="0"/>
              </a:spcAft>
              <a:buClr>
                <a:schemeClr val="dk1"/>
              </a:buClr>
              <a:buSzPts val="2800"/>
              <a:buFont typeface="Noto Sans Symbols"/>
              <a:buNone/>
            </a:pPr>
            <a:r>
              <a:t/>
            </a:r>
            <a:endParaRPr>
              <a:latin typeface="Times New Roman"/>
              <a:ea typeface="Times New Roman"/>
              <a:cs typeface="Times New Roman"/>
              <a:sym typeface="Times New Roman"/>
            </a:endParaRPr>
          </a:p>
          <a:p>
            <a:pPr indent="-50800" lvl="0" marL="342900" rtl="0" algn="l">
              <a:lnSpc>
                <a:spcPct val="100000"/>
              </a:lnSpc>
              <a:spcBef>
                <a:spcPts val="1200"/>
              </a:spcBef>
              <a:spcAft>
                <a:spcPts val="600"/>
              </a:spcAft>
              <a:buClr>
                <a:schemeClr val="dk1"/>
              </a:buClr>
              <a:buSzPts val="2800"/>
              <a:buFont typeface="Noto Sans Symbols"/>
              <a:buNone/>
            </a:pPr>
            <a:r>
              <a:t/>
            </a:r>
            <a:endParaRPr>
              <a:latin typeface="Times New Roman"/>
              <a:ea typeface="Times New Roman"/>
              <a:cs typeface="Times New Roman"/>
              <a:sym typeface="Times New Roman"/>
            </a:endParaRPr>
          </a:p>
        </p:txBody>
      </p:sp>
      <p:sp>
        <p:nvSpPr>
          <p:cNvPr id="1677" name="Google Shape;1677;p214"/>
          <p:cNvSpPr txBox="1"/>
          <p:nvPr>
            <p:ph idx="2" type="body"/>
          </p:nvPr>
        </p:nvSpPr>
        <p:spPr>
          <a:xfrm>
            <a:off x="563721" y="2586355"/>
            <a:ext cx="5157787" cy="3684588"/>
          </a:xfrm>
          <a:prstGeom prst="rect">
            <a:avLst/>
          </a:prstGeom>
          <a:noFill/>
          <a:ln>
            <a:noFill/>
          </a:ln>
        </p:spPr>
        <p:txBody>
          <a:bodyPr anchorCtr="0" anchor="t" bIns="45700" lIns="91425" spcFirstLastPara="1" rIns="91425" wrap="square" tIns="45700">
            <a:normAutofit/>
          </a:bodyPr>
          <a:lstStyle/>
          <a:p>
            <a:pPr indent="-228600" lvl="0" marL="342900" marR="0" rtl="0" algn="l">
              <a:lnSpc>
                <a:spcPct val="100000"/>
              </a:lnSpc>
              <a:spcBef>
                <a:spcPts val="600"/>
              </a:spcBef>
              <a:spcAft>
                <a:spcPts val="0"/>
              </a:spcAft>
              <a:buClr>
                <a:srgbClr val="000000"/>
              </a:buClr>
              <a:buSzPts val="2800"/>
              <a:buFont typeface="Noto Sans Symbols"/>
              <a:buChar char="✔"/>
            </a:pPr>
            <a:r>
              <a:rPr lang="uk-UA" sz="2000">
                <a:solidFill>
                  <a:srgbClr val="000000"/>
                </a:solidFill>
                <a:latin typeface="Times New Roman"/>
                <a:ea typeface="Times New Roman"/>
                <a:cs typeface="Times New Roman"/>
                <a:sym typeface="Times New Roman"/>
              </a:rPr>
              <a:t>З</a:t>
            </a:r>
            <a:r>
              <a:rPr i="0" lang="uk-UA" sz="2000" u="none" cap="none" strike="noStrike">
                <a:solidFill>
                  <a:srgbClr val="000000"/>
                </a:solidFill>
                <a:latin typeface="Times New Roman"/>
                <a:ea typeface="Times New Roman"/>
                <a:cs typeface="Times New Roman"/>
                <a:sym typeface="Times New Roman"/>
              </a:rPr>
              <a:t>абезпечення рівних прав та можливостей жінок і чоловіків в умовах воєнного  стану в Україні</a:t>
            </a:r>
            <a:endParaRPr/>
          </a:p>
          <a:p>
            <a:pPr indent="0" lvl="0" marL="114300" rtl="0" algn="l">
              <a:lnSpc>
                <a:spcPct val="90000"/>
              </a:lnSpc>
              <a:spcBef>
                <a:spcPts val="1600"/>
              </a:spcBef>
              <a:spcAft>
                <a:spcPts val="0"/>
              </a:spcAft>
              <a:buSzPts val="1800"/>
              <a:buNone/>
            </a:pPr>
            <a:r>
              <a:t/>
            </a:r>
            <a:endParaRPr/>
          </a:p>
        </p:txBody>
      </p:sp>
      <p:sp>
        <p:nvSpPr>
          <p:cNvPr id="1678" name="Google Shape;1678;p214"/>
          <p:cNvSpPr txBox="1"/>
          <p:nvPr>
            <p:ph idx="3" type="body"/>
          </p:nvPr>
        </p:nvSpPr>
        <p:spPr>
          <a:xfrm>
            <a:off x="6297113" y="1051434"/>
            <a:ext cx="5183100" cy="823800"/>
          </a:xfrm>
          <a:prstGeom prst="rect">
            <a:avLst/>
          </a:prstGeom>
          <a:noFill/>
          <a:ln>
            <a:noFill/>
          </a:ln>
        </p:spPr>
        <p:txBody>
          <a:bodyPr anchorCtr="0" anchor="b" bIns="45700" lIns="91425" spcFirstLastPara="1" rIns="91425" wrap="square" tIns="45700">
            <a:normAutofit/>
          </a:bodyPr>
          <a:lstStyle/>
          <a:p>
            <a:pPr indent="0" lvl="0" marL="114300" rtl="0" algn="l">
              <a:lnSpc>
                <a:spcPct val="100000"/>
              </a:lnSpc>
              <a:spcBef>
                <a:spcPts val="600"/>
              </a:spcBef>
              <a:spcAft>
                <a:spcPts val="600"/>
              </a:spcAft>
              <a:buSzPts val="2800"/>
              <a:buNone/>
            </a:pPr>
            <a:r>
              <a:rPr lang="uk-UA" sz="3200">
                <a:solidFill>
                  <a:srgbClr val="000000"/>
                </a:solidFill>
                <a:latin typeface="Times New Roman"/>
                <a:ea typeface="Times New Roman"/>
                <a:cs typeface="Times New Roman"/>
                <a:sym typeface="Times New Roman"/>
              </a:rPr>
              <a:t>Плани</a:t>
            </a:r>
            <a:endParaRPr/>
          </a:p>
        </p:txBody>
      </p:sp>
      <p:sp>
        <p:nvSpPr>
          <p:cNvPr id="1679" name="Google Shape;1679;p214"/>
          <p:cNvSpPr txBox="1"/>
          <p:nvPr>
            <p:ph idx="4" type="body"/>
          </p:nvPr>
        </p:nvSpPr>
        <p:spPr>
          <a:xfrm>
            <a:off x="6172200" y="2505075"/>
            <a:ext cx="5667900" cy="4119300"/>
          </a:xfrm>
          <a:prstGeom prst="rect">
            <a:avLst/>
          </a:prstGeom>
          <a:noFill/>
          <a:ln>
            <a:noFill/>
          </a:ln>
        </p:spPr>
        <p:txBody>
          <a:bodyPr anchorCtr="0" anchor="t" bIns="45700" lIns="91425" spcFirstLastPara="1" rIns="91425" wrap="square" tIns="45700">
            <a:normAutofit fontScale="85000" lnSpcReduction="10000"/>
          </a:bodyPr>
          <a:lstStyle/>
          <a:p>
            <a:pPr indent="-328483" lvl="0" marL="342900" marR="0" rtl="0" algn="l">
              <a:lnSpc>
                <a:spcPct val="100000"/>
              </a:lnSpc>
              <a:spcBef>
                <a:spcPts val="600"/>
              </a:spcBef>
              <a:spcAft>
                <a:spcPts val="0"/>
              </a:spcAft>
              <a:buClr>
                <a:srgbClr val="000000"/>
              </a:buClr>
              <a:buSzPct val="151351"/>
              <a:buFont typeface="Noto Sans Symbols"/>
              <a:buChar char="✔"/>
            </a:pPr>
            <a:r>
              <a:rPr b="0" i="0" lang="uk-UA" sz="2000" u="none" cap="none" strike="noStrike">
                <a:solidFill>
                  <a:srgbClr val="000000"/>
                </a:solidFill>
                <a:latin typeface="Times New Roman"/>
                <a:ea typeface="Times New Roman"/>
                <a:cs typeface="Times New Roman"/>
                <a:sym typeface="Times New Roman"/>
              </a:rPr>
              <a:t>Сприяти підвищенню кваліфікації працівників з питань забезпечення рівних прав та можливостей жінок і чоловіків для поглиблення їхніх знань про важливість гендерної політики, формування культури рівності, а також унеможливлення та попередження всіх форм дискримінації.</a:t>
            </a:r>
            <a:endParaRPr/>
          </a:p>
          <a:p>
            <a:pPr indent="-328483" lvl="0" marL="342900" marR="0" rtl="0" algn="l">
              <a:lnSpc>
                <a:spcPct val="100000"/>
              </a:lnSpc>
              <a:spcBef>
                <a:spcPts val="1200"/>
              </a:spcBef>
              <a:spcAft>
                <a:spcPts val="0"/>
              </a:spcAft>
              <a:buClr>
                <a:srgbClr val="000000"/>
              </a:buClr>
              <a:buSzPct val="151351"/>
              <a:buFont typeface="Noto Sans Symbols"/>
              <a:buChar char="✔"/>
            </a:pPr>
            <a:r>
              <a:rPr b="0" i="0" lang="uk-UA" sz="2000" u="none" cap="none" strike="noStrike">
                <a:solidFill>
                  <a:srgbClr val="000000"/>
                </a:solidFill>
                <a:latin typeface="Times New Roman"/>
                <a:ea typeface="Times New Roman"/>
                <a:cs typeface="Times New Roman"/>
                <a:sym typeface="Times New Roman"/>
              </a:rPr>
              <a:t>Забезпечувати дотримання гендерного балансу (представництво не менше ніж 30 % осіб однієї статі) у складах комісій та робочих груп Державіаслужби.</a:t>
            </a:r>
            <a:endParaRPr/>
          </a:p>
          <a:p>
            <a:pPr indent="-328483" lvl="0" marL="342900" marR="0" rtl="0" algn="l">
              <a:lnSpc>
                <a:spcPct val="100000"/>
              </a:lnSpc>
              <a:spcBef>
                <a:spcPts val="1200"/>
              </a:spcBef>
              <a:spcAft>
                <a:spcPts val="0"/>
              </a:spcAft>
              <a:buClr>
                <a:srgbClr val="000000"/>
              </a:buClr>
              <a:buSzPct val="151351"/>
              <a:buFont typeface="Noto Sans Symbols"/>
              <a:buChar char="✔"/>
            </a:pPr>
            <a:r>
              <a:rPr b="0" i="0" lang="uk-UA" sz="2000" u="none" cap="none" strike="noStrike">
                <a:solidFill>
                  <a:srgbClr val="000000"/>
                </a:solidFill>
                <a:latin typeface="Times New Roman"/>
                <a:ea typeface="Times New Roman"/>
                <a:cs typeface="Times New Roman"/>
                <a:sym typeface="Times New Roman"/>
              </a:rPr>
              <a:t>Брати участь у відповідних урядових</a:t>
            </a:r>
            <a:r>
              <a:rPr b="0" i="0" lang="uk-UA" sz="2000" u="none" cap="none" strike="noStrike">
                <a:solidFill>
                  <a:srgbClr val="000000"/>
                </a:solidFill>
                <a:latin typeface="Times New Roman"/>
                <a:ea typeface="Times New Roman"/>
                <a:cs typeface="Times New Roman"/>
                <a:sym typeface="Times New Roman"/>
              </a:rPr>
              <a:t> </a:t>
            </a:r>
            <a:r>
              <a:rPr b="0" i="0" lang="uk-UA" sz="2000" u="none" cap="none" strike="noStrike">
                <a:solidFill>
                  <a:srgbClr val="000000"/>
                </a:solidFill>
                <a:latin typeface="Times New Roman"/>
                <a:ea typeface="Times New Roman"/>
                <a:cs typeface="Times New Roman"/>
                <a:sym typeface="Times New Roman"/>
              </a:rPr>
              <a:t>ініціативах щодо забезпечення рівних  прав та можливостей жінок і чоловіків.</a:t>
            </a:r>
            <a:endParaRPr/>
          </a:p>
          <a:p>
            <a:pPr indent="-228600" lvl="0" marL="457200" rtl="0" algn="l">
              <a:lnSpc>
                <a:spcPct val="90000"/>
              </a:lnSpc>
              <a:spcBef>
                <a:spcPts val="1600"/>
              </a:spcBef>
              <a:spcAft>
                <a:spcPts val="0"/>
              </a:spcAft>
              <a:buClr>
                <a:schemeClr val="dk1"/>
              </a:buClr>
              <a:buSzPct val="69498"/>
              <a:buNone/>
            </a:pPr>
            <a:r>
              <a:t/>
            </a:r>
            <a:endParaRPr/>
          </a:p>
        </p:txBody>
      </p:sp>
      <p:sp>
        <p:nvSpPr>
          <p:cNvPr id="1680" name="Google Shape;1680;p2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uk-UA"/>
              <a:t>‹#›</a:t>
            </a:fld>
            <a:endParaRPr/>
          </a:p>
        </p:txBody>
      </p:sp>
    </p:spTree>
  </p:cSld>
  <p:clrMapOvr>
    <a:masterClrMapping/>
  </p:clrMapOvr>
</p:sld>
</file>

<file path=ppt/slides/slide1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84" name="Shape 1684"/>
        <p:cNvGrpSpPr/>
        <p:nvPr/>
      </p:nvGrpSpPr>
      <p:grpSpPr>
        <a:xfrm>
          <a:off x="0" y="0"/>
          <a:ext cx="0" cy="0"/>
          <a:chOff x="0" y="0"/>
          <a:chExt cx="0" cy="0"/>
        </a:xfrm>
      </p:grpSpPr>
      <p:sp>
        <p:nvSpPr>
          <p:cNvPr id="1685" name="Google Shape;1685;g3ccdba5f769_0_18"/>
          <p:cNvSpPr txBox="1"/>
          <p:nvPr>
            <p:ph idx="1" type="body"/>
          </p:nvPr>
        </p:nvSpPr>
        <p:spPr>
          <a:xfrm>
            <a:off x="396994" y="461347"/>
            <a:ext cx="11635500" cy="4351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None/>
            </a:pPr>
            <a:r>
              <a:rPr lang="uk-UA" sz="2000">
                <a:latin typeface="Times New Roman"/>
                <a:ea typeface="Times New Roman"/>
                <a:cs typeface="Times New Roman"/>
                <a:sym typeface="Times New Roman"/>
              </a:rPr>
              <a:t>	</a:t>
            </a:r>
            <a:endParaRPr sz="2000">
              <a:latin typeface="Times New Roman"/>
              <a:ea typeface="Times New Roman"/>
              <a:cs typeface="Times New Roman"/>
              <a:sym typeface="Times New Roman"/>
            </a:endParaRPr>
          </a:p>
        </p:txBody>
      </p:sp>
      <p:sp>
        <p:nvSpPr>
          <p:cNvPr id="1686" name="Google Shape;1686;g3ccdba5f769_0_18"/>
          <p:cNvSpPr txBox="1"/>
          <p:nvPr/>
        </p:nvSpPr>
        <p:spPr>
          <a:xfrm>
            <a:off x="841950" y="957528"/>
            <a:ext cx="10508100" cy="1221000"/>
          </a:xfrm>
          <a:prstGeom prst="rect">
            <a:avLst/>
          </a:prstGeom>
          <a:noFill/>
          <a:ln>
            <a:noFill/>
          </a:ln>
        </p:spPr>
        <p:txBody>
          <a:bodyPr anchorCtr="0" anchor="b" bIns="45700" lIns="91425" spcFirstLastPara="1" rIns="91425" wrap="square" tIns="45700">
            <a:noAutofit/>
          </a:bodyPr>
          <a:lstStyle/>
          <a:p>
            <a:pPr indent="0" lvl="0" marL="0" rtl="0" algn="ctr">
              <a:lnSpc>
                <a:spcPct val="115000"/>
              </a:lnSpc>
              <a:spcBef>
                <a:spcPts val="0"/>
              </a:spcBef>
              <a:spcAft>
                <a:spcPts val="0"/>
              </a:spcAft>
              <a:buNone/>
            </a:pPr>
            <a:r>
              <a:rPr b="1" lang="uk-UA" sz="2200">
                <a:latin typeface="Times New Roman"/>
                <a:ea typeface="Times New Roman"/>
                <a:cs typeface="Times New Roman"/>
                <a:sym typeface="Times New Roman"/>
              </a:rPr>
              <a:t>Детальнішу інформацію про політику та ініціативи України у сфері гендерної рівності можна знайти за посиланням:</a:t>
            </a:r>
            <a:endParaRPr b="1" sz="2200">
              <a:latin typeface="Times New Roman"/>
              <a:ea typeface="Times New Roman"/>
              <a:cs typeface="Times New Roman"/>
              <a:sym typeface="Times New Roman"/>
            </a:endParaRPr>
          </a:p>
        </p:txBody>
      </p:sp>
      <p:pic>
        <p:nvPicPr>
          <p:cNvPr id="1687" name="Google Shape;1687;g3ccdba5f769_0_18"/>
          <p:cNvPicPr preferRelativeResize="0"/>
          <p:nvPr/>
        </p:nvPicPr>
        <p:blipFill rotWithShape="1">
          <a:blip r:embed="rId4">
            <a:alphaModFix/>
          </a:blip>
          <a:srcRect b="0" l="0" r="0" t="0"/>
          <a:stretch/>
        </p:blipFill>
        <p:spPr>
          <a:xfrm>
            <a:off x="935543" y="5730969"/>
            <a:ext cx="1702158" cy="435513"/>
          </a:xfrm>
          <a:prstGeom prst="rect">
            <a:avLst/>
          </a:prstGeom>
          <a:noFill/>
          <a:ln>
            <a:noFill/>
          </a:ln>
        </p:spPr>
      </p:pic>
      <p:pic>
        <p:nvPicPr>
          <p:cNvPr descr="Зображення, що містить текст, Шрифт, Графіка, знімок екранаАвтоматично згенерований опис" id="1688" name="Google Shape;1688;g3ccdba5f769_0_18"/>
          <p:cNvPicPr preferRelativeResize="0"/>
          <p:nvPr/>
        </p:nvPicPr>
        <p:blipFill rotWithShape="1">
          <a:blip r:embed="rId5">
            <a:alphaModFix/>
          </a:blip>
          <a:srcRect b="0" l="0" r="0" t="0"/>
          <a:stretch/>
        </p:blipFill>
        <p:spPr>
          <a:xfrm>
            <a:off x="3603161" y="5671517"/>
            <a:ext cx="1702158" cy="554418"/>
          </a:xfrm>
          <a:prstGeom prst="rect">
            <a:avLst/>
          </a:prstGeom>
          <a:noFill/>
          <a:ln>
            <a:noFill/>
          </a:ln>
        </p:spPr>
      </p:pic>
      <p:pic>
        <p:nvPicPr>
          <p:cNvPr descr="A black background with purple text&#10;&#10;Description automatically generated" id="1689" name="Google Shape;1689;g3ccdba5f769_0_18"/>
          <p:cNvPicPr preferRelativeResize="0"/>
          <p:nvPr/>
        </p:nvPicPr>
        <p:blipFill rotWithShape="1">
          <a:blip r:embed="rId6">
            <a:alphaModFix/>
          </a:blip>
          <a:srcRect b="0" l="0" r="0" t="0"/>
          <a:stretch/>
        </p:blipFill>
        <p:spPr>
          <a:xfrm>
            <a:off x="6133956" y="5494283"/>
            <a:ext cx="1951463" cy="908885"/>
          </a:xfrm>
          <a:prstGeom prst="rect">
            <a:avLst/>
          </a:prstGeom>
          <a:noFill/>
          <a:ln>
            <a:noFill/>
          </a:ln>
        </p:spPr>
      </p:pic>
      <p:pic>
        <p:nvPicPr>
          <p:cNvPr id="1690" name="Google Shape;1690;g3ccdba5f769_0_18"/>
          <p:cNvPicPr preferRelativeResize="0"/>
          <p:nvPr/>
        </p:nvPicPr>
        <p:blipFill rotWithShape="1">
          <a:blip r:embed="rId7">
            <a:alphaModFix/>
          </a:blip>
          <a:srcRect b="0" l="0" r="0" t="0"/>
          <a:stretch/>
        </p:blipFill>
        <p:spPr>
          <a:xfrm>
            <a:off x="9293100" y="5716040"/>
            <a:ext cx="2001624" cy="465378"/>
          </a:xfrm>
          <a:prstGeom prst="rect">
            <a:avLst/>
          </a:prstGeom>
          <a:noFill/>
          <a:ln>
            <a:noFill/>
          </a:ln>
        </p:spPr>
      </p:pic>
      <p:pic>
        <p:nvPicPr>
          <p:cNvPr id="1691" name="Google Shape;1691;g3ccdba5f769_0_18">
            <a:hlinkClick r:id="rId8"/>
          </p:cNvPr>
          <p:cNvPicPr preferRelativeResize="0"/>
          <p:nvPr/>
        </p:nvPicPr>
        <p:blipFill>
          <a:blip r:embed="rId9">
            <a:alphaModFix/>
          </a:blip>
          <a:stretch>
            <a:fillRect/>
          </a:stretch>
        </p:blipFill>
        <p:spPr>
          <a:xfrm>
            <a:off x="5244962" y="2980625"/>
            <a:ext cx="1363075" cy="13630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2" name="Shape 292"/>
        <p:cNvGrpSpPr/>
        <p:nvPr/>
      </p:nvGrpSpPr>
      <p:grpSpPr>
        <a:xfrm>
          <a:off x="0" y="0"/>
          <a:ext cx="0" cy="0"/>
          <a:chOff x="0" y="0"/>
          <a:chExt cx="0" cy="0"/>
        </a:xfrm>
      </p:grpSpPr>
      <p:sp>
        <p:nvSpPr>
          <p:cNvPr id="293" name="Google Shape;293;p38"/>
          <p:cNvSpPr txBox="1"/>
          <p:nvPr>
            <p:ph type="title"/>
          </p:nvPr>
        </p:nvSpPr>
        <p:spPr>
          <a:xfrm>
            <a:off x="420755" y="-84482"/>
            <a:ext cx="11635409" cy="88458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Держатомрегулювання. Досягнення</a:t>
            </a:r>
            <a:endParaRPr b="1" sz="2400"/>
          </a:p>
        </p:txBody>
      </p:sp>
      <p:sp>
        <p:nvSpPr>
          <p:cNvPr id="294" name="Google Shape;294;p38"/>
          <p:cNvSpPr txBox="1"/>
          <p:nvPr>
            <p:ph idx="1" type="body"/>
          </p:nvPr>
        </p:nvSpPr>
        <p:spPr>
          <a:xfrm>
            <a:off x="278297" y="519921"/>
            <a:ext cx="11777867" cy="4182717"/>
          </a:xfrm>
          <a:prstGeom prst="rect">
            <a:avLst/>
          </a:prstGeom>
          <a:noFill/>
          <a:ln>
            <a:noFill/>
          </a:ln>
        </p:spPr>
        <p:txBody>
          <a:bodyPr anchorCtr="0" anchor="t" bIns="45700" lIns="91425" spcFirstLastPara="1" rIns="91425" wrap="square" tIns="45700">
            <a:noAutofit/>
          </a:bodyPr>
          <a:lstStyle/>
          <a:p>
            <a:pPr indent="-285750" lvl="0" marL="285750" rtl="0" algn="just">
              <a:lnSpc>
                <a:spcPct val="150000"/>
              </a:lnSpc>
              <a:spcBef>
                <a:spcPts val="600"/>
              </a:spcBef>
              <a:spcAft>
                <a:spcPts val="600"/>
              </a:spcAft>
              <a:buClr>
                <a:srgbClr val="000000"/>
              </a:buClr>
              <a:buSzPts val="2800"/>
              <a:buFont typeface="Noto Sans Symbols"/>
              <a:buChar char="✔"/>
            </a:pPr>
            <a:r>
              <a:rPr lang="uk-UA" sz="1800">
                <a:solidFill>
                  <a:srgbClr val="000000"/>
                </a:solidFill>
                <a:latin typeface="Times New Roman"/>
                <a:ea typeface="Times New Roman"/>
                <a:cs typeface="Times New Roman"/>
                <a:sym typeface="Times New Roman"/>
              </a:rPr>
              <a:t>Аналіз реалізації заходів, спрямованих на забезпечення рівних прав і можливостей жінок і чоловіків у ДНТЦ ЯРБ:</a:t>
            </a:r>
            <a:endParaRPr/>
          </a:p>
        </p:txBody>
      </p:sp>
      <p:graphicFrame>
        <p:nvGraphicFramePr>
          <p:cNvPr id="295" name="Google Shape;295;p38"/>
          <p:cNvGraphicFramePr/>
          <p:nvPr/>
        </p:nvGraphicFramePr>
        <p:xfrm>
          <a:off x="1218254" y="1349829"/>
          <a:ext cx="3000000" cy="3000000"/>
        </p:xfrm>
        <a:graphic>
          <a:graphicData uri="http://schemas.openxmlformats.org/drawingml/2006/table">
            <a:tbl>
              <a:tblPr>
                <a:noFill/>
                <a:tableStyleId>{717BE6EB-62B5-4357-8529-DE80E38F30A8}</a:tableStyleId>
              </a:tblPr>
              <a:tblGrid>
                <a:gridCol w="3338150"/>
                <a:gridCol w="1537275"/>
                <a:gridCol w="4595125"/>
              </a:tblGrid>
              <a:tr h="467350">
                <a:tc>
                  <a:txBody>
                    <a:bodyPr/>
                    <a:lstStyle/>
                    <a:p>
                      <a:pPr indent="0" lvl="0" marL="0" marR="0" rtl="0" algn="ctr">
                        <a:lnSpc>
                          <a:spcPct val="107000"/>
                        </a:lnSpc>
                        <a:spcBef>
                          <a:spcPts val="0"/>
                        </a:spcBef>
                        <a:spcAft>
                          <a:spcPts val="0"/>
                        </a:spcAft>
                        <a:buNone/>
                      </a:pPr>
                      <a:r>
                        <a:rPr lang="uk-UA" sz="1400" u="none" cap="none" strike="noStrike">
                          <a:latin typeface="Times New Roman"/>
                          <a:ea typeface="Times New Roman"/>
                          <a:cs typeface="Times New Roman"/>
                          <a:sym typeface="Times New Roman"/>
                        </a:rPr>
                        <a:t>Напрям</a:t>
                      </a:r>
                      <a:endParaRPr sz="1400" u="none" cap="none" strike="noStrike">
                        <a:latin typeface="Calibri"/>
                        <a:ea typeface="Calibri"/>
                        <a:cs typeface="Calibri"/>
                        <a:sym typeface="Calibri"/>
                      </a:endParaRPr>
                    </a:p>
                  </a:txBody>
                  <a:tcPr marT="0" marB="0" marR="61000" marL="610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400" u="none" cap="none" strike="noStrike">
                          <a:latin typeface="Times New Roman"/>
                          <a:ea typeface="Times New Roman"/>
                          <a:cs typeface="Times New Roman"/>
                          <a:sym typeface="Times New Roman"/>
                        </a:rPr>
                        <a:t>Статус виконання</a:t>
                      </a:r>
                      <a:endParaRPr sz="1400" u="none" cap="none" strike="noStrike">
                        <a:latin typeface="Calibri"/>
                        <a:ea typeface="Calibri"/>
                        <a:cs typeface="Calibri"/>
                        <a:sym typeface="Calibri"/>
                      </a:endParaRPr>
                    </a:p>
                    <a:p>
                      <a:pPr indent="0" lvl="0" marL="0" marR="0" rtl="0" algn="ctr">
                        <a:lnSpc>
                          <a:spcPct val="107000"/>
                        </a:lnSpc>
                        <a:spcBef>
                          <a:spcPts val="800"/>
                        </a:spcBef>
                        <a:spcAft>
                          <a:spcPts val="0"/>
                        </a:spcAft>
                        <a:buNone/>
                      </a:pPr>
                      <a:r>
                        <a:rPr lang="uk-UA" sz="1400" u="none" cap="none" strike="noStrike">
                          <a:latin typeface="Times New Roman"/>
                          <a:ea typeface="Times New Roman"/>
                          <a:cs typeface="Times New Roman"/>
                          <a:sym typeface="Times New Roman"/>
                        </a:rPr>
                        <a:t>(2022-2025)</a:t>
                      </a:r>
                      <a:endParaRPr sz="1400" u="none" cap="none" strike="noStrike">
                        <a:latin typeface="Calibri"/>
                        <a:ea typeface="Calibri"/>
                        <a:cs typeface="Calibri"/>
                        <a:sym typeface="Calibri"/>
                      </a:endParaRPr>
                    </a:p>
                  </a:txBody>
                  <a:tcPr marT="0" marB="0" marR="61000" marL="610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400" u="none" cap="none" strike="noStrike">
                          <a:latin typeface="Times New Roman"/>
                          <a:ea typeface="Times New Roman"/>
                          <a:cs typeface="Times New Roman"/>
                          <a:sym typeface="Times New Roman"/>
                        </a:rPr>
                        <a:t>Коментар</a:t>
                      </a:r>
                      <a:endParaRPr sz="1400" u="none" cap="none" strike="noStrike">
                        <a:latin typeface="Calibri"/>
                        <a:ea typeface="Calibri"/>
                        <a:cs typeface="Calibri"/>
                        <a:sym typeface="Calibri"/>
                      </a:endParaRPr>
                    </a:p>
                  </a:txBody>
                  <a:tcPr marT="0" marB="0" marR="61000" marL="610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89525">
                <a:tc>
                  <a:txBody>
                    <a:bodyPr/>
                    <a:lstStyle/>
                    <a:p>
                      <a:pPr indent="0" lvl="0" marL="0" marR="0" rtl="0" algn="l">
                        <a:lnSpc>
                          <a:spcPct val="107000"/>
                        </a:lnSpc>
                        <a:spcBef>
                          <a:spcPts val="0"/>
                        </a:spcBef>
                        <a:spcAft>
                          <a:spcPts val="0"/>
                        </a:spcAft>
                        <a:buNone/>
                      </a:pPr>
                      <a:r>
                        <a:rPr lang="uk-UA" sz="1400" u="none" cap="none" strike="noStrike">
                          <a:latin typeface="Times New Roman"/>
                          <a:ea typeface="Times New Roman"/>
                          <a:cs typeface="Times New Roman"/>
                          <a:sym typeface="Times New Roman"/>
                        </a:rPr>
                        <a:t>1. Гендерний баланс у керівництві та прийнятті рішень</a:t>
                      </a:r>
                      <a:endParaRPr sz="1400" u="none" cap="none" strike="noStrike">
                        <a:latin typeface="Calibri"/>
                        <a:ea typeface="Calibri"/>
                        <a:cs typeface="Calibri"/>
                        <a:sym typeface="Calibri"/>
                      </a:endParaRPr>
                    </a:p>
                  </a:txBody>
                  <a:tcPr marT="0" marB="0" marR="61000" marL="610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400" u="none" cap="none" strike="noStrike">
                          <a:latin typeface="Times New Roman"/>
                          <a:ea typeface="Times New Roman"/>
                          <a:cs typeface="Times New Roman"/>
                          <a:sym typeface="Times New Roman"/>
                        </a:rPr>
                        <a:t>Виконано</a:t>
                      </a:r>
                      <a:endParaRPr sz="1400" u="none" cap="none" strike="noStrike">
                        <a:latin typeface="Calibri"/>
                        <a:ea typeface="Calibri"/>
                        <a:cs typeface="Calibri"/>
                        <a:sym typeface="Calibri"/>
                      </a:endParaRPr>
                    </a:p>
                  </a:txBody>
                  <a:tcPr marT="0" marB="0" marR="61000" marL="610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400" u="none" cap="none" strike="noStrike">
                          <a:latin typeface="Times New Roman"/>
                          <a:ea typeface="Times New Roman"/>
                          <a:cs typeface="Times New Roman"/>
                          <a:sym typeface="Times New Roman"/>
                        </a:rPr>
                        <a:t>Призначено уповноваженого з гендерних питань, проводився аналіз представництва</a:t>
                      </a:r>
                      <a:endParaRPr sz="1400" u="none" cap="none" strike="noStrike">
                        <a:latin typeface="Calibri"/>
                        <a:ea typeface="Calibri"/>
                        <a:cs typeface="Calibri"/>
                        <a:sym typeface="Calibri"/>
                      </a:endParaRPr>
                    </a:p>
                  </a:txBody>
                  <a:tcPr marT="0" marB="0" marR="61000" marL="610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89525">
                <a:tc>
                  <a:txBody>
                    <a:bodyPr/>
                    <a:lstStyle/>
                    <a:p>
                      <a:pPr indent="0" lvl="0" marL="0" marR="0" rtl="0" algn="l">
                        <a:lnSpc>
                          <a:spcPct val="107000"/>
                        </a:lnSpc>
                        <a:spcBef>
                          <a:spcPts val="0"/>
                        </a:spcBef>
                        <a:spcAft>
                          <a:spcPts val="0"/>
                        </a:spcAft>
                        <a:buNone/>
                      </a:pPr>
                      <a:r>
                        <a:rPr lang="uk-UA" sz="1400" u="none" cap="none" strike="noStrike">
                          <a:latin typeface="Times New Roman"/>
                          <a:ea typeface="Times New Roman"/>
                          <a:cs typeface="Times New Roman"/>
                          <a:sym typeface="Times New Roman"/>
                        </a:rPr>
                        <a:t>2. Гендерні упередження та стереотипи</a:t>
                      </a:r>
                      <a:endParaRPr sz="1400" u="none" cap="none" strike="noStrike">
                        <a:latin typeface="Calibri"/>
                        <a:ea typeface="Calibri"/>
                        <a:cs typeface="Calibri"/>
                        <a:sym typeface="Calibri"/>
                      </a:endParaRPr>
                    </a:p>
                  </a:txBody>
                  <a:tcPr marT="0" marB="0" marR="61000" marL="610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400" u="none" cap="none" strike="noStrike">
                          <a:latin typeface="Times New Roman"/>
                          <a:ea typeface="Times New Roman"/>
                          <a:cs typeface="Times New Roman"/>
                          <a:sym typeface="Times New Roman"/>
                        </a:rPr>
                        <a:t>Виконано</a:t>
                      </a:r>
                      <a:endParaRPr sz="1400" u="none" cap="none" strike="noStrike">
                        <a:latin typeface="Calibri"/>
                        <a:ea typeface="Calibri"/>
                        <a:cs typeface="Calibri"/>
                        <a:sym typeface="Calibri"/>
                      </a:endParaRPr>
                    </a:p>
                  </a:txBody>
                  <a:tcPr marT="0" marB="0" marR="61000" marL="610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400" u="none" cap="none" strike="noStrike">
                          <a:latin typeface="Times New Roman"/>
                          <a:ea typeface="Times New Roman"/>
                          <a:cs typeface="Times New Roman"/>
                          <a:sym typeface="Times New Roman"/>
                        </a:rPr>
                        <a:t>Проводились інформаційні та навчальні заходи для подолання стереотипів</a:t>
                      </a:r>
                      <a:endParaRPr sz="1400" u="none" cap="none" strike="noStrike">
                        <a:latin typeface="Calibri"/>
                        <a:ea typeface="Calibri"/>
                        <a:cs typeface="Calibri"/>
                        <a:sym typeface="Calibri"/>
                      </a:endParaRPr>
                    </a:p>
                  </a:txBody>
                  <a:tcPr marT="0" marB="0" marR="61000" marL="610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08325">
                <a:tc>
                  <a:txBody>
                    <a:bodyPr/>
                    <a:lstStyle/>
                    <a:p>
                      <a:pPr indent="0" lvl="0" marL="0" marR="0" rtl="0" algn="l">
                        <a:lnSpc>
                          <a:spcPct val="107000"/>
                        </a:lnSpc>
                        <a:spcBef>
                          <a:spcPts val="0"/>
                        </a:spcBef>
                        <a:spcAft>
                          <a:spcPts val="0"/>
                        </a:spcAft>
                        <a:buNone/>
                      </a:pPr>
                      <a:r>
                        <a:rPr lang="uk-UA" sz="1400" u="none" cap="none" strike="noStrike">
                          <a:latin typeface="Times New Roman"/>
                          <a:ea typeface="Times New Roman"/>
                          <a:cs typeface="Times New Roman"/>
                          <a:sym typeface="Times New Roman"/>
                        </a:rPr>
                        <a:t>3. Стать при наборі, утриманні та кар'єрне зростання</a:t>
                      </a:r>
                      <a:endParaRPr sz="1400" u="none" cap="none" strike="noStrike">
                        <a:latin typeface="Calibri"/>
                        <a:ea typeface="Calibri"/>
                        <a:cs typeface="Calibri"/>
                        <a:sym typeface="Calibri"/>
                      </a:endParaRPr>
                    </a:p>
                  </a:txBody>
                  <a:tcPr marT="0" marB="0" marR="61000" marL="610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400" u="none" cap="none" strike="noStrike">
                          <a:latin typeface="Times New Roman"/>
                          <a:ea typeface="Times New Roman"/>
                          <a:cs typeface="Times New Roman"/>
                          <a:sym typeface="Times New Roman"/>
                        </a:rPr>
                        <a:t>Виконано</a:t>
                      </a:r>
                      <a:endParaRPr sz="1400" u="none" cap="none" strike="noStrike">
                        <a:latin typeface="Calibri"/>
                        <a:ea typeface="Calibri"/>
                        <a:cs typeface="Calibri"/>
                        <a:sym typeface="Calibri"/>
                      </a:endParaRPr>
                    </a:p>
                  </a:txBody>
                  <a:tcPr marT="0" marB="0" marR="61000" marL="610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400" u="none" cap="none" strike="noStrike">
                          <a:latin typeface="Times New Roman"/>
                          <a:ea typeface="Times New Roman"/>
                          <a:cs typeface="Times New Roman"/>
                          <a:sym typeface="Times New Roman"/>
                        </a:rPr>
                        <a:t>Впроваджено політики та процедури, що забезпечують рівність можливостей при наймі та кар’єрному зростанні</a:t>
                      </a:r>
                      <a:endParaRPr sz="1400" u="none" cap="none" strike="noStrike">
                        <a:latin typeface="Calibri"/>
                        <a:ea typeface="Calibri"/>
                        <a:cs typeface="Calibri"/>
                        <a:sym typeface="Calibri"/>
                      </a:endParaRPr>
                    </a:p>
                  </a:txBody>
                  <a:tcPr marT="0" marB="0" marR="61000" marL="610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08325">
                <a:tc>
                  <a:txBody>
                    <a:bodyPr/>
                    <a:lstStyle/>
                    <a:p>
                      <a:pPr indent="0" lvl="0" marL="0" marR="0" rtl="0" algn="l">
                        <a:lnSpc>
                          <a:spcPct val="107000"/>
                        </a:lnSpc>
                        <a:spcBef>
                          <a:spcPts val="0"/>
                        </a:spcBef>
                        <a:spcAft>
                          <a:spcPts val="0"/>
                        </a:spcAft>
                        <a:buNone/>
                      </a:pPr>
                      <a:r>
                        <a:rPr lang="uk-UA" sz="1400" u="none" cap="none" strike="noStrike">
                          <a:latin typeface="Times New Roman"/>
                          <a:ea typeface="Times New Roman"/>
                          <a:cs typeface="Times New Roman"/>
                          <a:sym typeface="Times New Roman"/>
                        </a:rPr>
                        <a:t>4. Інтеграція гендерного виміру в науковий та навчальний контент</a:t>
                      </a:r>
                      <a:endParaRPr sz="1400" u="none" cap="none" strike="noStrike">
                        <a:latin typeface="Calibri"/>
                        <a:ea typeface="Calibri"/>
                        <a:cs typeface="Calibri"/>
                        <a:sym typeface="Calibri"/>
                      </a:endParaRPr>
                    </a:p>
                  </a:txBody>
                  <a:tcPr marT="0" marB="0" marR="61000" marL="610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400" u="none" cap="none" strike="noStrike">
                          <a:latin typeface="Times New Roman"/>
                          <a:ea typeface="Times New Roman"/>
                          <a:cs typeface="Times New Roman"/>
                          <a:sym typeface="Times New Roman"/>
                        </a:rPr>
                        <a:t>Виконано</a:t>
                      </a:r>
                      <a:endParaRPr sz="1400" u="none" cap="none" strike="noStrike">
                        <a:latin typeface="Calibri"/>
                        <a:ea typeface="Calibri"/>
                        <a:cs typeface="Calibri"/>
                        <a:sym typeface="Calibri"/>
                      </a:endParaRPr>
                    </a:p>
                  </a:txBody>
                  <a:tcPr marT="0" marB="0" marR="61000" marL="610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400" u="none" cap="none" strike="noStrike">
                          <a:latin typeface="Times New Roman"/>
                          <a:ea typeface="Times New Roman"/>
                          <a:cs typeface="Times New Roman"/>
                          <a:sym typeface="Times New Roman"/>
                        </a:rPr>
                        <a:t>Інтегровано гендерну складову у звіти</a:t>
                      </a:r>
                      <a:endParaRPr sz="1400" u="none" cap="none" strike="noStrike">
                        <a:latin typeface="Calibri"/>
                        <a:ea typeface="Calibri"/>
                        <a:cs typeface="Calibri"/>
                        <a:sym typeface="Calibri"/>
                      </a:endParaRPr>
                    </a:p>
                  </a:txBody>
                  <a:tcPr marT="0" marB="0" marR="61000" marL="610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08325">
                <a:tc>
                  <a:txBody>
                    <a:bodyPr/>
                    <a:lstStyle/>
                    <a:p>
                      <a:pPr indent="0" lvl="0" marL="0" marR="0" rtl="0" algn="l">
                        <a:lnSpc>
                          <a:spcPct val="107000"/>
                        </a:lnSpc>
                        <a:spcBef>
                          <a:spcPts val="0"/>
                        </a:spcBef>
                        <a:spcAft>
                          <a:spcPts val="0"/>
                        </a:spcAft>
                        <a:buNone/>
                      </a:pPr>
                      <a:r>
                        <a:rPr lang="uk-UA" sz="1400" u="none" cap="none" strike="noStrike">
                          <a:latin typeface="Times New Roman"/>
                          <a:ea typeface="Times New Roman"/>
                          <a:cs typeface="Times New Roman"/>
                          <a:sym typeface="Times New Roman"/>
                        </a:rPr>
                        <a:t>5. Баланс «робота – особисте життя» та організаційна культура</a:t>
                      </a:r>
                      <a:endParaRPr sz="1400" u="none" cap="none" strike="noStrike">
                        <a:latin typeface="Calibri"/>
                        <a:ea typeface="Calibri"/>
                        <a:cs typeface="Calibri"/>
                        <a:sym typeface="Calibri"/>
                      </a:endParaRPr>
                    </a:p>
                  </a:txBody>
                  <a:tcPr marT="0" marB="0" marR="61000" marL="610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400" u="none" cap="none" strike="noStrike">
                          <a:latin typeface="Times New Roman"/>
                          <a:ea typeface="Times New Roman"/>
                          <a:cs typeface="Times New Roman"/>
                          <a:sym typeface="Times New Roman"/>
                        </a:rPr>
                        <a:t>Виконано</a:t>
                      </a:r>
                      <a:endParaRPr sz="1400" u="none" cap="none" strike="noStrike">
                        <a:latin typeface="Calibri"/>
                        <a:ea typeface="Calibri"/>
                        <a:cs typeface="Calibri"/>
                        <a:sym typeface="Calibri"/>
                      </a:endParaRPr>
                    </a:p>
                  </a:txBody>
                  <a:tcPr marT="0" marB="0" marR="61000" marL="610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400" u="none" cap="none" strike="noStrike">
                          <a:latin typeface="Times New Roman"/>
                          <a:ea typeface="Times New Roman"/>
                          <a:cs typeface="Times New Roman"/>
                          <a:sym typeface="Times New Roman"/>
                        </a:rPr>
                        <a:t>Реалізовано заходи з підвищення гнучкості організації праці</a:t>
                      </a:r>
                      <a:endParaRPr sz="1400" u="none" cap="none" strike="noStrike">
                        <a:latin typeface="Calibri"/>
                        <a:ea typeface="Calibri"/>
                        <a:cs typeface="Calibri"/>
                        <a:sym typeface="Calibri"/>
                      </a:endParaRPr>
                    </a:p>
                  </a:txBody>
                  <a:tcPr marT="0" marB="0" marR="61000" marL="610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89525">
                <a:tc>
                  <a:txBody>
                    <a:bodyPr/>
                    <a:lstStyle/>
                    <a:p>
                      <a:pPr indent="0" lvl="0" marL="0" marR="0" rtl="0" algn="l">
                        <a:lnSpc>
                          <a:spcPct val="107000"/>
                        </a:lnSpc>
                        <a:spcBef>
                          <a:spcPts val="0"/>
                        </a:spcBef>
                        <a:spcAft>
                          <a:spcPts val="0"/>
                        </a:spcAft>
                        <a:buNone/>
                      </a:pPr>
                      <a:r>
                        <a:rPr lang="uk-UA" sz="1400" u="none" cap="none" strike="noStrike">
                          <a:latin typeface="Times New Roman"/>
                          <a:ea typeface="Times New Roman"/>
                          <a:cs typeface="Times New Roman"/>
                          <a:sym typeface="Times New Roman"/>
                        </a:rPr>
                        <a:t>6. Гендерне насильство, включно з сексуальними домаганнями</a:t>
                      </a:r>
                      <a:endParaRPr sz="1400" u="none" cap="none" strike="noStrike">
                        <a:latin typeface="Calibri"/>
                        <a:ea typeface="Calibri"/>
                        <a:cs typeface="Calibri"/>
                        <a:sym typeface="Calibri"/>
                      </a:endParaRPr>
                    </a:p>
                  </a:txBody>
                  <a:tcPr marT="0" marB="0" marR="61000" marL="610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400" u="none" cap="none" strike="noStrike">
                          <a:latin typeface="Times New Roman"/>
                          <a:ea typeface="Times New Roman"/>
                          <a:cs typeface="Times New Roman"/>
                          <a:sym typeface="Times New Roman"/>
                        </a:rPr>
                        <a:t>Виконано</a:t>
                      </a:r>
                      <a:endParaRPr sz="1400" u="none" cap="none" strike="noStrike">
                        <a:latin typeface="Calibri"/>
                        <a:ea typeface="Calibri"/>
                        <a:cs typeface="Calibri"/>
                        <a:sym typeface="Calibri"/>
                      </a:endParaRPr>
                    </a:p>
                  </a:txBody>
                  <a:tcPr marT="0" marB="0" marR="61000" marL="610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400" u="none" cap="none" strike="noStrike">
                          <a:latin typeface="Times New Roman"/>
                          <a:ea typeface="Times New Roman"/>
                          <a:cs typeface="Times New Roman"/>
                          <a:sym typeface="Times New Roman"/>
                        </a:rPr>
                        <a:t>Забезпечено розроблення політик та проведення тренінгів </a:t>
                      </a:r>
                      <a:endParaRPr sz="1400" u="none" cap="none" strike="noStrike">
                        <a:latin typeface="Calibri"/>
                        <a:ea typeface="Calibri"/>
                        <a:cs typeface="Calibri"/>
                        <a:sym typeface="Calibri"/>
                      </a:endParaRPr>
                    </a:p>
                  </a:txBody>
                  <a:tcPr marT="0" marB="0" marR="61000" marL="610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36075">
                <a:tc>
                  <a:txBody>
                    <a:bodyPr/>
                    <a:lstStyle/>
                    <a:p>
                      <a:pPr indent="0" lvl="0" marL="0" marR="0" rtl="0" algn="l">
                        <a:lnSpc>
                          <a:spcPct val="107000"/>
                        </a:lnSpc>
                        <a:spcBef>
                          <a:spcPts val="0"/>
                        </a:spcBef>
                        <a:spcAft>
                          <a:spcPts val="0"/>
                        </a:spcAft>
                        <a:buNone/>
                      </a:pPr>
                      <a:r>
                        <a:rPr lang="uk-UA" sz="1400" u="none" cap="none" strike="noStrike">
                          <a:latin typeface="Times New Roman"/>
                          <a:ea typeface="Times New Roman"/>
                          <a:cs typeface="Times New Roman"/>
                          <a:sym typeface="Times New Roman"/>
                        </a:rPr>
                        <a:t>7. Інформування та залученість</a:t>
                      </a:r>
                      <a:endParaRPr sz="1400" u="none" cap="none" strike="noStrike">
                        <a:latin typeface="Calibri"/>
                        <a:ea typeface="Calibri"/>
                        <a:cs typeface="Calibri"/>
                        <a:sym typeface="Calibri"/>
                      </a:endParaRPr>
                    </a:p>
                  </a:txBody>
                  <a:tcPr marT="0" marB="0" marR="61000" marL="610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400" u="none" cap="none" strike="noStrike">
                          <a:latin typeface="Times New Roman"/>
                          <a:ea typeface="Times New Roman"/>
                          <a:cs typeface="Times New Roman"/>
                          <a:sym typeface="Times New Roman"/>
                        </a:rPr>
                        <a:t>Виконано</a:t>
                      </a:r>
                      <a:endParaRPr sz="1400" u="none" cap="none" strike="noStrike">
                        <a:latin typeface="Calibri"/>
                        <a:ea typeface="Calibri"/>
                        <a:cs typeface="Calibri"/>
                        <a:sym typeface="Calibri"/>
                      </a:endParaRPr>
                    </a:p>
                  </a:txBody>
                  <a:tcPr marT="0" marB="0" marR="61000" marL="610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400" u="none" cap="none" strike="noStrike">
                          <a:latin typeface="Times New Roman"/>
                          <a:ea typeface="Times New Roman"/>
                          <a:cs typeface="Times New Roman"/>
                          <a:sym typeface="Times New Roman"/>
                        </a:rPr>
                        <a:t>Забезпечено обізнаність працівників та публічний доступ до звітів</a:t>
                      </a:r>
                      <a:endParaRPr sz="1400" u="none" cap="none" strike="noStrike">
                        <a:latin typeface="Calibri"/>
                        <a:ea typeface="Calibri"/>
                        <a:cs typeface="Calibri"/>
                        <a:sym typeface="Calibri"/>
                      </a:endParaRPr>
                    </a:p>
                  </a:txBody>
                  <a:tcPr marT="0" marB="0" marR="61000" marL="610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296" name="Google Shape;296;p38"/>
          <p:cNvSpPr txBox="1"/>
          <p:nvPr/>
        </p:nvSpPr>
        <p:spPr>
          <a:xfrm>
            <a:off x="135837" y="5850072"/>
            <a:ext cx="11635408" cy="646331"/>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rgbClr val="000000"/>
              </a:buClr>
              <a:buSzPts val="2800"/>
              <a:buFont typeface="Noto Sans Symbols"/>
              <a:buChar char="✔"/>
            </a:pPr>
            <a:r>
              <a:rPr b="0" i="0" lang="uk-UA" sz="1800" u="none" cap="none" strike="noStrike">
                <a:solidFill>
                  <a:srgbClr val="000000"/>
                </a:solidFill>
                <a:latin typeface="Times New Roman"/>
                <a:ea typeface="Times New Roman"/>
                <a:cs typeface="Times New Roman"/>
                <a:sym typeface="Times New Roman"/>
              </a:rPr>
              <a:t>Всі напрями досягли 100% виконання, що дає змогу зосередити зусилля 2026-2030 років на безперервному моніторингу та підтримці досягнутого рівня, забезпеченні сталості досягнутого за вищезазначеними напрямами.</a:t>
            </a:r>
            <a:endParaRPr/>
          </a:p>
        </p:txBody>
      </p:sp>
      <p:sp>
        <p:nvSpPr>
          <p:cNvPr id="297" name="Google Shape;297;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4">
            <a:alphaModFix/>
          </a:blip>
          <a:stretch>
            <a:fillRect/>
          </a:stretch>
        </a:blipFill>
      </p:bgPr>
    </p:bg>
    <p:spTree>
      <p:nvGrpSpPr>
        <p:cNvPr id="157" name="Shape 157"/>
        <p:cNvGrpSpPr/>
        <p:nvPr/>
      </p:nvGrpSpPr>
      <p:grpSpPr>
        <a:xfrm>
          <a:off x="0" y="0"/>
          <a:ext cx="0" cy="0"/>
          <a:chOff x="0" y="0"/>
          <a:chExt cx="0" cy="0"/>
        </a:xfrm>
      </p:grpSpPr>
      <p:sp>
        <p:nvSpPr>
          <p:cNvPr id="158" name="Google Shape;158;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uk-UA"/>
              <a:t>‹#›</a:t>
            </a:fld>
            <a:endParaRPr/>
          </a:p>
        </p:txBody>
      </p:sp>
      <p:graphicFrame>
        <p:nvGraphicFramePr>
          <p:cNvPr id="159" name="Google Shape;159;p8"/>
          <p:cNvGraphicFramePr/>
          <p:nvPr/>
        </p:nvGraphicFramePr>
        <p:xfrm>
          <a:off x="5481638" y="3241675"/>
          <a:ext cx="1227137" cy="373063"/>
        </p:xfrm>
        <a:graphic>
          <a:graphicData uri="http://schemas.openxmlformats.org/presentationml/2006/ole">
            <mc:AlternateContent>
              <mc:Choice Requires="v">
                <p:oleObj r:id="rId5" imgH="373063" imgW="1227137" progId="Excel.Sheet.12" spid="_x0000_s1">
                  <p:embed/>
                </p:oleObj>
              </mc:Choice>
              <mc:Fallback>
                <p:oleObj r:id="rId6" imgH="373063" imgW="1227137" progId="Excel.Sheet.12">
                  <p:embed/>
                  <p:pic>
                    <p:nvPicPr>
                      <p:cNvPr id="159" name="Google Shape;159;p8"/>
                      <p:cNvPicPr preferRelativeResize="0"/>
                      <p:nvPr/>
                    </p:nvPicPr>
                    <p:blipFill rotWithShape="1">
                      <a:blip r:embed="rId7">
                        <a:alphaModFix/>
                      </a:blip>
                      <a:srcRect b="0" l="0" r="0" t="0"/>
                      <a:stretch/>
                    </p:blipFill>
                    <p:spPr>
                      <a:xfrm>
                        <a:off x="5481638" y="3241675"/>
                        <a:ext cx="1227137" cy="373063"/>
                      </a:xfrm>
                      <a:prstGeom prst="rect">
                        <a:avLst/>
                      </a:prstGeom>
                      <a:noFill/>
                      <a:ln>
                        <a:noFill/>
                      </a:ln>
                    </p:spPr>
                  </p:pic>
                </p:oleObj>
              </mc:Fallback>
            </mc:AlternateContent>
          </a:graphicData>
        </a:graphic>
      </p:graphicFrame>
      <p:graphicFrame>
        <p:nvGraphicFramePr>
          <p:cNvPr id="160" name="Google Shape;160;p8"/>
          <p:cNvGraphicFramePr/>
          <p:nvPr/>
        </p:nvGraphicFramePr>
        <p:xfrm>
          <a:off x="362080" y="12648"/>
          <a:ext cx="3000000" cy="3000000"/>
        </p:xfrm>
        <a:graphic>
          <a:graphicData uri="http://schemas.openxmlformats.org/drawingml/2006/table">
            <a:tbl>
              <a:tblPr bandRow="1" firstRow="1">
                <a:noFill/>
                <a:tableStyleId>{17D8B71C-5492-42F1-A9F0-A50F7E7058AB}</a:tableStyleId>
              </a:tblPr>
              <a:tblGrid>
                <a:gridCol w="3357650"/>
                <a:gridCol w="482950"/>
                <a:gridCol w="3031100"/>
                <a:gridCol w="436950"/>
                <a:gridCol w="3746725"/>
                <a:gridCol w="434250"/>
              </a:tblGrid>
              <a:tr h="322400">
                <a:tc gridSpan="6">
                  <a:txBody>
                    <a:bodyPr/>
                    <a:lstStyle/>
                    <a:p>
                      <a:pPr indent="0" lvl="0" marL="0" marR="0" rtl="0" algn="ctr">
                        <a:lnSpc>
                          <a:spcPct val="100000"/>
                        </a:lnSpc>
                        <a:spcBef>
                          <a:spcPts val="0"/>
                        </a:spcBef>
                        <a:spcAft>
                          <a:spcPts val="0"/>
                        </a:spcAft>
                        <a:buNone/>
                      </a:pPr>
                      <a:r>
                        <a:rPr lang="uk-UA" sz="1600" u="none" cap="none" strike="noStrike">
                          <a:solidFill>
                            <a:schemeClr val="dk1"/>
                          </a:solidFill>
                          <a:latin typeface="Times New Roman"/>
                          <a:ea typeface="Times New Roman"/>
                          <a:cs typeface="Times New Roman"/>
                          <a:sym typeface="Times New Roman"/>
                        </a:rPr>
                        <a:t>Зміст</a:t>
                      </a:r>
                      <a:endParaRPr/>
                    </a:p>
                  </a:txBody>
                  <a:tcPr marT="45725" marB="45725" marR="91450" marL="91450"/>
                </a:tc>
                <a:tc hMerge="1"/>
                <a:tc hMerge="1"/>
                <a:tc hMerge="1"/>
                <a:tc hMerge="1"/>
                <a:tc hMerge="1"/>
              </a:tr>
              <a:tr h="293100">
                <a:tc>
                  <a:txBody>
                    <a:bodyPr/>
                    <a:lstStyle/>
                    <a:p>
                      <a:pPr indent="0" lvl="0" marL="0" rtl="0" algn="l">
                        <a:spcBef>
                          <a:spcPts val="0"/>
                        </a:spcBef>
                        <a:spcAft>
                          <a:spcPts val="0"/>
                        </a:spcAft>
                        <a:buNone/>
                      </a:pPr>
                      <a:r>
                        <a:rPr lang="uk-UA" sz="900" u="sng">
                          <a:solidFill>
                            <a:schemeClr val="hlink"/>
                          </a:solidFill>
                          <a:latin typeface="Times New Roman"/>
                          <a:ea typeface="Times New Roman"/>
                          <a:cs typeface="Times New Roman"/>
                          <a:sym typeface="Times New Roman"/>
                          <a:hlinkClick action="ppaction://hlinkshowjump?jump=nextslide"/>
                        </a:rPr>
                        <a:t>Перелік умовних скорочень</a:t>
                      </a:r>
                      <a:endParaRPr/>
                    </a:p>
                  </a:txBody>
                  <a:tcPr marT="45725" marB="45725" marR="91450" marL="91450"/>
                </a:tc>
                <a:tc>
                  <a:txBody>
                    <a:bodyPr/>
                    <a:lstStyle/>
                    <a:p>
                      <a:pPr indent="0" lvl="0" marL="0" marR="0" rtl="0" algn="l">
                        <a:lnSpc>
                          <a:spcPct val="100000"/>
                        </a:lnSpc>
                        <a:spcBef>
                          <a:spcPts val="0"/>
                        </a:spcBef>
                        <a:spcAft>
                          <a:spcPts val="0"/>
                        </a:spcAft>
                        <a:buNone/>
                      </a:pPr>
                      <a:r>
                        <a:rPr lang="uk-UA" sz="900">
                          <a:latin typeface="Times New Roman"/>
                          <a:ea typeface="Times New Roman"/>
                          <a:cs typeface="Times New Roman"/>
                          <a:sym typeface="Times New Roman"/>
                        </a:rPr>
                        <a:t>2</a:t>
                      </a:r>
                      <a:endParaRPr sz="9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900"/>
                        <a:buFont typeface="Arial"/>
                        <a:buNone/>
                      </a:pPr>
                      <a:r>
                        <a:rPr b="0" i="0" lang="uk-UA" sz="900" u="sng" cap="none" strike="noStrike">
                          <a:solidFill>
                            <a:schemeClr val="hlink"/>
                          </a:solidFill>
                          <a:latin typeface="Times New Roman"/>
                          <a:ea typeface="Times New Roman"/>
                          <a:cs typeface="Times New Roman"/>
                          <a:sym typeface="Times New Roman"/>
                          <a:hlinkClick action="ppaction://hlinksldjump" r:id="rId8"/>
                        </a:rPr>
                        <a:t>Державна служба якості освіти України </a:t>
                      </a:r>
                      <a:endParaRPr/>
                    </a:p>
                  </a:txBody>
                  <a:tcPr marT="45725" marB="45725" marR="91450" marL="91450"/>
                </a:tc>
                <a:tc>
                  <a:txBody>
                    <a:bodyPr/>
                    <a:lstStyle/>
                    <a:p>
                      <a:pPr indent="0" lvl="0" marL="0" marR="0" rtl="0" algn="l">
                        <a:lnSpc>
                          <a:spcPct val="100000"/>
                        </a:lnSpc>
                        <a:spcBef>
                          <a:spcPts val="0"/>
                        </a:spcBef>
                        <a:spcAft>
                          <a:spcPts val="0"/>
                        </a:spcAft>
                        <a:buNone/>
                      </a:pPr>
                      <a:r>
                        <a:rPr lang="uk-UA" sz="900">
                          <a:latin typeface="Times New Roman"/>
                          <a:ea typeface="Times New Roman"/>
                          <a:cs typeface="Times New Roman"/>
                          <a:sym typeface="Times New Roman"/>
                        </a:rPr>
                        <a:t>70</a:t>
                      </a:r>
                      <a:endParaRPr sz="9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900"/>
                        <a:buFont typeface="Arial"/>
                        <a:buNone/>
                      </a:pPr>
                      <a:r>
                        <a:rPr b="0" i="0" lang="uk-UA" sz="900" u="sng" cap="none" strike="noStrike">
                          <a:solidFill>
                            <a:schemeClr val="hlink"/>
                          </a:solidFill>
                          <a:latin typeface="Times New Roman"/>
                          <a:ea typeface="Times New Roman"/>
                          <a:cs typeface="Times New Roman"/>
                          <a:sym typeface="Times New Roman"/>
                          <a:hlinkClick action="ppaction://hlinksldjump" r:id="rId9"/>
                        </a:rPr>
                        <a:t>Державне агентство водних ресурсів України</a:t>
                      </a:r>
                      <a:endParaRPr b="0" i="0" sz="900" u="none" cap="none" strike="noStrike">
                        <a:solidFill>
                          <a:srgbClr val="000000"/>
                        </a:solidFill>
                        <a:latin typeface="Times New Roman"/>
                        <a:ea typeface="Times New Roman"/>
                        <a:cs typeface="Times New Roman"/>
                        <a:sym typeface="Times New Roman"/>
                      </a:endParaRPr>
                    </a:p>
                  </a:txBody>
                  <a:tcPr marT="45725" marB="45725" marR="91450" marL="91450"/>
                </a:tc>
                <a:tc>
                  <a:txBody>
                    <a:bodyPr/>
                    <a:lstStyle/>
                    <a:p>
                      <a:pPr indent="0" lvl="0" marL="0" marR="0" rtl="0" algn="l">
                        <a:lnSpc>
                          <a:spcPct val="100000"/>
                        </a:lnSpc>
                        <a:spcBef>
                          <a:spcPts val="0"/>
                        </a:spcBef>
                        <a:spcAft>
                          <a:spcPts val="0"/>
                        </a:spcAft>
                        <a:buNone/>
                      </a:pPr>
                      <a:r>
                        <a:rPr lang="uk-UA" sz="900">
                          <a:latin typeface="Times New Roman"/>
                          <a:ea typeface="Times New Roman"/>
                          <a:cs typeface="Times New Roman"/>
                          <a:sym typeface="Times New Roman"/>
                        </a:rPr>
                        <a:t>131</a:t>
                      </a:r>
                      <a:endParaRPr sz="900" u="none" cap="none" strike="noStrike">
                        <a:latin typeface="Times New Roman"/>
                        <a:ea typeface="Times New Roman"/>
                        <a:cs typeface="Times New Roman"/>
                        <a:sym typeface="Times New Roman"/>
                      </a:endParaRPr>
                    </a:p>
                  </a:txBody>
                  <a:tcPr marT="45725" marB="45725" marR="91450" marL="91450"/>
                </a:tc>
              </a:tr>
              <a:tr h="293100">
                <a:tc>
                  <a:txBody>
                    <a:bodyPr/>
                    <a:lstStyle/>
                    <a:p>
                      <a:pPr indent="0" lvl="0" marL="0" rtl="0" algn="l">
                        <a:spcBef>
                          <a:spcPts val="0"/>
                        </a:spcBef>
                        <a:spcAft>
                          <a:spcPts val="0"/>
                        </a:spcAft>
                        <a:buClr>
                          <a:schemeClr val="dk1"/>
                        </a:buClr>
                        <a:buSzPts val="900"/>
                        <a:buFont typeface="Arial"/>
                        <a:buNone/>
                      </a:pPr>
                      <a:r>
                        <a:rPr lang="uk-UA" sz="900" u="sng">
                          <a:solidFill>
                            <a:schemeClr val="hlink"/>
                          </a:solidFill>
                          <a:latin typeface="Times New Roman"/>
                          <a:ea typeface="Times New Roman"/>
                          <a:cs typeface="Times New Roman"/>
                          <a:sym typeface="Times New Roman"/>
                          <a:hlinkClick action="ppaction://hlinksldjump" r:id="rId10"/>
                        </a:rPr>
                        <a:t>Методологічні засади та подяки</a:t>
                      </a:r>
                      <a:endParaRPr/>
                    </a:p>
                  </a:txBody>
                  <a:tcPr marT="45725" marB="45725" marR="91450" marL="91450"/>
                </a:tc>
                <a:tc>
                  <a:txBody>
                    <a:bodyPr/>
                    <a:lstStyle/>
                    <a:p>
                      <a:pPr indent="0" lvl="0" marL="0" marR="0" rtl="0" algn="l">
                        <a:lnSpc>
                          <a:spcPct val="100000"/>
                        </a:lnSpc>
                        <a:spcBef>
                          <a:spcPts val="0"/>
                        </a:spcBef>
                        <a:spcAft>
                          <a:spcPts val="0"/>
                        </a:spcAft>
                        <a:buNone/>
                      </a:pPr>
                      <a:r>
                        <a:rPr lang="uk-UA" sz="900">
                          <a:latin typeface="Times New Roman"/>
                          <a:ea typeface="Times New Roman"/>
                          <a:cs typeface="Times New Roman"/>
                          <a:sym typeface="Times New Roman"/>
                        </a:rPr>
                        <a:t>7</a:t>
                      </a:r>
                      <a:endParaRPr sz="9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900"/>
                        <a:buFont typeface="Arial"/>
                        <a:buNone/>
                      </a:pPr>
                      <a:r>
                        <a:rPr b="0" i="0" lang="uk-UA" sz="900" u="sng" cap="none" strike="noStrike">
                          <a:solidFill>
                            <a:schemeClr val="hlink"/>
                          </a:solidFill>
                          <a:latin typeface="Times New Roman"/>
                          <a:ea typeface="Times New Roman"/>
                          <a:cs typeface="Times New Roman"/>
                          <a:sym typeface="Times New Roman"/>
                          <a:hlinkClick action="ppaction://hlinksldjump" r:id="rId11"/>
                        </a:rPr>
                        <a:t>Міністерство охорони здоров’я України</a:t>
                      </a:r>
                      <a:endParaRPr/>
                    </a:p>
                  </a:txBody>
                  <a:tcPr marT="45725" marB="45725" marR="91450" marL="91450"/>
                </a:tc>
                <a:tc>
                  <a:txBody>
                    <a:bodyPr/>
                    <a:lstStyle/>
                    <a:p>
                      <a:pPr indent="0" lvl="0" marL="0" marR="0" rtl="0" algn="l">
                        <a:lnSpc>
                          <a:spcPct val="100000"/>
                        </a:lnSpc>
                        <a:spcBef>
                          <a:spcPts val="0"/>
                        </a:spcBef>
                        <a:spcAft>
                          <a:spcPts val="0"/>
                        </a:spcAft>
                        <a:buNone/>
                      </a:pPr>
                      <a:r>
                        <a:rPr lang="uk-UA" sz="900">
                          <a:latin typeface="Times New Roman"/>
                          <a:ea typeface="Times New Roman"/>
                          <a:cs typeface="Times New Roman"/>
                          <a:sym typeface="Times New Roman"/>
                        </a:rPr>
                        <a:t>72</a:t>
                      </a:r>
                      <a:endParaRPr sz="9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900"/>
                        <a:buFont typeface="Arial"/>
                        <a:buNone/>
                      </a:pPr>
                      <a:r>
                        <a:rPr b="0" i="0" lang="uk-UA" sz="900" u="sng" cap="none" strike="noStrike">
                          <a:solidFill>
                            <a:schemeClr val="hlink"/>
                          </a:solidFill>
                          <a:latin typeface="Times New Roman"/>
                          <a:ea typeface="Times New Roman"/>
                          <a:cs typeface="Times New Roman"/>
                          <a:sym typeface="Times New Roman"/>
                          <a:hlinkClick action="ppaction://hlinksldjump" r:id="rId12"/>
                        </a:rPr>
                        <a:t>Державне агентство лісових ресурсів України</a:t>
                      </a:r>
                      <a:endParaRPr/>
                    </a:p>
                  </a:txBody>
                  <a:tcPr marT="45725" marB="45725" marR="91450" marL="91450"/>
                </a:tc>
                <a:tc>
                  <a:txBody>
                    <a:bodyPr/>
                    <a:lstStyle/>
                    <a:p>
                      <a:pPr indent="0" lvl="0" marL="0" rtl="0" algn="l">
                        <a:spcBef>
                          <a:spcPts val="0"/>
                        </a:spcBef>
                        <a:spcAft>
                          <a:spcPts val="0"/>
                        </a:spcAft>
                        <a:buNone/>
                      </a:pPr>
                      <a:r>
                        <a:rPr lang="uk-UA" sz="900">
                          <a:latin typeface="Times New Roman"/>
                          <a:ea typeface="Times New Roman"/>
                          <a:cs typeface="Times New Roman"/>
                          <a:sym typeface="Times New Roman"/>
                        </a:rPr>
                        <a:t>133</a:t>
                      </a:r>
                      <a:endParaRPr sz="900">
                        <a:latin typeface="Times New Roman"/>
                        <a:ea typeface="Times New Roman"/>
                        <a:cs typeface="Times New Roman"/>
                        <a:sym typeface="Times New Roman"/>
                      </a:endParaRPr>
                    </a:p>
                  </a:txBody>
                  <a:tcPr marT="45725" marB="45725" marR="91450" marL="91450"/>
                </a:tc>
              </a:tr>
              <a:tr h="293100">
                <a:tc>
                  <a:txBody>
                    <a:bodyPr/>
                    <a:lstStyle/>
                    <a:p>
                      <a:pPr indent="0" lvl="0" marL="0" marR="0" rtl="0" algn="l">
                        <a:lnSpc>
                          <a:spcPct val="100000"/>
                        </a:lnSpc>
                        <a:spcBef>
                          <a:spcPts val="0"/>
                        </a:spcBef>
                        <a:spcAft>
                          <a:spcPts val="0"/>
                        </a:spcAft>
                        <a:buClr>
                          <a:srgbClr val="000000"/>
                        </a:buClr>
                        <a:buSzPts val="900"/>
                        <a:buFont typeface="Arial"/>
                        <a:buNone/>
                      </a:pPr>
                      <a:r>
                        <a:rPr b="0" i="0" lang="uk-UA" sz="900" u="sng" cap="none" strike="noStrike">
                          <a:solidFill>
                            <a:schemeClr val="hlink"/>
                          </a:solidFill>
                          <a:latin typeface="Times New Roman"/>
                          <a:ea typeface="Times New Roman"/>
                          <a:cs typeface="Times New Roman"/>
                          <a:sym typeface="Times New Roman"/>
                          <a:hlinkClick action="ppaction://hlinksldjump" r:id="rId13"/>
                        </a:rPr>
                        <a:t>Контекст </a:t>
                      </a:r>
                      <a:endParaRPr/>
                    </a:p>
                  </a:txBody>
                  <a:tcPr marT="45725" marB="45725" marR="91450" marL="91450"/>
                </a:tc>
                <a:tc>
                  <a:txBody>
                    <a:bodyPr/>
                    <a:lstStyle/>
                    <a:p>
                      <a:pPr indent="0" lvl="0" marL="0" marR="0" rtl="0" algn="l">
                        <a:lnSpc>
                          <a:spcPct val="100000"/>
                        </a:lnSpc>
                        <a:spcBef>
                          <a:spcPts val="0"/>
                        </a:spcBef>
                        <a:spcAft>
                          <a:spcPts val="0"/>
                        </a:spcAft>
                        <a:buNone/>
                      </a:pPr>
                      <a:r>
                        <a:rPr lang="uk-UA" sz="900">
                          <a:latin typeface="Times New Roman"/>
                          <a:ea typeface="Times New Roman"/>
                          <a:cs typeface="Times New Roman"/>
                          <a:sym typeface="Times New Roman"/>
                        </a:rPr>
                        <a:t>8</a:t>
                      </a:r>
                      <a:endParaRPr sz="9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900"/>
                        <a:buFont typeface="Arial"/>
                        <a:buNone/>
                      </a:pPr>
                      <a:r>
                        <a:rPr b="0" i="0" lang="uk-UA" sz="900" u="sng" cap="none" strike="noStrike">
                          <a:solidFill>
                            <a:schemeClr val="hlink"/>
                          </a:solidFill>
                          <a:latin typeface="Times New Roman"/>
                          <a:ea typeface="Times New Roman"/>
                          <a:cs typeface="Times New Roman"/>
                          <a:sym typeface="Times New Roman"/>
                          <a:hlinkClick action="ppaction://hlinksldjump" r:id="rId14"/>
                        </a:rPr>
                        <a:t>Національна служба здоров’я України</a:t>
                      </a:r>
                      <a:endParaRPr/>
                    </a:p>
                  </a:txBody>
                  <a:tcPr marT="45725" marB="45725" marR="91450" marL="91450"/>
                </a:tc>
                <a:tc>
                  <a:txBody>
                    <a:bodyPr/>
                    <a:lstStyle/>
                    <a:p>
                      <a:pPr indent="0" lvl="0" marL="0" marR="0" rtl="0" algn="l">
                        <a:lnSpc>
                          <a:spcPct val="100000"/>
                        </a:lnSpc>
                        <a:spcBef>
                          <a:spcPts val="0"/>
                        </a:spcBef>
                        <a:spcAft>
                          <a:spcPts val="0"/>
                        </a:spcAft>
                        <a:buNone/>
                      </a:pPr>
                      <a:r>
                        <a:rPr lang="uk-UA" sz="900">
                          <a:latin typeface="Times New Roman"/>
                          <a:ea typeface="Times New Roman"/>
                          <a:cs typeface="Times New Roman"/>
                          <a:sym typeface="Times New Roman"/>
                        </a:rPr>
                        <a:t>77</a:t>
                      </a:r>
                      <a:endParaRPr sz="9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900"/>
                        <a:buFont typeface="Arial"/>
                        <a:buNone/>
                      </a:pPr>
                      <a:r>
                        <a:rPr b="0" i="0" lang="uk-UA" sz="900" u="sng" cap="none" strike="noStrike">
                          <a:solidFill>
                            <a:schemeClr val="hlink"/>
                          </a:solidFill>
                          <a:latin typeface="Times New Roman"/>
                          <a:ea typeface="Times New Roman"/>
                          <a:cs typeface="Times New Roman"/>
                          <a:sym typeface="Times New Roman"/>
                          <a:hlinkClick action="ppaction://hlinksldjump" r:id="rId15"/>
                        </a:rPr>
                        <a:t>Міністерство фінансів України</a:t>
                      </a:r>
                      <a:endParaRPr/>
                    </a:p>
                  </a:txBody>
                  <a:tcPr marT="45725" marB="45725" marR="91450" marL="91450"/>
                </a:tc>
                <a:tc>
                  <a:txBody>
                    <a:bodyPr/>
                    <a:lstStyle/>
                    <a:p>
                      <a:pPr indent="0" lvl="0" marL="0" marR="0" rtl="0" algn="l">
                        <a:lnSpc>
                          <a:spcPct val="100000"/>
                        </a:lnSpc>
                        <a:spcBef>
                          <a:spcPts val="0"/>
                        </a:spcBef>
                        <a:spcAft>
                          <a:spcPts val="0"/>
                        </a:spcAft>
                        <a:buNone/>
                      </a:pPr>
                      <a:r>
                        <a:rPr lang="uk-UA" sz="900">
                          <a:latin typeface="Times New Roman"/>
                          <a:ea typeface="Times New Roman"/>
                          <a:cs typeface="Times New Roman"/>
                          <a:sym typeface="Times New Roman"/>
                        </a:rPr>
                        <a:t>136</a:t>
                      </a:r>
                      <a:endParaRPr sz="900" u="none" cap="none" strike="noStrike">
                        <a:latin typeface="Times New Roman"/>
                        <a:ea typeface="Times New Roman"/>
                        <a:cs typeface="Times New Roman"/>
                        <a:sym typeface="Times New Roman"/>
                      </a:endParaRPr>
                    </a:p>
                  </a:txBody>
                  <a:tcPr marT="45725" marB="45725" marR="91450" marL="91450"/>
                </a:tc>
              </a:tr>
              <a:tr h="351700">
                <a:tc>
                  <a:txBody>
                    <a:bodyPr/>
                    <a:lstStyle/>
                    <a:p>
                      <a:pPr indent="0" lvl="0" marL="0" marR="0" rtl="0" algn="l">
                        <a:lnSpc>
                          <a:spcPct val="100000"/>
                        </a:lnSpc>
                        <a:spcBef>
                          <a:spcPts val="0"/>
                        </a:spcBef>
                        <a:spcAft>
                          <a:spcPts val="0"/>
                        </a:spcAft>
                        <a:buClr>
                          <a:srgbClr val="000000"/>
                        </a:buClr>
                        <a:buSzPts val="900"/>
                        <a:buFont typeface="Arial"/>
                        <a:buNone/>
                      </a:pPr>
                      <a:r>
                        <a:rPr b="0" i="0" lang="uk-UA" sz="900" u="sng" cap="none" strike="noStrike">
                          <a:solidFill>
                            <a:schemeClr val="hlink"/>
                          </a:solidFill>
                          <a:highlight>
                            <a:schemeClr val="lt1"/>
                          </a:highlight>
                          <a:latin typeface="Times New Roman"/>
                          <a:ea typeface="Times New Roman"/>
                          <a:cs typeface="Times New Roman"/>
                          <a:sym typeface="Times New Roman"/>
                          <a:hlinkClick action="ppaction://hlinksldjump" r:id="rId16"/>
                        </a:rPr>
                        <a:t>Досягнення  Уряду </a:t>
                      </a:r>
                      <a:endParaRPr>
                        <a:highlight>
                          <a:schemeClr val="lt1"/>
                        </a:highlight>
                      </a:endParaRPr>
                    </a:p>
                  </a:txBody>
                  <a:tcPr marT="45725" marB="45725" marR="91450" marL="91450"/>
                </a:tc>
                <a:tc>
                  <a:txBody>
                    <a:bodyPr/>
                    <a:lstStyle/>
                    <a:p>
                      <a:pPr indent="0" lvl="0" marL="0" marR="0" rtl="0" algn="l">
                        <a:lnSpc>
                          <a:spcPct val="100000"/>
                        </a:lnSpc>
                        <a:spcBef>
                          <a:spcPts val="0"/>
                        </a:spcBef>
                        <a:spcAft>
                          <a:spcPts val="0"/>
                        </a:spcAft>
                        <a:buNone/>
                      </a:pPr>
                      <a:r>
                        <a:rPr lang="uk-UA" sz="900">
                          <a:latin typeface="Times New Roman"/>
                          <a:ea typeface="Times New Roman"/>
                          <a:cs typeface="Times New Roman"/>
                          <a:sym typeface="Times New Roman"/>
                        </a:rPr>
                        <a:t>9</a:t>
                      </a:r>
                      <a:endParaRPr sz="9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900"/>
                        <a:buFont typeface="Arial"/>
                        <a:buNone/>
                      </a:pPr>
                      <a:r>
                        <a:rPr b="0" i="0" lang="uk-UA" sz="900" u="sng" cap="none" strike="noStrike">
                          <a:solidFill>
                            <a:schemeClr val="hlink"/>
                          </a:solidFill>
                          <a:latin typeface="Times New Roman"/>
                          <a:ea typeface="Times New Roman"/>
                          <a:cs typeface="Times New Roman"/>
                          <a:sym typeface="Times New Roman"/>
                          <a:hlinkClick action="ppaction://hlinksldjump" r:id="rId17"/>
                        </a:rPr>
                        <a:t>Державна служба України з лікарських засобів та контролю за наркотиками </a:t>
                      </a:r>
                      <a:endParaRPr/>
                    </a:p>
                  </a:txBody>
                  <a:tcPr marT="45725" marB="45725" marR="91450" marL="91450"/>
                </a:tc>
                <a:tc>
                  <a:txBody>
                    <a:bodyPr/>
                    <a:lstStyle/>
                    <a:p>
                      <a:pPr indent="0" lvl="0" marL="0" marR="0" rtl="0" algn="l">
                        <a:lnSpc>
                          <a:spcPct val="100000"/>
                        </a:lnSpc>
                        <a:spcBef>
                          <a:spcPts val="0"/>
                        </a:spcBef>
                        <a:spcAft>
                          <a:spcPts val="0"/>
                        </a:spcAft>
                        <a:buNone/>
                      </a:pPr>
                      <a:r>
                        <a:rPr lang="uk-UA" sz="900">
                          <a:latin typeface="Times New Roman"/>
                          <a:ea typeface="Times New Roman"/>
                          <a:cs typeface="Times New Roman"/>
                          <a:sym typeface="Times New Roman"/>
                        </a:rPr>
                        <a:t>81</a:t>
                      </a:r>
                      <a:endParaRPr sz="9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900"/>
                        <a:buFont typeface="Arial"/>
                        <a:buNone/>
                      </a:pPr>
                      <a:r>
                        <a:rPr lang="uk-UA" sz="900" u="sng" cap="none" strike="noStrike">
                          <a:solidFill>
                            <a:schemeClr val="hlink"/>
                          </a:solidFill>
                          <a:latin typeface="Times New Roman"/>
                          <a:ea typeface="Times New Roman"/>
                          <a:cs typeface="Times New Roman"/>
                          <a:sym typeface="Times New Roman"/>
                          <a:hlinkClick action="ppaction://hlinksldjump" r:id="rId18"/>
                        </a:rPr>
                        <a:t>Державна митна служба України</a:t>
                      </a:r>
                      <a:endParaRPr/>
                    </a:p>
                  </a:txBody>
                  <a:tcPr marT="45725" marB="45725" marR="91450" marL="91450"/>
                </a:tc>
                <a:tc>
                  <a:txBody>
                    <a:bodyPr/>
                    <a:lstStyle/>
                    <a:p>
                      <a:pPr indent="0" lvl="0" marL="0" marR="0" rtl="0" algn="l">
                        <a:lnSpc>
                          <a:spcPct val="100000"/>
                        </a:lnSpc>
                        <a:spcBef>
                          <a:spcPts val="0"/>
                        </a:spcBef>
                        <a:spcAft>
                          <a:spcPts val="0"/>
                        </a:spcAft>
                        <a:buNone/>
                      </a:pPr>
                      <a:r>
                        <a:rPr lang="uk-UA" sz="900">
                          <a:latin typeface="Times New Roman"/>
                          <a:ea typeface="Times New Roman"/>
                          <a:cs typeface="Times New Roman"/>
                          <a:sym typeface="Times New Roman"/>
                        </a:rPr>
                        <a:t>138</a:t>
                      </a:r>
                      <a:endParaRPr sz="900" u="none" cap="none" strike="noStrike">
                        <a:latin typeface="Times New Roman"/>
                        <a:ea typeface="Times New Roman"/>
                        <a:cs typeface="Times New Roman"/>
                        <a:sym typeface="Times New Roman"/>
                      </a:endParaRPr>
                    </a:p>
                  </a:txBody>
                  <a:tcPr marT="45725" marB="45725" marR="91450" marL="91450"/>
                </a:tc>
              </a:tr>
              <a:tr h="293100">
                <a:tc>
                  <a:txBody>
                    <a:bodyPr/>
                    <a:lstStyle/>
                    <a:p>
                      <a:pPr indent="0" lvl="0" marL="0" marR="0" rtl="0" algn="l">
                        <a:lnSpc>
                          <a:spcPct val="100000"/>
                        </a:lnSpc>
                        <a:spcBef>
                          <a:spcPts val="0"/>
                        </a:spcBef>
                        <a:spcAft>
                          <a:spcPts val="0"/>
                        </a:spcAft>
                        <a:buClr>
                          <a:srgbClr val="000000"/>
                        </a:buClr>
                        <a:buSzPts val="900"/>
                        <a:buFont typeface="Arial"/>
                        <a:buNone/>
                      </a:pPr>
                      <a:r>
                        <a:rPr b="0" i="0" lang="uk-UA" sz="900" u="sng" cap="none" strike="noStrike">
                          <a:solidFill>
                            <a:schemeClr val="hlink"/>
                          </a:solidFill>
                          <a:latin typeface="Times New Roman"/>
                          <a:ea typeface="Times New Roman"/>
                          <a:cs typeface="Times New Roman"/>
                          <a:sym typeface="Times New Roman"/>
                          <a:hlinkClick action="ppaction://hlinksldjump" r:id="rId19"/>
                        </a:rPr>
                        <a:t>Український інститут національної пам’яті</a:t>
                      </a:r>
                      <a:endParaRPr/>
                    </a:p>
                  </a:txBody>
                  <a:tcPr marT="45725" marB="45725" marR="91450" marL="91450"/>
                </a:tc>
                <a:tc>
                  <a:txBody>
                    <a:bodyPr/>
                    <a:lstStyle/>
                    <a:p>
                      <a:pPr indent="0" lvl="0" marL="0" marR="0" rtl="0" algn="l">
                        <a:lnSpc>
                          <a:spcPct val="100000"/>
                        </a:lnSpc>
                        <a:spcBef>
                          <a:spcPts val="0"/>
                        </a:spcBef>
                        <a:spcAft>
                          <a:spcPts val="0"/>
                        </a:spcAft>
                        <a:buNone/>
                      </a:pPr>
                      <a:r>
                        <a:rPr lang="uk-UA" sz="900">
                          <a:latin typeface="Times New Roman"/>
                          <a:ea typeface="Times New Roman"/>
                          <a:cs typeface="Times New Roman"/>
                          <a:sym typeface="Times New Roman"/>
                        </a:rPr>
                        <a:t>12</a:t>
                      </a:r>
                      <a:endParaRPr b="1" i="0" sz="900" u="none" cap="none" strike="noStrike">
                        <a:solidFill>
                          <a:schemeClr val="dk1"/>
                        </a:solidFill>
                        <a:latin typeface="Times New Roman"/>
                        <a:ea typeface="Times New Roman"/>
                        <a:cs typeface="Times New Roman"/>
                        <a:sym typeface="Times New Roman"/>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900"/>
                        <a:buFont typeface="Arial"/>
                        <a:buNone/>
                      </a:pPr>
                      <a:r>
                        <a:rPr b="0" i="0" lang="uk-UA" sz="900" u="sng" cap="none" strike="noStrike">
                          <a:solidFill>
                            <a:schemeClr val="hlink"/>
                          </a:solidFill>
                          <a:latin typeface="Times New Roman"/>
                          <a:ea typeface="Times New Roman"/>
                          <a:cs typeface="Times New Roman"/>
                          <a:sym typeface="Times New Roman"/>
                          <a:hlinkClick action="ppaction://hlinksldjump" r:id="rId20"/>
                        </a:rPr>
                        <a:t>Міністерство молоді та спорту України</a:t>
                      </a:r>
                      <a:endParaRPr/>
                    </a:p>
                  </a:txBody>
                  <a:tcPr marT="45725" marB="45725" marR="91450" marL="91450"/>
                </a:tc>
                <a:tc>
                  <a:txBody>
                    <a:bodyPr/>
                    <a:lstStyle/>
                    <a:p>
                      <a:pPr indent="0" lvl="0" marL="0" marR="0" rtl="0" algn="l">
                        <a:lnSpc>
                          <a:spcPct val="100000"/>
                        </a:lnSpc>
                        <a:spcBef>
                          <a:spcPts val="0"/>
                        </a:spcBef>
                        <a:spcAft>
                          <a:spcPts val="0"/>
                        </a:spcAft>
                        <a:buNone/>
                      </a:pPr>
                      <a:r>
                        <a:rPr lang="uk-UA" sz="900">
                          <a:latin typeface="Times New Roman"/>
                          <a:ea typeface="Times New Roman"/>
                          <a:cs typeface="Times New Roman"/>
                          <a:sym typeface="Times New Roman"/>
                        </a:rPr>
                        <a:t>83</a:t>
                      </a:r>
                      <a:endParaRPr sz="9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900"/>
                        <a:buFont typeface="Arial"/>
                        <a:buNone/>
                      </a:pPr>
                      <a:r>
                        <a:rPr lang="uk-UA" sz="900" u="sng" cap="none" strike="noStrike">
                          <a:solidFill>
                            <a:schemeClr val="hlink"/>
                          </a:solidFill>
                          <a:latin typeface="Times New Roman"/>
                          <a:ea typeface="Times New Roman"/>
                          <a:cs typeface="Times New Roman"/>
                          <a:sym typeface="Times New Roman"/>
                          <a:hlinkClick action="ppaction://hlinksldjump" r:id="rId21"/>
                        </a:rPr>
                        <a:t>Державна аудиторська служба України</a:t>
                      </a:r>
                      <a:endParaRPr/>
                    </a:p>
                  </a:txBody>
                  <a:tcPr marT="45725" marB="45725" marR="91450" marL="91450"/>
                </a:tc>
                <a:tc>
                  <a:txBody>
                    <a:bodyPr/>
                    <a:lstStyle/>
                    <a:p>
                      <a:pPr indent="0" lvl="0" marL="0" rtl="0" algn="l">
                        <a:spcBef>
                          <a:spcPts val="0"/>
                        </a:spcBef>
                        <a:spcAft>
                          <a:spcPts val="0"/>
                        </a:spcAft>
                        <a:buNone/>
                      </a:pPr>
                      <a:r>
                        <a:rPr lang="uk-UA" sz="900">
                          <a:latin typeface="Times New Roman"/>
                          <a:ea typeface="Times New Roman"/>
                          <a:cs typeface="Times New Roman"/>
                          <a:sym typeface="Times New Roman"/>
                        </a:rPr>
                        <a:t>141</a:t>
                      </a:r>
                      <a:endParaRPr sz="900">
                        <a:latin typeface="Times New Roman"/>
                        <a:ea typeface="Times New Roman"/>
                        <a:cs typeface="Times New Roman"/>
                        <a:sym typeface="Times New Roman"/>
                      </a:endParaRPr>
                    </a:p>
                  </a:txBody>
                  <a:tcPr marT="45725" marB="45725" marR="91450" marL="91450"/>
                </a:tc>
              </a:tr>
              <a:tr h="293100">
                <a:tc>
                  <a:txBody>
                    <a:bodyPr/>
                    <a:lstStyle/>
                    <a:p>
                      <a:pPr indent="0" lvl="0" marL="0" marR="0" rtl="0" algn="l">
                        <a:lnSpc>
                          <a:spcPct val="100000"/>
                        </a:lnSpc>
                        <a:spcBef>
                          <a:spcPts val="0"/>
                        </a:spcBef>
                        <a:spcAft>
                          <a:spcPts val="0"/>
                        </a:spcAft>
                        <a:buNone/>
                      </a:pPr>
                      <a:r>
                        <a:rPr b="0" lang="uk-UA" sz="900" u="sng" cap="none" strike="noStrike">
                          <a:solidFill>
                            <a:schemeClr val="hlink"/>
                          </a:solidFill>
                          <a:latin typeface="Times New Roman"/>
                          <a:ea typeface="Times New Roman"/>
                          <a:cs typeface="Times New Roman"/>
                          <a:sym typeface="Times New Roman"/>
                          <a:hlinkClick action="ppaction://hlinksldjump" r:id="rId22"/>
                        </a:rPr>
                        <a:t>Державна інспекція ядерного регулювання України</a:t>
                      </a:r>
                      <a:endParaRPr/>
                    </a:p>
                  </a:txBody>
                  <a:tcPr marT="45725" marB="45725" marR="91450" marL="91450"/>
                </a:tc>
                <a:tc>
                  <a:txBody>
                    <a:bodyPr/>
                    <a:lstStyle/>
                    <a:p>
                      <a:pPr indent="0" lvl="0" marL="0" marR="0" rtl="0" algn="l">
                        <a:lnSpc>
                          <a:spcPct val="100000"/>
                        </a:lnSpc>
                        <a:spcBef>
                          <a:spcPts val="0"/>
                        </a:spcBef>
                        <a:spcAft>
                          <a:spcPts val="0"/>
                        </a:spcAft>
                        <a:buNone/>
                      </a:pPr>
                      <a:r>
                        <a:rPr lang="uk-UA" sz="900">
                          <a:latin typeface="Times New Roman"/>
                          <a:ea typeface="Times New Roman"/>
                          <a:cs typeface="Times New Roman"/>
                          <a:sym typeface="Times New Roman"/>
                        </a:rPr>
                        <a:t>18</a:t>
                      </a:r>
                      <a:endParaRPr sz="9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900"/>
                        <a:buFont typeface="Arial"/>
                        <a:buNone/>
                      </a:pPr>
                      <a:r>
                        <a:rPr b="0" i="0" lang="uk-UA" sz="900" u="sng" cap="none" strike="noStrike">
                          <a:solidFill>
                            <a:schemeClr val="hlink"/>
                          </a:solidFill>
                          <a:latin typeface="Times New Roman"/>
                          <a:ea typeface="Times New Roman"/>
                          <a:cs typeface="Times New Roman"/>
                          <a:sym typeface="Times New Roman"/>
                          <a:hlinkClick action="ppaction://hlinksldjump" r:id="rId23"/>
                        </a:rPr>
                        <a:t>Міністерство цифрової трансформації України</a:t>
                      </a:r>
                      <a:endParaRPr/>
                    </a:p>
                  </a:txBody>
                  <a:tcPr marT="45725" marB="45725" marR="91450" marL="91450"/>
                </a:tc>
                <a:tc>
                  <a:txBody>
                    <a:bodyPr/>
                    <a:lstStyle/>
                    <a:p>
                      <a:pPr indent="0" lvl="0" marL="0" marR="0" rtl="0" algn="l">
                        <a:lnSpc>
                          <a:spcPct val="100000"/>
                        </a:lnSpc>
                        <a:spcBef>
                          <a:spcPts val="0"/>
                        </a:spcBef>
                        <a:spcAft>
                          <a:spcPts val="0"/>
                        </a:spcAft>
                        <a:buNone/>
                      </a:pPr>
                      <a:r>
                        <a:rPr lang="uk-UA" sz="900">
                          <a:latin typeface="Times New Roman"/>
                          <a:ea typeface="Times New Roman"/>
                          <a:cs typeface="Times New Roman"/>
                          <a:sym typeface="Times New Roman"/>
                        </a:rPr>
                        <a:t>88</a:t>
                      </a:r>
                      <a:endParaRPr sz="9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900"/>
                        <a:buFont typeface="Arial"/>
                        <a:buNone/>
                      </a:pPr>
                      <a:r>
                        <a:rPr lang="uk-UA" sz="900" u="sng" cap="none" strike="noStrike">
                          <a:solidFill>
                            <a:schemeClr val="hlink"/>
                          </a:solidFill>
                          <a:latin typeface="Times New Roman"/>
                          <a:ea typeface="Times New Roman"/>
                          <a:cs typeface="Times New Roman"/>
                          <a:sym typeface="Times New Roman"/>
                          <a:hlinkClick action="ppaction://hlinksldjump" r:id="rId24"/>
                        </a:rPr>
                        <a:t>Державна податкова служби України</a:t>
                      </a:r>
                      <a:endParaRPr/>
                    </a:p>
                  </a:txBody>
                  <a:tcPr marT="45725" marB="45725" marR="91450" marL="91450"/>
                </a:tc>
                <a:tc>
                  <a:txBody>
                    <a:bodyPr/>
                    <a:lstStyle/>
                    <a:p>
                      <a:pPr indent="0" lvl="0" marL="0" marR="0" rtl="0" algn="l">
                        <a:lnSpc>
                          <a:spcPct val="100000"/>
                        </a:lnSpc>
                        <a:spcBef>
                          <a:spcPts val="0"/>
                        </a:spcBef>
                        <a:spcAft>
                          <a:spcPts val="0"/>
                        </a:spcAft>
                        <a:buNone/>
                      </a:pPr>
                      <a:r>
                        <a:rPr lang="uk-UA" sz="900">
                          <a:latin typeface="Times New Roman"/>
                          <a:ea typeface="Times New Roman"/>
                          <a:cs typeface="Times New Roman"/>
                          <a:sym typeface="Times New Roman"/>
                        </a:rPr>
                        <a:t>146</a:t>
                      </a:r>
                      <a:endParaRPr sz="900" u="none" cap="none" strike="noStrike">
                        <a:latin typeface="Times New Roman"/>
                        <a:ea typeface="Times New Roman"/>
                        <a:cs typeface="Times New Roman"/>
                        <a:sym typeface="Times New Roman"/>
                      </a:endParaRPr>
                    </a:p>
                  </a:txBody>
                  <a:tcPr marT="45725" marB="45725" marR="91450" marL="91450"/>
                </a:tc>
              </a:tr>
              <a:tr h="293100">
                <a:tc>
                  <a:txBody>
                    <a:bodyPr/>
                    <a:lstStyle/>
                    <a:p>
                      <a:pPr indent="0" lvl="0" marL="0" marR="0" rtl="0" algn="l">
                        <a:lnSpc>
                          <a:spcPct val="100000"/>
                        </a:lnSpc>
                        <a:spcBef>
                          <a:spcPts val="0"/>
                        </a:spcBef>
                        <a:spcAft>
                          <a:spcPts val="0"/>
                        </a:spcAft>
                        <a:buNone/>
                      </a:pPr>
                      <a:r>
                        <a:rPr b="0" lang="uk-UA" sz="900" u="sng" cap="none" strike="noStrike">
                          <a:solidFill>
                            <a:schemeClr val="hlink"/>
                          </a:solidFill>
                          <a:latin typeface="Times New Roman"/>
                          <a:ea typeface="Times New Roman"/>
                          <a:cs typeface="Times New Roman"/>
                          <a:sym typeface="Times New Roman"/>
                          <a:hlinkClick action="ppaction://hlinksldjump" r:id="rId25"/>
                        </a:rPr>
                        <a:t>Бюро економічної безпеки України</a:t>
                      </a:r>
                      <a:endParaRPr/>
                    </a:p>
                  </a:txBody>
                  <a:tcPr marT="45725" marB="45725" marR="91450" marL="91450"/>
                </a:tc>
                <a:tc>
                  <a:txBody>
                    <a:bodyPr/>
                    <a:lstStyle/>
                    <a:p>
                      <a:pPr indent="0" lvl="0" marL="0" marR="0" rtl="0" algn="l">
                        <a:lnSpc>
                          <a:spcPct val="100000"/>
                        </a:lnSpc>
                        <a:spcBef>
                          <a:spcPts val="0"/>
                        </a:spcBef>
                        <a:spcAft>
                          <a:spcPts val="0"/>
                        </a:spcAft>
                        <a:buNone/>
                      </a:pPr>
                      <a:r>
                        <a:rPr lang="uk-UA" sz="900">
                          <a:latin typeface="Times New Roman"/>
                          <a:ea typeface="Times New Roman"/>
                          <a:cs typeface="Times New Roman"/>
                          <a:sym typeface="Times New Roman"/>
                        </a:rPr>
                        <a:t>24</a:t>
                      </a:r>
                      <a:endParaRPr sz="9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900"/>
                        <a:buFont typeface="Arial"/>
                        <a:buNone/>
                      </a:pPr>
                      <a:r>
                        <a:rPr b="0" i="0" lang="uk-UA" sz="900" u="sng" cap="none" strike="noStrike">
                          <a:solidFill>
                            <a:schemeClr val="hlink"/>
                          </a:solidFill>
                          <a:latin typeface="Times New Roman"/>
                          <a:ea typeface="Times New Roman"/>
                          <a:cs typeface="Times New Roman"/>
                          <a:sym typeface="Times New Roman"/>
                          <a:hlinkClick action="ppaction://hlinksldjump" r:id="rId26"/>
                        </a:rPr>
                        <a:t>Міністерство закордонних справ України</a:t>
                      </a:r>
                      <a:endParaRPr/>
                    </a:p>
                  </a:txBody>
                  <a:tcPr marT="45725" marB="45725" marR="91450" marL="91450"/>
                </a:tc>
                <a:tc>
                  <a:txBody>
                    <a:bodyPr/>
                    <a:lstStyle/>
                    <a:p>
                      <a:pPr indent="0" lvl="0" marL="0" marR="0" rtl="0" algn="l">
                        <a:lnSpc>
                          <a:spcPct val="100000"/>
                        </a:lnSpc>
                        <a:spcBef>
                          <a:spcPts val="0"/>
                        </a:spcBef>
                        <a:spcAft>
                          <a:spcPts val="0"/>
                        </a:spcAft>
                        <a:buNone/>
                      </a:pPr>
                      <a:r>
                        <a:rPr lang="uk-UA" sz="900">
                          <a:latin typeface="Times New Roman"/>
                          <a:ea typeface="Times New Roman"/>
                          <a:cs typeface="Times New Roman"/>
                          <a:sym typeface="Times New Roman"/>
                        </a:rPr>
                        <a:t>93</a:t>
                      </a:r>
                      <a:endParaRPr sz="9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900"/>
                        <a:buFont typeface="Arial"/>
                        <a:buNone/>
                      </a:pPr>
                      <a:r>
                        <a:rPr b="0" i="0" lang="uk-UA" sz="900" u="sng" cap="none" strike="noStrike">
                          <a:solidFill>
                            <a:schemeClr val="hlink"/>
                          </a:solidFill>
                          <a:latin typeface="Times New Roman"/>
                          <a:ea typeface="Times New Roman"/>
                          <a:cs typeface="Times New Roman"/>
                          <a:sym typeface="Times New Roman"/>
                          <a:hlinkClick action="ppaction://hlinksldjump" r:id="rId27"/>
                        </a:rPr>
                        <a:t>Державна служба фінансового моніторингу України</a:t>
                      </a:r>
                      <a:endParaRPr/>
                    </a:p>
                  </a:txBody>
                  <a:tcPr marT="45725" marB="45725" marR="91450" marL="91450"/>
                </a:tc>
                <a:tc>
                  <a:txBody>
                    <a:bodyPr/>
                    <a:lstStyle/>
                    <a:p>
                      <a:pPr indent="0" lvl="0" marL="0" marR="0" rtl="0" algn="l">
                        <a:lnSpc>
                          <a:spcPct val="100000"/>
                        </a:lnSpc>
                        <a:spcBef>
                          <a:spcPts val="0"/>
                        </a:spcBef>
                        <a:spcAft>
                          <a:spcPts val="0"/>
                        </a:spcAft>
                        <a:buNone/>
                      </a:pPr>
                      <a:r>
                        <a:rPr lang="uk-UA" sz="900">
                          <a:latin typeface="Times New Roman"/>
                          <a:ea typeface="Times New Roman"/>
                          <a:cs typeface="Times New Roman"/>
                          <a:sym typeface="Times New Roman"/>
                        </a:rPr>
                        <a:t>148</a:t>
                      </a:r>
                      <a:endParaRPr sz="900" u="none" cap="none" strike="noStrike">
                        <a:latin typeface="Times New Roman"/>
                        <a:ea typeface="Times New Roman"/>
                        <a:cs typeface="Times New Roman"/>
                        <a:sym typeface="Times New Roman"/>
                      </a:endParaRPr>
                    </a:p>
                  </a:txBody>
                  <a:tcPr marT="45725" marB="45725" marR="91450" marL="91450"/>
                </a:tc>
              </a:tr>
              <a:tr h="351700">
                <a:tc>
                  <a:txBody>
                    <a:bodyPr/>
                    <a:lstStyle/>
                    <a:p>
                      <a:pPr indent="0" lvl="0" marL="0" marR="0" rtl="0" algn="l">
                        <a:lnSpc>
                          <a:spcPct val="100000"/>
                        </a:lnSpc>
                        <a:spcBef>
                          <a:spcPts val="0"/>
                        </a:spcBef>
                        <a:spcAft>
                          <a:spcPts val="0"/>
                        </a:spcAft>
                        <a:buNone/>
                      </a:pPr>
                      <a:r>
                        <a:rPr b="0" lang="uk-UA" sz="900" u="sng" cap="none" strike="noStrike">
                          <a:solidFill>
                            <a:schemeClr val="hlink"/>
                          </a:solidFill>
                          <a:latin typeface="Times New Roman"/>
                          <a:ea typeface="Times New Roman"/>
                          <a:cs typeface="Times New Roman"/>
                          <a:sym typeface="Times New Roman"/>
                          <a:hlinkClick action="ppaction://hlinksldjump" r:id="rId28"/>
                        </a:rPr>
                        <a:t>Державна служба України з питань геодезії, картографії та кадастру </a:t>
                      </a:r>
                      <a:endParaRPr/>
                    </a:p>
                  </a:txBody>
                  <a:tcPr marT="45725" marB="45725" marR="91450" marL="91450"/>
                </a:tc>
                <a:tc>
                  <a:txBody>
                    <a:bodyPr/>
                    <a:lstStyle/>
                    <a:p>
                      <a:pPr indent="0" lvl="0" marL="0" marR="0" rtl="0" algn="l">
                        <a:lnSpc>
                          <a:spcPct val="100000"/>
                        </a:lnSpc>
                        <a:spcBef>
                          <a:spcPts val="0"/>
                        </a:spcBef>
                        <a:spcAft>
                          <a:spcPts val="0"/>
                        </a:spcAft>
                        <a:buNone/>
                      </a:pPr>
                      <a:r>
                        <a:rPr lang="uk-UA" sz="900">
                          <a:latin typeface="Times New Roman"/>
                          <a:ea typeface="Times New Roman"/>
                          <a:cs typeface="Times New Roman"/>
                          <a:sym typeface="Times New Roman"/>
                        </a:rPr>
                        <a:t>26</a:t>
                      </a:r>
                      <a:endParaRPr sz="9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900"/>
                        <a:buFont typeface="Arial"/>
                        <a:buNone/>
                      </a:pPr>
                      <a:r>
                        <a:rPr b="0" i="0" lang="uk-UA" sz="900" u="sng" cap="none" strike="noStrike">
                          <a:solidFill>
                            <a:schemeClr val="hlink"/>
                          </a:solidFill>
                          <a:latin typeface="Times New Roman"/>
                          <a:ea typeface="Times New Roman"/>
                          <a:cs typeface="Times New Roman"/>
                          <a:sym typeface="Times New Roman"/>
                          <a:hlinkClick action="ppaction://hlinksldjump" r:id="rId29"/>
                        </a:rPr>
                        <a:t>Міністерство культури України</a:t>
                      </a:r>
                      <a:endParaRPr/>
                    </a:p>
                  </a:txBody>
                  <a:tcPr marT="45725" marB="45725" marR="91450" marL="91450"/>
                </a:tc>
                <a:tc>
                  <a:txBody>
                    <a:bodyPr/>
                    <a:lstStyle/>
                    <a:p>
                      <a:pPr indent="0" lvl="0" marL="0" marR="0" rtl="0" algn="l">
                        <a:lnSpc>
                          <a:spcPct val="100000"/>
                        </a:lnSpc>
                        <a:spcBef>
                          <a:spcPts val="0"/>
                        </a:spcBef>
                        <a:spcAft>
                          <a:spcPts val="0"/>
                        </a:spcAft>
                        <a:buNone/>
                      </a:pPr>
                      <a:r>
                        <a:rPr lang="uk-UA" sz="900">
                          <a:latin typeface="Times New Roman"/>
                          <a:ea typeface="Times New Roman"/>
                          <a:cs typeface="Times New Roman"/>
                          <a:sym typeface="Times New Roman"/>
                        </a:rPr>
                        <a:t>100 </a:t>
                      </a:r>
                      <a:endParaRPr sz="9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900"/>
                        <a:buFont typeface="Arial"/>
                        <a:buNone/>
                      </a:pPr>
                      <a:r>
                        <a:rPr b="0" i="0" lang="uk-UA" sz="900" u="sng" cap="none" strike="noStrike">
                          <a:solidFill>
                            <a:schemeClr val="hlink"/>
                          </a:solidFill>
                          <a:latin typeface="Times New Roman"/>
                          <a:ea typeface="Times New Roman"/>
                          <a:cs typeface="Times New Roman"/>
                          <a:sym typeface="Times New Roman"/>
                          <a:hlinkClick action="ppaction://hlinksldjump" r:id="rId30"/>
                        </a:rPr>
                        <a:t>Міністерство енергетики України</a:t>
                      </a:r>
                      <a:endParaRPr/>
                    </a:p>
                  </a:txBody>
                  <a:tcPr marT="45725" marB="45725" marR="91450" marL="91450"/>
                </a:tc>
                <a:tc>
                  <a:txBody>
                    <a:bodyPr/>
                    <a:lstStyle/>
                    <a:p>
                      <a:pPr indent="0" lvl="0" marL="0" marR="0" rtl="0" algn="l">
                        <a:lnSpc>
                          <a:spcPct val="100000"/>
                        </a:lnSpc>
                        <a:spcBef>
                          <a:spcPts val="0"/>
                        </a:spcBef>
                        <a:spcAft>
                          <a:spcPts val="0"/>
                        </a:spcAft>
                        <a:buNone/>
                      </a:pPr>
                      <a:r>
                        <a:rPr lang="uk-UA" sz="900">
                          <a:latin typeface="Times New Roman"/>
                          <a:ea typeface="Times New Roman"/>
                          <a:cs typeface="Times New Roman"/>
                          <a:sym typeface="Times New Roman"/>
                        </a:rPr>
                        <a:t>151</a:t>
                      </a:r>
                      <a:endParaRPr sz="900" u="none" cap="none" strike="noStrike">
                        <a:latin typeface="Times New Roman"/>
                        <a:ea typeface="Times New Roman"/>
                        <a:cs typeface="Times New Roman"/>
                        <a:sym typeface="Times New Roman"/>
                      </a:endParaRPr>
                    </a:p>
                  </a:txBody>
                  <a:tcPr marT="45725" marB="45725" marR="91450" marL="91450"/>
                </a:tc>
              </a:tr>
              <a:tr h="351700">
                <a:tc>
                  <a:txBody>
                    <a:bodyPr/>
                    <a:lstStyle/>
                    <a:p>
                      <a:pPr indent="0" lvl="0" marL="0" marR="0" rtl="0" algn="l">
                        <a:lnSpc>
                          <a:spcPct val="100000"/>
                        </a:lnSpc>
                        <a:spcBef>
                          <a:spcPts val="0"/>
                        </a:spcBef>
                        <a:spcAft>
                          <a:spcPts val="0"/>
                        </a:spcAft>
                        <a:buNone/>
                      </a:pPr>
                      <a:r>
                        <a:rPr b="0" lang="uk-UA" sz="900" u="sng" cap="none" strike="noStrike">
                          <a:solidFill>
                            <a:schemeClr val="hlink"/>
                          </a:solidFill>
                          <a:latin typeface="Times New Roman"/>
                          <a:ea typeface="Times New Roman"/>
                          <a:cs typeface="Times New Roman"/>
                          <a:sym typeface="Times New Roman"/>
                          <a:hlinkClick action="ppaction://hlinksldjump" r:id="rId31"/>
                        </a:rPr>
                        <a:t>Національне агентство України з питань державної служби</a:t>
                      </a:r>
                      <a:endParaRPr/>
                    </a:p>
                  </a:txBody>
                  <a:tcPr marT="45725" marB="45725" marR="91450" marL="91450"/>
                </a:tc>
                <a:tc>
                  <a:txBody>
                    <a:bodyPr/>
                    <a:lstStyle/>
                    <a:p>
                      <a:pPr indent="0" lvl="0" marL="0" marR="0" rtl="0" algn="l">
                        <a:lnSpc>
                          <a:spcPct val="100000"/>
                        </a:lnSpc>
                        <a:spcBef>
                          <a:spcPts val="0"/>
                        </a:spcBef>
                        <a:spcAft>
                          <a:spcPts val="0"/>
                        </a:spcAft>
                        <a:buNone/>
                      </a:pPr>
                      <a:r>
                        <a:rPr lang="uk-UA" sz="900">
                          <a:latin typeface="Times New Roman"/>
                          <a:ea typeface="Times New Roman"/>
                          <a:cs typeface="Times New Roman"/>
                          <a:sym typeface="Times New Roman"/>
                        </a:rPr>
                        <a:t>29</a:t>
                      </a:r>
                      <a:endParaRPr sz="9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900"/>
                        <a:buFont typeface="Arial"/>
                        <a:buNone/>
                      </a:pPr>
                      <a:r>
                        <a:rPr b="0" i="0" lang="uk-UA" sz="900" u="sng" cap="none" strike="noStrike">
                          <a:solidFill>
                            <a:schemeClr val="hlink"/>
                          </a:solidFill>
                          <a:latin typeface="Times New Roman"/>
                          <a:ea typeface="Times New Roman"/>
                          <a:cs typeface="Times New Roman"/>
                          <a:sym typeface="Times New Roman"/>
                          <a:hlinkClick action="ppaction://hlinksldjump" r:id="rId32"/>
                        </a:rPr>
                        <a:t>Державне агентство України з питань мистецтв та мистецької освіти</a:t>
                      </a:r>
                      <a:endParaRPr/>
                    </a:p>
                  </a:txBody>
                  <a:tcPr marT="45725" marB="45725" marR="91450" marL="91450"/>
                </a:tc>
                <a:tc>
                  <a:txBody>
                    <a:bodyPr/>
                    <a:lstStyle/>
                    <a:p>
                      <a:pPr indent="0" lvl="0" marL="0" marR="0" rtl="0" algn="l">
                        <a:lnSpc>
                          <a:spcPct val="100000"/>
                        </a:lnSpc>
                        <a:spcBef>
                          <a:spcPts val="0"/>
                        </a:spcBef>
                        <a:spcAft>
                          <a:spcPts val="0"/>
                        </a:spcAft>
                        <a:buNone/>
                      </a:pPr>
                      <a:r>
                        <a:rPr lang="uk-UA" sz="900">
                          <a:latin typeface="Times New Roman"/>
                          <a:ea typeface="Times New Roman"/>
                          <a:cs typeface="Times New Roman"/>
                          <a:sym typeface="Times New Roman"/>
                        </a:rPr>
                        <a:t>102</a:t>
                      </a:r>
                      <a:endParaRPr sz="9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900"/>
                        <a:buFont typeface="Arial"/>
                        <a:buNone/>
                      </a:pPr>
                      <a:r>
                        <a:rPr b="0" i="0" lang="uk-UA" sz="900" u="sng" cap="none" strike="noStrike">
                          <a:solidFill>
                            <a:schemeClr val="hlink"/>
                          </a:solidFill>
                          <a:latin typeface="Times New Roman"/>
                          <a:ea typeface="Times New Roman"/>
                          <a:cs typeface="Times New Roman"/>
                          <a:sym typeface="Times New Roman"/>
                          <a:hlinkClick action="ppaction://hlinksldjump" r:id="rId33"/>
                        </a:rPr>
                        <a:t>Державне агентство України з управління зоною відчуження</a:t>
                      </a:r>
                      <a:endParaRPr/>
                    </a:p>
                  </a:txBody>
                  <a:tcPr marT="45725" marB="45725" marR="91450" marL="91450"/>
                </a:tc>
                <a:tc>
                  <a:txBody>
                    <a:bodyPr/>
                    <a:lstStyle/>
                    <a:p>
                      <a:pPr indent="0" lvl="0" marL="0" marR="0" rtl="0" algn="l">
                        <a:lnSpc>
                          <a:spcPct val="100000"/>
                        </a:lnSpc>
                        <a:spcBef>
                          <a:spcPts val="0"/>
                        </a:spcBef>
                        <a:spcAft>
                          <a:spcPts val="0"/>
                        </a:spcAft>
                        <a:buNone/>
                      </a:pPr>
                      <a:r>
                        <a:rPr lang="uk-UA" sz="900">
                          <a:latin typeface="Times New Roman"/>
                          <a:ea typeface="Times New Roman"/>
                          <a:cs typeface="Times New Roman"/>
                          <a:sym typeface="Times New Roman"/>
                        </a:rPr>
                        <a:t>157</a:t>
                      </a:r>
                      <a:endParaRPr sz="900" u="none" cap="none" strike="noStrike">
                        <a:latin typeface="Times New Roman"/>
                        <a:ea typeface="Times New Roman"/>
                        <a:cs typeface="Times New Roman"/>
                        <a:sym typeface="Times New Roman"/>
                      </a:endParaRPr>
                    </a:p>
                  </a:txBody>
                  <a:tcPr marT="45725" marB="45725" marR="91450" marL="91450"/>
                </a:tc>
              </a:tr>
              <a:tr h="117650">
                <a:tc>
                  <a:txBody>
                    <a:bodyPr/>
                    <a:lstStyle/>
                    <a:p>
                      <a:pPr indent="0" lvl="0" marL="0" marR="0" rtl="0" algn="l">
                        <a:lnSpc>
                          <a:spcPct val="100000"/>
                        </a:lnSpc>
                        <a:spcBef>
                          <a:spcPts val="0"/>
                        </a:spcBef>
                        <a:spcAft>
                          <a:spcPts val="0"/>
                        </a:spcAft>
                        <a:buNone/>
                      </a:pPr>
                      <a:r>
                        <a:rPr b="0" i="0" lang="uk-UA" sz="900" u="sng" cap="none" strike="noStrike">
                          <a:solidFill>
                            <a:schemeClr val="hlink"/>
                          </a:solidFill>
                          <a:latin typeface="Times New Roman"/>
                          <a:ea typeface="Times New Roman"/>
                          <a:cs typeface="Times New Roman"/>
                          <a:sym typeface="Times New Roman"/>
                          <a:hlinkClick action="ppaction://hlinksldjump" r:id="rId34"/>
                        </a:rPr>
                        <a:t>Державна служба України з етнополітики та свободи совісті </a:t>
                      </a:r>
                      <a:endParaRPr/>
                    </a:p>
                  </a:txBody>
                  <a:tcPr marT="45725" marB="45725" marR="91450" marL="91450"/>
                </a:tc>
                <a:tc>
                  <a:txBody>
                    <a:bodyPr/>
                    <a:lstStyle/>
                    <a:p>
                      <a:pPr indent="0" lvl="0" marL="0" marR="0" rtl="0" algn="l">
                        <a:lnSpc>
                          <a:spcPct val="100000"/>
                        </a:lnSpc>
                        <a:spcBef>
                          <a:spcPts val="0"/>
                        </a:spcBef>
                        <a:spcAft>
                          <a:spcPts val="0"/>
                        </a:spcAft>
                        <a:buNone/>
                      </a:pPr>
                      <a:r>
                        <a:rPr lang="uk-UA" sz="900">
                          <a:latin typeface="Times New Roman"/>
                          <a:ea typeface="Times New Roman"/>
                          <a:cs typeface="Times New Roman"/>
                          <a:sym typeface="Times New Roman"/>
                        </a:rPr>
                        <a:t>33</a:t>
                      </a:r>
                      <a:endParaRPr sz="9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900"/>
                        <a:buFont typeface="Arial"/>
                        <a:buNone/>
                      </a:pPr>
                      <a:r>
                        <a:rPr b="0" i="0" lang="uk-UA" sz="900" u="sng" cap="none" strike="noStrike">
                          <a:solidFill>
                            <a:schemeClr val="hlink"/>
                          </a:solidFill>
                          <a:latin typeface="Times New Roman"/>
                          <a:ea typeface="Times New Roman"/>
                          <a:cs typeface="Times New Roman"/>
                          <a:sym typeface="Times New Roman"/>
                          <a:hlinkClick action="ppaction://hlinksldjump" r:id="rId35"/>
                        </a:rPr>
                        <a:t>Міністерство внутрішніх справ України </a:t>
                      </a:r>
                      <a:endParaRPr/>
                    </a:p>
                  </a:txBody>
                  <a:tcPr marT="45725" marB="45725" marR="91450" marL="91450"/>
                </a:tc>
                <a:tc>
                  <a:txBody>
                    <a:bodyPr/>
                    <a:lstStyle/>
                    <a:p>
                      <a:pPr indent="0" lvl="0" marL="0" marR="0" rtl="0" algn="l">
                        <a:lnSpc>
                          <a:spcPct val="100000"/>
                        </a:lnSpc>
                        <a:spcBef>
                          <a:spcPts val="0"/>
                        </a:spcBef>
                        <a:spcAft>
                          <a:spcPts val="0"/>
                        </a:spcAft>
                        <a:buNone/>
                      </a:pPr>
                      <a:r>
                        <a:rPr lang="uk-UA" sz="900">
                          <a:latin typeface="Times New Roman"/>
                          <a:ea typeface="Times New Roman"/>
                          <a:cs typeface="Times New Roman"/>
                          <a:sym typeface="Times New Roman"/>
                        </a:rPr>
                        <a:t>104</a:t>
                      </a:r>
                      <a:endParaRPr sz="9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900"/>
                        <a:buFont typeface="Arial"/>
                        <a:buNone/>
                      </a:pPr>
                      <a:r>
                        <a:rPr lang="uk-UA" sz="900" u="sng" cap="none" strike="noStrike">
                          <a:solidFill>
                            <a:schemeClr val="hlink"/>
                          </a:solidFill>
                          <a:latin typeface="Times New Roman"/>
                          <a:ea typeface="Times New Roman"/>
                          <a:cs typeface="Times New Roman"/>
                          <a:sym typeface="Times New Roman"/>
                          <a:hlinkClick action="ppaction://hlinksldjump" r:id="rId36"/>
                        </a:rPr>
                        <a:t>Державна інспекція енергетичного нагляду України </a:t>
                      </a:r>
                      <a:endParaRPr/>
                    </a:p>
                  </a:txBody>
                  <a:tcPr marT="45725" marB="45725" marR="91450" marL="91450"/>
                </a:tc>
                <a:tc>
                  <a:txBody>
                    <a:bodyPr/>
                    <a:lstStyle/>
                    <a:p>
                      <a:pPr indent="0" lvl="0" marL="0" marR="0" rtl="0" algn="l">
                        <a:lnSpc>
                          <a:spcPct val="100000"/>
                        </a:lnSpc>
                        <a:spcBef>
                          <a:spcPts val="0"/>
                        </a:spcBef>
                        <a:spcAft>
                          <a:spcPts val="0"/>
                        </a:spcAft>
                        <a:buNone/>
                      </a:pPr>
                      <a:r>
                        <a:rPr lang="uk-UA" sz="900">
                          <a:latin typeface="Times New Roman"/>
                          <a:ea typeface="Times New Roman"/>
                          <a:cs typeface="Times New Roman"/>
                          <a:sym typeface="Times New Roman"/>
                        </a:rPr>
                        <a:t>162</a:t>
                      </a:r>
                      <a:endParaRPr sz="900" u="none" cap="none" strike="noStrike">
                        <a:latin typeface="Times New Roman"/>
                        <a:ea typeface="Times New Roman"/>
                        <a:cs typeface="Times New Roman"/>
                        <a:sym typeface="Times New Roman"/>
                      </a:endParaRPr>
                    </a:p>
                  </a:txBody>
                  <a:tcPr marT="45725" marB="45725" marR="91450" marL="91450"/>
                </a:tc>
              </a:tr>
              <a:tr h="354050">
                <a:tc>
                  <a:txBody>
                    <a:bodyPr/>
                    <a:lstStyle/>
                    <a:p>
                      <a:pPr indent="0" lvl="0" marL="0" marR="0" rtl="0" algn="l">
                        <a:lnSpc>
                          <a:spcPct val="100000"/>
                        </a:lnSpc>
                        <a:spcBef>
                          <a:spcPts val="0"/>
                        </a:spcBef>
                        <a:spcAft>
                          <a:spcPts val="0"/>
                        </a:spcAft>
                        <a:buClr>
                          <a:srgbClr val="000000"/>
                        </a:buClr>
                        <a:buSzPts val="900"/>
                        <a:buFont typeface="Arial"/>
                        <a:buNone/>
                      </a:pPr>
                      <a:r>
                        <a:rPr b="0" i="0" lang="uk-UA" sz="900" u="sng" cap="none" strike="noStrike">
                          <a:solidFill>
                            <a:schemeClr val="hlink"/>
                          </a:solidFill>
                          <a:latin typeface="Times New Roman"/>
                          <a:ea typeface="Times New Roman"/>
                          <a:cs typeface="Times New Roman"/>
                          <a:sym typeface="Times New Roman"/>
                          <a:hlinkClick action="ppaction://hlinksldjump" r:id="rId37"/>
                        </a:rPr>
                        <a:t>Державне агентство з енергоефективності та енергозбереження України</a:t>
                      </a:r>
                      <a:endParaRPr/>
                    </a:p>
                  </a:txBody>
                  <a:tcPr marT="45725" marB="45725" marR="91450" marL="91450"/>
                </a:tc>
                <a:tc>
                  <a:txBody>
                    <a:bodyPr/>
                    <a:lstStyle/>
                    <a:p>
                      <a:pPr indent="0" lvl="0" marL="0" marR="0" rtl="0" algn="l">
                        <a:lnSpc>
                          <a:spcPct val="100000"/>
                        </a:lnSpc>
                        <a:spcBef>
                          <a:spcPts val="0"/>
                        </a:spcBef>
                        <a:spcAft>
                          <a:spcPts val="0"/>
                        </a:spcAft>
                        <a:buNone/>
                      </a:pPr>
                      <a:r>
                        <a:rPr lang="uk-UA" sz="900">
                          <a:latin typeface="Times New Roman"/>
                          <a:ea typeface="Times New Roman"/>
                          <a:cs typeface="Times New Roman"/>
                          <a:sym typeface="Times New Roman"/>
                        </a:rPr>
                        <a:t>37</a:t>
                      </a:r>
                      <a:endParaRPr sz="9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900"/>
                        <a:buFont typeface="Arial"/>
                        <a:buNone/>
                      </a:pPr>
                      <a:r>
                        <a:rPr b="0" i="0" lang="uk-UA" sz="900" u="sng" cap="none" strike="noStrike">
                          <a:solidFill>
                            <a:schemeClr val="hlink"/>
                          </a:solidFill>
                          <a:latin typeface="Times New Roman"/>
                          <a:ea typeface="Times New Roman"/>
                          <a:cs typeface="Times New Roman"/>
                          <a:sym typeface="Times New Roman"/>
                          <a:hlinkClick action="ppaction://hlinksldjump" r:id="rId38"/>
                        </a:rPr>
                        <a:t>Державна прикордонна служба України</a:t>
                      </a:r>
                      <a:endParaRPr/>
                    </a:p>
                  </a:txBody>
                  <a:tcPr marT="45725" marB="45725" marR="91450" marL="91450"/>
                </a:tc>
                <a:tc>
                  <a:txBody>
                    <a:bodyPr/>
                    <a:lstStyle/>
                    <a:p>
                      <a:pPr indent="0" lvl="0" marL="0" marR="0" rtl="0" algn="l">
                        <a:lnSpc>
                          <a:spcPct val="100000"/>
                        </a:lnSpc>
                        <a:spcBef>
                          <a:spcPts val="0"/>
                        </a:spcBef>
                        <a:spcAft>
                          <a:spcPts val="0"/>
                        </a:spcAft>
                        <a:buNone/>
                      </a:pPr>
                      <a:r>
                        <a:rPr lang="uk-UA" sz="900">
                          <a:latin typeface="Times New Roman"/>
                          <a:ea typeface="Times New Roman"/>
                          <a:cs typeface="Times New Roman"/>
                          <a:sym typeface="Times New Roman"/>
                        </a:rPr>
                        <a:t>106</a:t>
                      </a:r>
                      <a:endParaRPr sz="9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900"/>
                        <a:buFont typeface="Arial"/>
                        <a:buNone/>
                      </a:pPr>
                      <a:r>
                        <a:rPr b="0" i="0" lang="uk-UA" sz="900" u="sng" cap="none" strike="noStrike">
                          <a:solidFill>
                            <a:schemeClr val="hlink"/>
                          </a:solidFill>
                          <a:latin typeface="Times New Roman"/>
                          <a:ea typeface="Times New Roman"/>
                          <a:cs typeface="Times New Roman"/>
                          <a:sym typeface="Times New Roman"/>
                          <a:hlinkClick action="ppaction://hlinksldjump" r:id="rId39"/>
                        </a:rPr>
                        <a:t>Міністерство у справах ветеранів України</a:t>
                      </a:r>
                      <a:endParaRPr/>
                    </a:p>
                  </a:txBody>
                  <a:tcPr marT="45725" marB="45725" marR="91450" marL="91450"/>
                </a:tc>
                <a:tc>
                  <a:txBody>
                    <a:bodyPr/>
                    <a:lstStyle/>
                    <a:p>
                      <a:pPr indent="0" lvl="0" marL="0" marR="0" rtl="0" algn="l">
                        <a:lnSpc>
                          <a:spcPct val="100000"/>
                        </a:lnSpc>
                        <a:spcBef>
                          <a:spcPts val="0"/>
                        </a:spcBef>
                        <a:spcAft>
                          <a:spcPts val="0"/>
                        </a:spcAft>
                        <a:buNone/>
                      </a:pPr>
                      <a:r>
                        <a:rPr lang="uk-UA" sz="900">
                          <a:latin typeface="Times New Roman"/>
                          <a:ea typeface="Times New Roman"/>
                          <a:cs typeface="Times New Roman"/>
                          <a:sym typeface="Times New Roman"/>
                        </a:rPr>
                        <a:t>166</a:t>
                      </a:r>
                      <a:endParaRPr sz="900" u="none" cap="none" strike="noStrike">
                        <a:latin typeface="Times New Roman"/>
                        <a:ea typeface="Times New Roman"/>
                        <a:cs typeface="Times New Roman"/>
                        <a:sym typeface="Times New Roman"/>
                      </a:endParaRPr>
                    </a:p>
                  </a:txBody>
                  <a:tcPr marT="45725" marB="45725" marR="91450" marL="91450"/>
                </a:tc>
              </a:tr>
              <a:tr h="302950">
                <a:tc>
                  <a:txBody>
                    <a:bodyPr/>
                    <a:lstStyle/>
                    <a:p>
                      <a:pPr indent="0" lvl="0" marL="0" marR="0" rtl="0" algn="l">
                        <a:lnSpc>
                          <a:spcPct val="100000"/>
                        </a:lnSpc>
                        <a:spcBef>
                          <a:spcPts val="0"/>
                        </a:spcBef>
                        <a:spcAft>
                          <a:spcPts val="0"/>
                        </a:spcAft>
                        <a:buNone/>
                      </a:pPr>
                      <a:r>
                        <a:rPr b="0" lang="uk-UA" sz="900" u="sng" cap="none" strike="noStrike">
                          <a:solidFill>
                            <a:schemeClr val="hlink"/>
                          </a:solidFill>
                          <a:latin typeface="Times New Roman"/>
                          <a:ea typeface="Times New Roman"/>
                          <a:cs typeface="Times New Roman"/>
                          <a:sym typeface="Times New Roman"/>
                          <a:hlinkClick action="ppaction://hlinksldjump" r:id="rId40"/>
                        </a:rPr>
                        <a:t>Державна служба статистики України</a:t>
                      </a:r>
                      <a:endParaRPr/>
                    </a:p>
                  </a:txBody>
                  <a:tcPr marT="45725" marB="45725" marR="91450" marL="91450"/>
                </a:tc>
                <a:tc>
                  <a:txBody>
                    <a:bodyPr/>
                    <a:lstStyle/>
                    <a:p>
                      <a:pPr indent="0" lvl="0" marL="0" marR="0" rtl="0" algn="l">
                        <a:lnSpc>
                          <a:spcPct val="100000"/>
                        </a:lnSpc>
                        <a:spcBef>
                          <a:spcPts val="0"/>
                        </a:spcBef>
                        <a:spcAft>
                          <a:spcPts val="0"/>
                        </a:spcAft>
                        <a:buNone/>
                      </a:pPr>
                      <a:r>
                        <a:rPr lang="uk-UA" sz="900">
                          <a:latin typeface="Times New Roman"/>
                          <a:ea typeface="Times New Roman"/>
                          <a:cs typeface="Times New Roman"/>
                          <a:sym typeface="Times New Roman"/>
                        </a:rPr>
                        <a:t>40</a:t>
                      </a:r>
                      <a:endParaRPr sz="9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900"/>
                        <a:buFont typeface="Arial"/>
                        <a:buNone/>
                      </a:pPr>
                      <a:r>
                        <a:rPr b="0" i="0" lang="uk-UA" sz="900" u="sng" cap="none" strike="noStrike">
                          <a:solidFill>
                            <a:schemeClr val="hlink"/>
                          </a:solidFill>
                          <a:latin typeface="Times New Roman"/>
                          <a:ea typeface="Times New Roman"/>
                          <a:cs typeface="Times New Roman"/>
                          <a:sym typeface="Times New Roman"/>
                          <a:hlinkClick action="ppaction://hlinksldjump" r:id="rId41"/>
                        </a:rPr>
                        <a:t>Державна міграційна служба України</a:t>
                      </a:r>
                      <a:endParaRPr/>
                    </a:p>
                  </a:txBody>
                  <a:tcPr marT="45725" marB="45725" marR="91450" marL="91450"/>
                </a:tc>
                <a:tc>
                  <a:txBody>
                    <a:bodyPr/>
                    <a:lstStyle/>
                    <a:p>
                      <a:pPr indent="0" lvl="0" marL="0" marR="0" rtl="0" algn="l">
                        <a:lnSpc>
                          <a:spcPct val="100000"/>
                        </a:lnSpc>
                        <a:spcBef>
                          <a:spcPts val="0"/>
                        </a:spcBef>
                        <a:spcAft>
                          <a:spcPts val="0"/>
                        </a:spcAft>
                        <a:buNone/>
                      </a:pPr>
                      <a:r>
                        <a:rPr lang="uk-UA" sz="900">
                          <a:latin typeface="Times New Roman"/>
                          <a:ea typeface="Times New Roman"/>
                          <a:cs typeface="Times New Roman"/>
                          <a:sym typeface="Times New Roman"/>
                        </a:rPr>
                        <a:t>109</a:t>
                      </a:r>
                      <a:endParaRPr sz="9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900"/>
                        <a:buFont typeface="Arial"/>
                        <a:buNone/>
                      </a:pPr>
                      <a:r>
                        <a:rPr lang="uk-UA" sz="900" u="sng" cap="none" strike="noStrike">
                          <a:solidFill>
                            <a:schemeClr val="hlink"/>
                          </a:solidFill>
                          <a:latin typeface="Times New Roman"/>
                          <a:ea typeface="Times New Roman"/>
                          <a:cs typeface="Times New Roman"/>
                          <a:sym typeface="Times New Roman"/>
                          <a:hlinkClick action="ppaction://hlinksldjump" r:id="rId42"/>
                        </a:rPr>
                        <a:t>Міністерство розвитку громад та територій України </a:t>
                      </a:r>
                      <a:endParaRPr/>
                    </a:p>
                  </a:txBody>
                  <a:tcPr marT="45725" marB="45725" marR="91450" marL="91450"/>
                </a:tc>
                <a:tc>
                  <a:txBody>
                    <a:bodyPr/>
                    <a:lstStyle/>
                    <a:p>
                      <a:pPr indent="0" lvl="0" marL="0" marR="0" rtl="0" algn="l">
                        <a:lnSpc>
                          <a:spcPct val="100000"/>
                        </a:lnSpc>
                        <a:spcBef>
                          <a:spcPts val="0"/>
                        </a:spcBef>
                        <a:spcAft>
                          <a:spcPts val="0"/>
                        </a:spcAft>
                        <a:buNone/>
                      </a:pPr>
                      <a:r>
                        <a:rPr lang="uk-UA" sz="900">
                          <a:latin typeface="Times New Roman"/>
                          <a:ea typeface="Times New Roman"/>
                          <a:cs typeface="Times New Roman"/>
                          <a:sym typeface="Times New Roman"/>
                        </a:rPr>
                        <a:t>168</a:t>
                      </a:r>
                      <a:endParaRPr sz="900" u="none" cap="none" strike="noStrike">
                        <a:latin typeface="Times New Roman"/>
                        <a:ea typeface="Times New Roman"/>
                        <a:cs typeface="Times New Roman"/>
                        <a:sym typeface="Times New Roman"/>
                      </a:endParaRPr>
                    </a:p>
                  </a:txBody>
                  <a:tcPr marT="45725" marB="45725" marR="91450" marL="91450"/>
                </a:tc>
              </a:tr>
              <a:tr h="351700">
                <a:tc>
                  <a:txBody>
                    <a:bodyPr/>
                    <a:lstStyle/>
                    <a:p>
                      <a:pPr indent="0" lvl="0" marL="0" marR="0" rtl="0" algn="l">
                        <a:lnSpc>
                          <a:spcPct val="100000"/>
                        </a:lnSpc>
                        <a:spcBef>
                          <a:spcPts val="0"/>
                        </a:spcBef>
                        <a:spcAft>
                          <a:spcPts val="0"/>
                        </a:spcAft>
                        <a:buNone/>
                      </a:pPr>
                      <a:r>
                        <a:rPr b="0" lang="uk-UA" sz="900" u="sng" cap="none" strike="noStrike">
                          <a:solidFill>
                            <a:schemeClr val="hlink"/>
                          </a:solidFill>
                          <a:latin typeface="Times New Roman"/>
                          <a:ea typeface="Times New Roman"/>
                          <a:cs typeface="Times New Roman"/>
                          <a:sym typeface="Times New Roman"/>
                          <a:hlinkClick action="ppaction://hlinksldjump" r:id="rId43"/>
                        </a:rPr>
                        <a:t>Державна служба України з питань безпечності харчових продуктів та захисту споживачів</a:t>
                      </a:r>
                      <a:endParaRPr/>
                    </a:p>
                  </a:txBody>
                  <a:tcPr marT="45725" marB="45725" marR="91450" marL="91450"/>
                </a:tc>
                <a:tc>
                  <a:txBody>
                    <a:bodyPr/>
                    <a:lstStyle/>
                    <a:p>
                      <a:pPr indent="0" lvl="0" marL="0" marR="0" rtl="0" algn="l">
                        <a:lnSpc>
                          <a:spcPct val="100000"/>
                        </a:lnSpc>
                        <a:spcBef>
                          <a:spcPts val="0"/>
                        </a:spcBef>
                        <a:spcAft>
                          <a:spcPts val="0"/>
                        </a:spcAft>
                        <a:buNone/>
                      </a:pPr>
                      <a:r>
                        <a:rPr lang="uk-UA" sz="900">
                          <a:latin typeface="Times New Roman"/>
                          <a:ea typeface="Times New Roman"/>
                          <a:cs typeface="Times New Roman"/>
                          <a:sym typeface="Times New Roman"/>
                        </a:rPr>
                        <a:t>44</a:t>
                      </a:r>
                      <a:endParaRPr sz="9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900"/>
                        <a:buFont typeface="Arial"/>
                        <a:buNone/>
                      </a:pPr>
                      <a:r>
                        <a:rPr b="0" i="0" lang="uk-UA" sz="900" u="sng" cap="none" strike="noStrike">
                          <a:solidFill>
                            <a:schemeClr val="hlink"/>
                          </a:solidFill>
                          <a:latin typeface="Times New Roman"/>
                          <a:ea typeface="Times New Roman"/>
                          <a:cs typeface="Times New Roman"/>
                          <a:sym typeface="Times New Roman"/>
                          <a:hlinkClick action="ppaction://hlinksldjump" r:id="rId44"/>
                        </a:rPr>
                        <a:t>Міністерство оборони України</a:t>
                      </a:r>
                      <a:endParaRPr/>
                    </a:p>
                  </a:txBody>
                  <a:tcPr marT="45725" marB="45725" marR="91450" marL="91450"/>
                </a:tc>
                <a:tc>
                  <a:txBody>
                    <a:bodyPr/>
                    <a:lstStyle/>
                    <a:p>
                      <a:pPr indent="0" lvl="0" marL="0" marR="0" rtl="0" algn="l">
                        <a:lnSpc>
                          <a:spcPct val="100000"/>
                        </a:lnSpc>
                        <a:spcBef>
                          <a:spcPts val="0"/>
                        </a:spcBef>
                        <a:spcAft>
                          <a:spcPts val="0"/>
                        </a:spcAft>
                        <a:buNone/>
                      </a:pPr>
                      <a:r>
                        <a:rPr lang="uk-UA" sz="900">
                          <a:latin typeface="Times New Roman"/>
                          <a:ea typeface="Times New Roman"/>
                          <a:cs typeface="Times New Roman"/>
                          <a:sym typeface="Times New Roman"/>
                        </a:rPr>
                        <a:t>111</a:t>
                      </a:r>
                      <a:endParaRPr sz="9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900"/>
                        <a:buFont typeface="Arial"/>
                        <a:buNone/>
                      </a:pPr>
                      <a:r>
                        <a:rPr lang="uk-UA" sz="900" u="sng" cap="none" strike="noStrike">
                          <a:solidFill>
                            <a:schemeClr val="hlink"/>
                          </a:solidFill>
                          <a:latin typeface="Times New Roman"/>
                          <a:ea typeface="Times New Roman"/>
                          <a:cs typeface="Times New Roman"/>
                          <a:sym typeface="Times New Roman"/>
                          <a:hlinkClick action="ppaction://hlinksldjump" r:id="rId45"/>
                        </a:rPr>
                        <a:t>Державна інспекція архітектури та містобудування</a:t>
                      </a:r>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Times New Roman"/>
                        <a:ea typeface="Times New Roman"/>
                        <a:cs typeface="Times New Roman"/>
                        <a:sym typeface="Times New Roman"/>
                      </a:endParaRPr>
                    </a:p>
                  </a:txBody>
                  <a:tcPr marT="45725" marB="45725" marR="91450" marL="91450"/>
                </a:tc>
                <a:tc>
                  <a:txBody>
                    <a:bodyPr/>
                    <a:lstStyle/>
                    <a:p>
                      <a:pPr indent="0" lvl="0" marL="0" marR="0" rtl="0" algn="l">
                        <a:lnSpc>
                          <a:spcPct val="100000"/>
                        </a:lnSpc>
                        <a:spcBef>
                          <a:spcPts val="0"/>
                        </a:spcBef>
                        <a:spcAft>
                          <a:spcPts val="0"/>
                        </a:spcAft>
                        <a:buNone/>
                      </a:pPr>
                      <a:r>
                        <a:rPr lang="uk-UA" sz="900">
                          <a:latin typeface="Times New Roman"/>
                          <a:ea typeface="Times New Roman"/>
                          <a:cs typeface="Times New Roman"/>
                          <a:sym typeface="Times New Roman"/>
                        </a:rPr>
                        <a:t>173</a:t>
                      </a:r>
                      <a:endParaRPr sz="900" u="none" cap="none" strike="noStrike">
                        <a:latin typeface="Times New Roman"/>
                        <a:ea typeface="Times New Roman"/>
                        <a:cs typeface="Times New Roman"/>
                        <a:sym typeface="Times New Roman"/>
                      </a:endParaRPr>
                    </a:p>
                  </a:txBody>
                  <a:tcPr marT="45725" marB="45725" marR="91450" marL="91450"/>
                </a:tc>
              </a:tr>
              <a:tr h="351700">
                <a:tc>
                  <a:txBody>
                    <a:bodyPr/>
                    <a:lstStyle/>
                    <a:p>
                      <a:pPr indent="0" lvl="0" marL="0" marR="0" rtl="0" algn="l">
                        <a:lnSpc>
                          <a:spcPct val="100000"/>
                        </a:lnSpc>
                        <a:spcBef>
                          <a:spcPts val="0"/>
                        </a:spcBef>
                        <a:spcAft>
                          <a:spcPts val="0"/>
                        </a:spcAft>
                        <a:buNone/>
                      </a:pPr>
                      <a:r>
                        <a:rPr b="0" lang="uk-UA" sz="900" u="sng" cap="none" strike="noStrike">
                          <a:solidFill>
                            <a:schemeClr val="hlink"/>
                          </a:solidFill>
                          <a:latin typeface="Times New Roman"/>
                          <a:ea typeface="Times New Roman"/>
                          <a:cs typeface="Times New Roman"/>
                          <a:sym typeface="Times New Roman"/>
                          <a:hlinkClick action="ppaction://hlinksldjump" r:id="rId46"/>
                        </a:rPr>
                        <a:t>Державна регуляторна служба України</a:t>
                      </a:r>
                      <a:endParaRPr/>
                    </a:p>
                  </a:txBody>
                  <a:tcPr marT="45725" marB="45725" marR="91450" marL="91450"/>
                </a:tc>
                <a:tc>
                  <a:txBody>
                    <a:bodyPr/>
                    <a:lstStyle/>
                    <a:p>
                      <a:pPr indent="0" lvl="0" marL="0" marR="0" rtl="0" algn="l">
                        <a:lnSpc>
                          <a:spcPct val="100000"/>
                        </a:lnSpc>
                        <a:spcBef>
                          <a:spcPts val="0"/>
                        </a:spcBef>
                        <a:spcAft>
                          <a:spcPts val="0"/>
                        </a:spcAft>
                        <a:buNone/>
                      </a:pPr>
                      <a:r>
                        <a:rPr lang="uk-UA" sz="900">
                          <a:latin typeface="Times New Roman"/>
                          <a:ea typeface="Times New Roman"/>
                          <a:cs typeface="Times New Roman"/>
                          <a:sym typeface="Times New Roman"/>
                        </a:rPr>
                        <a:t>46</a:t>
                      </a:r>
                      <a:endParaRPr sz="9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900"/>
                        <a:buFont typeface="Arial"/>
                        <a:buNone/>
                      </a:pPr>
                      <a:r>
                        <a:rPr b="0" i="0" lang="uk-UA" sz="900" u="sng" cap="none" strike="noStrike">
                          <a:solidFill>
                            <a:schemeClr val="hlink"/>
                          </a:solidFill>
                          <a:latin typeface="Times New Roman"/>
                          <a:ea typeface="Times New Roman"/>
                          <a:cs typeface="Times New Roman"/>
                          <a:sym typeface="Times New Roman"/>
                          <a:hlinkClick action="ppaction://hlinksldjump" r:id="rId47"/>
                        </a:rPr>
                        <a:t>Міністерство юстиції України</a:t>
                      </a:r>
                      <a:endParaRPr/>
                    </a:p>
                  </a:txBody>
                  <a:tcPr marT="45725" marB="45725" marR="91450" marL="91450"/>
                </a:tc>
                <a:tc>
                  <a:txBody>
                    <a:bodyPr/>
                    <a:lstStyle/>
                    <a:p>
                      <a:pPr indent="0" lvl="0" marL="0" marR="0" rtl="0" algn="l">
                        <a:lnSpc>
                          <a:spcPct val="100000"/>
                        </a:lnSpc>
                        <a:spcBef>
                          <a:spcPts val="0"/>
                        </a:spcBef>
                        <a:spcAft>
                          <a:spcPts val="0"/>
                        </a:spcAft>
                        <a:buNone/>
                      </a:pPr>
                      <a:r>
                        <a:rPr lang="uk-UA" sz="900">
                          <a:latin typeface="Times New Roman"/>
                          <a:ea typeface="Times New Roman"/>
                          <a:cs typeface="Times New Roman"/>
                          <a:sym typeface="Times New Roman"/>
                        </a:rPr>
                        <a:t>114</a:t>
                      </a:r>
                      <a:endParaRPr sz="9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900"/>
                        <a:buFont typeface="Arial"/>
                        <a:buNone/>
                      </a:pPr>
                      <a:r>
                        <a:rPr b="0" i="0" lang="uk-UA" sz="900" u="sng" cap="none" strike="noStrike">
                          <a:solidFill>
                            <a:schemeClr val="hlink"/>
                          </a:solidFill>
                          <a:latin typeface="Times New Roman"/>
                          <a:ea typeface="Times New Roman"/>
                          <a:cs typeface="Times New Roman"/>
                          <a:sym typeface="Times New Roman"/>
                          <a:hlinkClick action="ppaction://hlinksldjump" r:id="rId48"/>
                        </a:rPr>
                        <a:t>Державна служба морського і внутрішнього водного транспорту та судноплавства України</a:t>
                      </a:r>
                      <a:endParaRPr/>
                    </a:p>
                  </a:txBody>
                  <a:tcPr marT="45725" marB="45725" marR="91450" marL="91450"/>
                </a:tc>
                <a:tc>
                  <a:txBody>
                    <a:bodyPr/>
                    <a:lstStyle/>
                    <a:p>
                      <a:pPr indent="0" lvl="0" marL="0" marR="0" rtl="0" algn="l">
                        <a:lnSpc>
                          <a:spcPct val="100000"/>
                        </a:lnSpc>
                        <a:spcBef>
                          <a:spcPts val="0"/>
                        </a:spcBef>
                        <a:spcAft>
                          <a:spcPts val="0"/>
                        </a:spcAft>
                        <a:buNone/>
                      </a:pPr>
                      <a:r>
                        <a:rPr lang="uk-UA" sz="900">
                          <a:latin typeface="Times New Roman"/>
                          <a:ea typeface="Times New Roman"/>
                          <a:cs typeface="Times New Roman"/>
                          <a:sym typeface="Times New Roman"/>
                        </a:rPr>
                        <a:t>176</a:t>
                      </a:r>
                      <a:endParaRPr sz="900" u="none" cap="none" strike="noStrike">
                        <a:latin typeface="Times New Roman"/>
                        <a:ea typeface="Times New Roman"/>
                        <a:cs typeface="Times New Roman"/>
                        <a:sym typeface="Times New Roman"/>
                      </a:endParaRPr>
                    </a:p>
                  </a:txBody>
                  <a:tcPr marT="45725" marB="45725" marR="91450" marL="91450"/>
                </a:tc>
              </a:tr>
              <a:tr h="293100">
                <a:tc>
                  <a:txBody>
                    <a:bodyPr/>
                    <a:lstStyle/>
                    <a:p>
                      <a:pPr indent="0" lvl="0" marL="0" marR="0" rtl="0" algn="l">
                        <a:lnSpc>
                          <a:spcPct val="100000"/>
                        </a:lnSpc>
                        <a:spcBef>
                          <a:spcPts val="0"/>
                        </a:spcBef>
                        <a:spcAft>
                          <a:spcPts val="0"/>
                        </a:spcAft>
                        <a:buNone/>
                      </a:pPr>
                      <a:r>
                        <a:rPr b="0" lang="uk-UA" sz="900" u="sng" cap="none" strike="noStrike">
                          <a:solidFill>
                            <a:schemeClr val="hlink"/>
                          </a:solidFill>
                          <a:latin typeface="Times New Roman"/>
                          <a:ea typeface="Times New Roman"/>
                          <a:cs typeface="Times New Roman"/>
                          <a:sym typeface="Times New Roman"/>
                          <a:hlinkClick action="ppaction://hlinksldjump" r:id="rId49"/>
                        </a:rPr>
                        <a:t>Міністерство соціальної політики, сім'ї та єдності України</a:t>
                      </a:r>
                      <a:endParaRPr/>
                    </a:p>
                  </a:txBody>
                  <a:tcPr marT="45725" marB="45725" marR="91450" marL="91450"/>
                </a:tc>
                <a:tc>
                  <a:txBody>
                    <a:bodyPr/>
                    <a:lstStyle/>
                    <a:p>
                      <a:pPr indent="0" lvl="0" marL="0" marR="0" rtl="0" algn="l">
                        <a:lnSpc>
                          <a:spcPct val="100000"/>
                        </a:lnSpc>
                        <a:spcBef>
                          <a:spcPts val="0"/>
                        </a:spcBef>
                        <a:spcAft>
                          <a:spcPts val="0"/>
                        </a:spcAft>
                        <a:buNone/>
                      </a:pPr>
                      <a:r>
                        <a:rPr lang="uk-UA" sz="900">
                          <a:latin typeface="Times New Roman"/>
                          <a:ea typeface="Times New Roman"/>
                          <a:cs typeface="Times New Roman"/>
                          <a:sym typeface="Times New Roman"/>
                        </a:rPr>
                        <a:t>48</a:t>
                      </a:r>
                      <a:endParaRPr sz="9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900"/>
                        <a:buFont typeface="Arial"/>
                        <a:buNone/>
                      </a:pPr>
                      <a:r>
                        <a:rPr b="0" i="0" lang="uk-UA" sz="900" u="sng" cap="none" strike="noStrike">
                          <a:solidFill>
                            <a:schemeClr val="hlink"/>
                          </a:solidFill>
                          <a:latin typeface="Times New Roman"/>
                          <a:ea typeface="Times New Roman"/>
                          <a:cs typeface="Times New Roman"/>
                          <a:sym typeface="Times New Roman"/>
                          <a:hlinkClick action="ppaction://hlinksldjump" r:id="rId50"/>
                        </a:rPr>
                        <a:t>Державна  архівна  служба України</a:t>
                      </a:r>
                      <a:endParaRPr/>
                    </a:p>
                  </a:txBody>
                  <a:tcPr marT="45725" marB="45725" marR="91450" marL="91450"/>
                </a:tc>
                <a:tc>
                  <a:txBody>
                    <a:bodyPr/>
                    <a:lstStyle/>
                    <a:p>
                      <a:pPr indent="0" lvl="0" marL="0" marR="0" rtl="0" algn="l">
                        <a:lnSpc>
                          <a:spcPct val="100000"/>
                        </a:lnSpc>
                        <a:spcBef>
                          <a:spcPts val="0"/>
                        </a:spcBef>
                        <a:spcAft>
                          <a:spcPts val="0"/>
                        </a:spcAft>
                        <a:buNone/>
                      </a:pPr>
                      <a:r>
                        <a:rPr lang="uk-UA" sz="900">
                          <a:latin typeface="Times New Roman"/>
                          <a:ea typeface="Times New Roman"/>
                          <a:cs typeface="Times New Roman"/>
                          <a:sym typeface="Times New Roman"/>
                        </a:rPr>
                        <a:t>118</a:t>
                      </a:r>
                      <a:endParaRPr sz="9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l">
                        <a:lnSpc>
                          <a:spcPct val="100000"/>
                        </a:lnSpc>
                        <a:spcBef>
                          <a:spcPts val="0"/>
                        </a:spcBef>
                        <a:spcAft>
                          <a:spcPts val="0"/>
                        </a:spcAft>
                        <a:buNone/>
                      </a:pPr>
                      <a:r>
                        <a:rPr lang="uk-UA" sz="900" u="sng" cap="none" strike="noStrike">
                          <a:solidFill>
                            <a:schemeClr val="hlink"/>
                          </a:solidFill>
                          <a:latin typeface="Times New Roman"/>
                          <a:ea typeface="Times New Roman"/>
                          <a:cs typeface="Times New Roman"/>
                          <a:sym typeface="Times New Roman"/>
                          <a:hlinkClick action="ppaction://hlinksldjump" r:id="rId51"/>
                        </a:rPr>
                        <a:t>Державна  служба України з безпеки на транспорті </a:t>
                      </a:r>
                      <a:endParaRPr/>
                    </a:p>
                  </a:txBody>
                  <a:tcPr marT="45725" marB="45725" marR="91450" marL="91450"/>
                </a:tc>
                <a:tc>
                  <a:txBody>
                    <a:bodyPr/>
                    <a:lstStyle/>
                    <a:p>
                      <a:pPr indent="0" lvl="0" marL="0" marR="0" rtl="0" algn="l">
                        <a:lnSpc>
                          <a:spcPct val="100000"/>
                        </a:lnSpc>
                        <a:spcBef>
                          <a:spcPts val="0"/>
                        </a:spcBef>
                        <a:spcAft>
                          <a:spcPts val="0"/>
                        </a:spcAft>
                        <a:buNone/>
                      </a:pPr>
                      <a:r>
                        <a:rPr lang="uk-UA" sz="900">
                          <a:latin typeface="Times New Roman"/>
                          <a:ea typeface="Times New Roman"/>
                          <a:cs typeface="Times New Roman"/>
                          <a:sym typeface="Times New Roman"/>
                        </a:rPr>
                        <a:t>180</a:t>
                      </a:r>
                      <a:endParaRPr sz="900" u="none" cap="none" strike="noStrike">
                        <a:latin typeface="Times New Roman"/>
                        <a:ea typeface="Times New Roman"/>
                        <a:cs typeface="Times New Roman"/>
                        <a:sym typeface="Times New Roman"/>
                      </a:endParaRPr>
                    </a:p>
                  </a:txBody>
                  <a:tcPr marT="45725" marB="45725" marR="91450" marL="91450"/>
                </a:tc>
              </a:tr>
              <a:tr h="351700">
                <a:tc>
                  <a:txBody>
                    <a:bodyPr/>
                    <a:lstStyle/>
                    <a:p>
                      <a:pPr indent="0" lvl="0" marL="0" marR="0" rtl="0" algn="l">
                        <a:lnSpc>
                          <a:spcPct val="100000"/>
                        </a:lnSpc>
                        <a:spcBef>
                          <a:spcPts val="0"/>
                        </a:spcBef>
                        <a:spcAft>
                          <a:spcPts val="0"/>
                        </a:spcAft>
                        <a:buClr>
                          <a:srgbClr val="000000"/>
                        </a:buClr>
                        <a:buSzPts val="900"/>
                        <a:buFont typeface="Arial"/>
                        <a:buNone/>
                      </a:pPr>
                      <a:r>
                        <a:rPr b="0" lang="uk-UA" sz="900" u="sng" cap="none" strike="noStrike">
                          <a:solidFill>
                            <a:schemeClr val="hlink"/>
                          </a:solidFill>
                          <a:latin typeface="Times New Roman"/>
                          <a:ea typeface="Times New Roman"/>
                          <a:cs typeface="Times New Roman"/>
                          <a:sym typeface="Times New Roman"/>
                          <a:hlinkClick action="ppaction://hlinksldjump" r:id="rId52"/>
                        </a:rPr>
                        <a:t>Національна соціальна сервісна служба України</a:t>
                      </a:r>
                      <a:endParaRPr/>
                    </a:p>
                  </a:txBody>
                  <a:tcPr marT="45725" marB="45725" marR="91450" marL="91450"/>
                </a:tc>
                <a:tc>
                  <a:txBody>
                    <a:bodyPr/>
                    <a:lstStyle/>
                    <a:p>
                      <a:pPr indent="0" lvl="0" marL="0" marR="0" rtl="0" algn="l">
                        <a:lnSpc>
                          <a:spcPct val="100000"/>
                        </a:lnSpc>
                        <a:spcBef>
                          <a:spcPts val="0"/>
                        </a:spcBef>
                        <a:spcAft>
                          <a:spcPts val="0"/>
                        </a:spcAft>
                        <a:buNone/>
                      </a:pPr>
                      <a:r>
                        <a:rPr lang="uk-UA" sz="900">
                          <a:latin typeface="Times New Roman"/>
                          <a:ea typeface="Times New Roman"/>
                          <a:cs typeface="Times New Roman"/>
                          <a:sym typeface="Times New Roman"/>
                        </a:rPr>
                        <a:t>51</a:t>
                      </a:r>
                      <a:endParaRPr sz="9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900"/>
                        <a:buFont typeface="Arial"/>
                        <a:buNone/>
                      </a:pPr>
                      <a:r>
                        <a:rPr b="0" i="0" lang="uk-UA" sz="900" u="sng" cap="none" strike="noStrike">
                          <a:solidFill>
                            <a:schemeClr val="hlink"/>
                          </a:solidFill>
                          <a:latin typeface="Times New Roman"/>
                          <a:ea typeface="Times New Roman"/>
                          <a:cs typeface="Times New Roman"/>
                          <a:sym typeface="Times New Roman"/>
                          <a:hlinkClick action="ppaction://hlinksldjump" r:id="rId53"/>
                        </a:rPr>
                        <a:t>Міністерство економіки, довкілля та сільського господарства</a:t>
                      </a:r>
                      <a:endParaRPr/>
                    </a:p>
                  </a:txBody>
                  <a:tcPr marT="45725" marB="45725" marR="91450" marL="91450"/>
                </a:tc>
                <a:tc>
                  <a:txBody>
                    <a:bodyPr/>
                    <a:lstStyle/>
                    <a:p>
                      <a:pPr indent="0" lvl="0" marL="0" marR="0" rtl="0" algn="l">
                        <a:lnSpc>
                          <a:spcPct val="100000"/>
                        </a:lnSpc>
                        <a:spcBef>
                          <a:spcPts val="0"/>
                        </a:spcBef>
                        <a:spcAft>
                          <a:spcPts val="0"/>
                        </a:spcAft>
                        <a:buNone/>
                      </a:pPr>
                      <a:r>
                        <a:rPr lang="uk-UA" sz="900">
                          <a:latin typeface="Times New Roman"/>
                          <a:ea typeface="Times New Roman"/>
                          <a:cs typeface="Times New Roman"/>
                          <a:sym typeface="Times New Roman"/>
                        </a:rPr>
                        <a:t>122</a:t>
                      </a:r>
                      <a:endParaRPr sz="9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900"/>
                        <a:buFont typeface="Arial"/>
                        <a:buNone/>
                      </a:pPr>
                      <a:r>
                        <a:rPr b="0" i="0" lang="uk-UA" sz="900" u="sng" cap="none" strike="noStrike">
                          <a:solidFill>
                            <a:schemeClr val="hlink"/>
                          </a:solidFill>
                          <a:latin typeface="Times New Roman"/>
                          <a:ea typeface="Times New Roman"/>
                          <a:cs typeface="Times New Roman"/>
                          <a:sym typeface="Times New Roman"/>
                          <a:hlinkClick action="ppaction://hlinksldjump" r:id="rId54"/>
                        </a:rPr>
                        <a:t>Державне агентство відновлення та розвитку інфраструктури України</a:t>
                      </a:r>
                      <a:endParaRPr/>
                    </a:p>
                  </a:txBody>
                  <a:tcPr marT="45725" marB="45725" marR="91450" marL="91450"/>
                </a:tc>
                <a:tc>
                  <a:txBody>
                    <a:bodyPr/>
                    <a:lstStyle/>
                    <a:p>
                      <a:pPr indent="0" lvl="0" marL="0" rtl="0" algn="l">
                        <a:spcBef>
                          <a:spcPts val="0"/>
                        </a:spcBef>
                        <a:spcAft>
                          <a:spcPts val="0"/>
                        </a:spcAft>
                        <a:buNone/>
                      </a:pPr>
                      <a:r>
                        <a:rPr lang="uk-UA" sz="900">
                          <a:latin typeface="Times New Roman"/>
                          <a:ea typeface="Times New Roman"/>
                          <a:cs typeface="Times New Roman"/>
                          <a:sym typeface="Times New Roman"/>
                        </a:rPr>
                        <a:t>184</a:t>
                      </a:r>
                      <a:endParaRPr sz="900">
                        <a:latin typeface="Times New Roman"/>
                        <a:ea typeface="Times New Roman"/>
                        <a:cs typeface="Times New Roman"/>
                        <a:sym typeface="Times New Roman"/>
                      </a:endParaRPr>
                    </a:p>
                  </a:txBody>
                  <a:tcPr marT="45725" marB="45725" marR="91450" marL="91450"/>
                </a:tc>
              </a:tr>
              <a:tr h="293100">
                <a:tc rowSpan="3">
                  <a:txBody>
                    <a:bodyPr/>
                    <a:lstStyle/>
                    <a:p>
                      <a:pPr indent="0" lvl="0" marL="0" marR="0" rtl="0" algn="l">
                        <a:lnSpc>
                          <a:spcPct val="100000"/>
                        </a:lnSpc>
                        <a:spcBef>
                          <a:spcPts val="0"/>
                        </a:spcBef>
                        <a:spcAft>
                          <a:spcPts val="0"/>
                        </a:spcAft>
                        <a:buNone/>
                      </a:pPr>
                      <a:r>
                        <a:rPr b="0" lang="uk-UA" sz="900" u="sng" cap="none" strike="noStrike">
                          <a:solidFill>
                            <a:schemeClr val="hlink"/>
                          </a:solidFill>
                          <a:latin typeface="Times New Roman"/>
                          <a:ea typeface="Times New Roman"/>
                          <a:cs typeface="Times New Roman"/>
                          <a:sym typeface="Times New Roman"/>
                          <a:hlinkClick action="ppaction://hlinksldjump" r:id="rId55"/>
                        </a:rPr>
                        <a:t>Державна служба України у справах дітей </a:t>
                      </a:r>
                      <a:endParaRPr/>
                    </a:p>
                  </a:txBody>
                  <a:tcPr marT="45725" marB="45725" marR="91450" marL="91450"/>
                </a:tc>
                <a:tc rowSpan="3">
                  <a:txBody>
                    <a:bodyPr/>
                    <a:lstStyle/>
                    <a:p>
                      <a:pPr indent="0" lvl="0" marL="0" marR="0" rtl="0" algn="l">
                        <a:lnSpc>
                          <a:spcPct val="100000"/>
                        </a:lnSpc>
                        <a:spcBef>
                          <a:spcPts val="0"/>
                        </a:spcBef>
                        <a:spcAft>
                          <a:spcPts val="0"/>
                        </a:spcAft>
                        <a:buNone/>
                      </a:pPr>
                      <a:r>
                        <a:rPr lang="uk-UA" sz="900">
                          <a:latin typeface="Times New Roman"/>
                          <a:ea typeface="Times New Roman"/>
                          <a:cs typeface="Times New Roman"/>
                          <a:sym typeface="Times New Roman"/>
                        </a:rPr>
                        <a:t>58</a:t>
                      </a:r>
                      <a:endParaRPr sz="900" u="none" cap="none" strike="noStrike">
                        <a:latin typeface="Times New Roman"/>
                        <a:ea typeface="Times New Roman"/>
                        <a:cs typeface="Times New Roman"/>
                        <a:sym typeface="Times New Roman"/>
                      </a:endParaRPr>
                    </a:p>
                  </a:txBody>
                  <a:tcPr marT="45725" marB="45725" marR="91450" marL="91450"/>
                </a:tc>
                <a:tc rowSpan="4">
                  <a:txBody>
                    <a:bodyPr/>
                    <a:lstStyle/>
                    <a:p>
                      <a:pPr indent="0" lvl="0" marL="0" marR="0" rtl="0" algn="l">
                        <a:lnSpc>
                          <a:spcPct val="100000"/>
                        </a:lnSpc>
                        <a:spcBef>
                          <a:spcPts val="0"/>
                        </a:spcBef>
                        <a:spcAft>
                          <a:spcPts val="0"/>
                        </a:spcAft>
                        <a:buClr>
                          <a:srgbClr val="000000"/>
                        </a:buClr>
                        <a:buSzPts val="900"/>
                        <a:buFont typeface="Arial"/>
                        <a:buNone/>
                      </a:pPr>
                      <a:r>
                        <a:rPr b="0" i="0" lang="uk-UA" sz="900" u="sng" cap="none" strike="noStrike">
                          <a:solidFill>
                            <a:schemeClr val="hlink"/>
                          </a:solidFill>
                          <a:latin typeface="Times New Roman"/>
                          <a:ea typeface="Times New Roman"/>
                          <a:cs typeface="Times New Roman"/>
                          <a:sym typeface="Times New Roman"/>
                          <a:hlinkClick action="ppaction://hlinksldjump" r:id="rId56"/>
                        </a:rPr>
                        <a:t>Державне агентство України з розвитку меліорації, рибного господарстваа продовольчих програм</a:t>
                      </a:r>
                      <a:endParaRPr b="0" i="0" sz="900" u="none" cap="none" strike="noStrike">
                        <a:solidFill>
                          <a:srgbClr val="000000"/>
                        </a:solidFill>
                        <a:latin typeface="Times New Roman"/>
                        <a:ea typeface="Times New Roman"/>
                        <a:cs typeface="Times New Roman"/>
                        <a:sym typeface="Times New Roman"/>
                      </a:endParaRPr>
                    </a:p>
                  </a:txBody>
                  <a:tcPr marT="45725" marB="45725" marR="91450" marL="91450"/>
                </a:tc>
                <a:tc rowSpan="7">
                  <a:txBody>
                    <a:bodyPr/>
                    <a:lstStyle/>
                    <a:p>
                      <a:pPr indent="0" lvl="0" marL="0" marR="0" rtl="0" algn="l">
                        <a:lnSpc>
                          <a:spcPct val="100000"/>
                        </a:lnSpc>
                        <a:spcBef>
                          <a:spcPts val="0"/>
                        </a:spcBef>
                        <a:spcAft>
                          <a:spcPts val="0"/>
                        </a:spcAft>
                        <a:buNone/>
                      </a:pPr>
                      <a:r>
                        <a:rPr lang="uk-UA" sz="900">
                          <a:latin typeface="Times New Roman"/>
                          <a:ea typeface="Times New Roman"/>
                          <a:cs typeface="Times New Roman"/>
                          <a:sym typeface="Times New Roman"/>
                        </a:rPr>
                        <a:t> 125       </a:t>
                      </a:r>
                      <a:endParaRPr sz="9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9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9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9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9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lang="uk-UA" sz="900">
                          <a:latin typeface="Times New Roman"/>
                          <a:ea typeface="Times New Roman"/>
                          <a:cs typeface="Times New Roman"/>
                          <a:sym typeface="Times New Roman"/>
                        </a:rPr>
                        <a:t>127   </a:t>
                      </a:r>
                      <a:endParaRPr sz="900" u="none" cap="none" strike="noStrike">
                        <a:latin typeface="Times New Roman"/>
                        <a:ea typeface="Times New Roman"/>
                        <a:cs typeface="Times New Roman"/>
                        <a:sym typeface="Times New Roman"/>
                      </a:endParaRPr>
                    </a:p>
                  </a:txBody>
                  <a:tcPr marT="45725" marB="45725" marR="91450" marL="91450"/>
                </a:tc>
                <a:tc rowSpan="7">
                  <a:txBody>
                    <a:bodyPr/>
                    <a:lstStyle/>
                    <a:p>
                      <a:pPr indent="0" lvl="0" marL="0" rtl="0" algn="l">
                        <a:spcBef>
                          <a:spcPts val="0"/>
                        </a:spcBef>
                        <a:spcAft>
                          <a:spcPts val="0"/>
                        </a:spcAft>
                        <a:buNone/>
                      </a:pPr>
                      <a:r>
                        <a:rPr lang="uk-UA" sz="900" u="sng">
                          <a:solidFill>
                            <a:schemeClr val="hlink"/>
                          </a:solidFill>
                          <a:latin typeface="Times New Roman"/>
                          <a:ea typeface="Times New Roman"/>
                          <a:cs typeface="Times New Roman"/>
                          <a:sym typeface="Times New Roman"/>
                          <a:hlinkClick action="ppaction://hlinksldjump" r:id="rId57"/>
                        </a:rPr>
                        <a:t>Державна  авіаційна служба  України</a:t>
                      </a:r>
                      <a:endParaRPr>
                        <a:solidFill>
                          <a:schemeClr val="dk1"/>
                        </a:solidFill>
                      </a:endParaRPr>
                    </a:p>
                    <a:p>
                      <a:pPr indent="0" lvl="0" marL="0" rtl="0" algn="l">
                        <a:spcBef>
                          <a:spcPts val="0"/>
                        </a:spcBef>
                        <a:spcAft>
                          <a:spcPts val="0"/>
                        </a:spcAft>
                        <a:buNone/>
                      </a:pPr>
                      <a:r>
                        <a:t/>
                      </a:r>
                      <a:endParaRPr sz="900">
                        <a:latin typeface="Times New Roman"/>
                        <a:ea typeface="Times New Roman"/>
                        <a:cs typeface="Times New Roman"/>
                        <a:sym typeface="Times New Roman"/>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sz="900">
                        <a:latin typeface="Times New Roman"/>
                        <a:ea typeface="Times New Roman"/>
                        <a:cs typeface="Times New Roman"/>
                        <a:sym typeface="Times New Roman"/>
                      </a:endParaRPr>
                    </a:p>
                  </a:txBody>
                  <a:tcPr marT="45725" marB="45725" marR="91450" marL="91450"/>
                </a:tc>
                <a:tc>
                  <a:txBody>
                    <a:bodyPr/>
                    <a:lstStyle/>
                    <a:p>
                      <a:pPr indent="0" lvl="0" marL="0" marR="0" rtl="0" algn="l">
                        <a:lnSpc>
                          <a:spcPct val="100000"/>
                        </a:lnSpc>
                        <a:spcBef>
                          <a:spcPts val="0"/>
                        </a:spcBef>
                        <a:spcAft>
                          <a:spcPts val="0"/>
                        </a:spcAft>
                        <a:buNone/>
                      </a:pPr>
                      <a:r>
                        <a:rPr lang="uk-UA" sz="900">
                          <a:latin typeface="Times New Roman"/>
                          <a:ea typeface="Times New Roman"/>
                          <a:cs typeface="Times New Roman"/>
                          <a:sym typeface="Times New Roman"/>
                        </a:rPr>
                        <a:t>187</a:t>
                      </a:r>
                      <a:endParaRPr sz="900" u="none" cap="none" strike="noStrike">
                        <a:latin typeface="Times New Roman"/>
                        <a:ea typeface="Times New Roman"/>
                        <a:cs typeface="Times New Roman"/>
                        <a:sym typeface="Times New Roman"/>
                      </a:endParaRPr>
                    </a:p>
                  </a:txBody>
                  <a:tcPr marT="45725" marB="45725" marR="91450" marL="91450"/>
                </a:tc>
              </a:tr>
              <a:tr h="113825">
                <a:tc vMerge="1"/>
                <a:tc vMerge="1"/>
                <a:tc vMerge="1"/>
                <a:tc vMerge="1"/>
                <a:tc vMerge="1"/>
                <a:tc rowSpan="6">
                  <a:txBody>
                    <a:bodyPr/>
                    <a:lstStyle/>
                    <a:p>
                      <a:pPr indent="0" lvl="0" marL="0" marR="0" rtl="0" algn="l">
                        <a:lnSpc>
                          <a:spcPct val="100000"/>
                        </a:lnSpc>
                        <a:spcBef>
                          <a:spcPts val="0"/>
                        </a:spcBef>
                        <a:spcAft>
                          <a:spcPts val="0"/>
                        </a:spcAft>
                        <a:buNone/>
                      </a:pPr>
                      <a:r>
                        <a:t/>
                      </a:r>
                      <a:endParaRPr sz="900" u="none" cap="none" strike="noStrike"/>
                    </a:p>
                  </a:txBody>
                  <a:tcPr marT="45725" marB="45725" marR="91450" marL="91450"/>
                </a:tc>
              </a:tr>
              <a:tr h="93575">
                <a:tc vMerge="1"/>
                <a:tc vMerge="1"/>
                <a:tc vMerge="1"/>
                <a:tc vMerge="1"/>
                <a:tc vMerge="1"/>
                <a:tc vMerge="1"/>
              </a:tr>
              <a:tr h="137675">
                <a:tc rowSpan="2">
                  <a:txBody>
                    <a:bodyPr/>
                    <a:lstStyle/>
                    <a:p>
                      <a:pPr indent="0" lvl="0" marL="0" marR="0" rtl="0" algn="l">
                        <a:lnSpc>
                          <a:spcPct val="100000"/>
                        </a:lnSpc>
                        <a:spcBef>
                          <a:spcPts val="0"/>
                        </a:spcBef>
                        <a:spcAft>
                          <a:spcPts val="0"/>
                        </a:spcAft>
                        <a:buClr>
                          <a:srgbClr val="000000"/>
                        </a:buClr>
                        <a:buSzPts val="900"/>
                        <a:buFont typeface="Arial"/>
                        <a:buNone/>
                      </a:pPr>
                      <a:r>
                        <a:rPr b="0" i="0" lang="uk-UA" sz="900" u="sng" cap="none" strike="noStrike">
                          <a:solidFill>
                            <a:schemeClr val="hlink"/>
                          </a:solidFill>
                          <a:latin typeface="Times New Roman"/>
                          <a:ea typeface="Times New Roman"/>
                          <a:cs typeface="Times New Roman"/>
                          <a:sym typeface="Times New Roman"/>
                          <a:hlinkClick action="ppaction://hlinksldjump" r:id="rId58"/>
                        </a:rPr>
                        <a:t>Пенсійний фонд України</a:t>
                      </a:r>
                      <a:endParaRPr/>
                    </a:p>
                  </a:txBody>
                  <a:tcPr marT="45725" marB="45725" marR="91450" marL="91450"/>
                </a:tc>
                <a:tc rowSpan="3">
                  <a:txBody>
                    <a:bodyPr/>
                    <a:lstStyle/>
                    <a:p>
                      <a:pPr indent="0" lvl="0" marL="0" marR="0" rtl="0" algn="l">
                        <a:lnSpc>
                          <a:spcPct val="100000"/>
                        </a:lnSpc>
                        <a:spcBef>
                          <a:spcPts val="0"/>
                        </a:spcBef>
                        <a:spcAft>
                          <a:spcPts val="0"/>
                        </a:spcAft>
                        <a:buNone/>
                      </a:pPr>
                      <a:r>
                        <a:rPr lang="uk-UA" sz="900">
                          <a:latin typeface="Times New Roman"/>
                          <a:ea typeface="Times New Roman"/>
                          <a:cs typeface="Times New Roman"/>
                          <a:sym typeface="Times New Roman"/>
                        </a:rPr>
                        <a:t>62</a:t>
                      </a:r>
                      <a:endParaRPr sz="900" u="none" cap="none" strike="noStrike">
                        <a:latin typeface="Times New Roman"/>
                        <a:ea typeface="Times New Roman"/>
                        <a:cs typeface="Times New Roman"/>
                        <a:sym typeface="Times New Roman"/>
                      </a:endParaRPr>
                    </a:p>
                  </a:txBody>
                  <a:tcPr marT="45725" marB="45725" marR="91450" marL="91450"/>
                </a:tc>
                <a:tc vMerge="1"/>
                <a:tc vMerge="1"/>
                <a:tc vMerge="1"/>
                <a:tc vMerge="1"/>
              </a:tr>
              <a:tr h="142525">
                <a:tc vMerge="1"/>
                <a:tc vMerge="1"/>
                <a:tc rowSpan="3">
                  <a:txBody>
                    <a:bodyPr/>
                    <a:lstStyle/>
                    <a:p>
                      <a:pPr indent="0" lvl="0" marL="0" marR="0" rtl="0" algn="l">
                        <a:lnSpc>
                          <a:spcPct val="100000"/>
                        </a:lnSpc>
                        <a:spcBef>
                          <a:spcPts val="0"/>
                        </a:spcBef>
                        <a:spcAft>
                          <a:spcPts val="0"/>
                        </a:spcAft>
                        <a:buClr>
                          <a:srgbClr val="000000"/>
                        </a:buClr>
                        <a:buSzPts val="900"/>
                        <a:buFont typeface="Arial"/>
                        <a:buNone/>
                      </a:pPr>
                      <a:r>
                        <a:rPr b="0" i="0" lang="uk-UA" sz="900" u="sng" cap="none" strike="noStrike">
                          <a:solidFill>
                            <a:schemeClr val="hlink"/>
                          </a:solidFill>
                          <a:latin typeface="Times New Roman"/>
                          <a:ea typeface="Times New Roman"/>
                          <a:cs typeface="Times New Roman"/>
                          <a:sym typeface="Times New Roman"/>
                          <a:hlinkClick action="ppaction://hlinksldjump" r:id="rId59"/>
                        </a:rPr>
                        <a:t>Державна служба України з питань праці</a:t>
                      </a:r>
                      <a:endParaRPr b="0" i="0" sz="900" u="none" cap="none" strike="noStrike">
                        <a:solidFill>
                          <a:srgbClr val="000000"/>
                        </a:solidFill>
                        <a:latin typeface="Times New Roman"/>
                        <a:ea typeface="Times New Roman"/>
                        <a:cs typeface="Times New Roman"/>
                        <a:sym typeface="Times New Roman"/>
                      </a:endParaRPr>
                    </a:p>
                  </a:txBody>
                  <a:tcPr marT="45725" marB="45725" marR="91450" marL="91450"/>
                </a:tc>
                <a:tc vMerge="1"/>
                <a:tc vMerge="1"/>
                <a:tc vMerge="1"/>
              </a:tr>
              <a:tr h="93575">
                <a:tc rowSpan="2">
                  <a:txBody>
                    <a:bodyPr/>
                    <a:lstStyle/>
                    <a:p>
                      <a:pPr indent="0" lvl="0" marL="0" marR="0" rtl="0" algn="l">
                        <a:lnSpc>
                          <a:spcPct val="100000"/>
                        </a:lnSpc>
                        <a:spcBef>
                          <a:spcPts val="0"/>
                        </a:spcBef>
                        <a:spcAft>
                          <a:spcPts val="0"/>
                        </a:spcAft>
                        <a:buClr>
                          <a:srgbClr val="000000"/>
                        </a:buClr>
                        <a:buSzPts val="900"/>
                        <a:buFont typeface="Arial"/>
                        <a:buNone/>
                      </a:pPr>
                      <a:r>
                        <a:rPr b="0" i="0" lang="uk-UA" sz="900" u="sng" cap="none" strike="noStrike">
                          <a:solidFill>
                            <a:schemeClr val="hlink"/>
                          </a:solidFill>
                          <a:latin typeface="Times New Roman"/>
                          <a:ea typeface="Times New Roman"/>
                          <a:cs typeface="Times New Roman"/>
                          <a:sym typeface="Times New Roman"/>
                          <a:hlinkClick action="ppaction://hlinksldjump" r:id="rId60"/>
                        </a:rPr>
                        <a:t>Міністерство освіти і науки України</a:t>
                      </a:r>
                      <a:endParaRPr/>
                    </a:p>
                  </a:txBody>
                  <a:tcPr marT="45725" marB="45725" marR="91450" marL="91450"/>
                </a:tc>
                <a:tc vMerge="1"/>
                <a:tc vMerge="1"/>
                <a:tc vMerge="1"/>
                <a:tc vMerge="1"/>
                <a:tc vMerge="1"/>
              </a:tr>
              <a:tr h="277775">
                <a:tc vMerge="1"/>
                <a:tc>
                  <a:txBody>
                    <a:bodyPr/>
                    <a:lstStyle/>
                    <a:p>
                      <a:pPr indent="0" lvl="0" marL="0" marR="0" rtl="0" algn="l">
                        <a:lnSpc>
                          <a:spcPct val="100000"/>
                        </a:lnSpc>
                        <a:spcBef>
                          <a:spcPts val="0"/>
                        </a:spcBef>
                        <a:spcAft>
                          <a:spcPts val="0"/>
                        </a:spcAft>
                        <a:buNone/>
                      </a:pPr>
                      <a:r>
                        <a:rPr lang="uk-UA" sz="900">
                          <a:latin typeface="Times New Roman"/>
                          <a:ea typeface="Times New Roman"/>
                          <a:cs typeface="Times New Roman"/>
                          <a:sym typeface="Times New Roman"/>
                        </a:rPr>
                        <a:t>66</a:t>
                      </a:r>
                      <a:endParaRPr sz="900" u="none" cap="none" strike="noStrike">
                        <a:latin typeface="Times New Roman"/>
                        <a:ea typeface="Times New Roman"/>
                        <a:cs typeface="Times New Roman"/>
                        <a:sym typeface="Times New Roman"/>
                      </a:endParaRPr>
                    </a:p>
                  </a:txBody>
                  <a:tcPr marT="45725" marB="45725" marR="91450" marL="91450"/>
                </a:tc>
                <a:tc vMerge="1"/>
                <a:tc vMerge="1"/>
                <a:tc vMerge="1"/>
                <a:tc vMerge="1"/>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1" name="Shape 301"/>
        <p:cNvGrpSpPr/>
        <p:nvPr/>
      </p:nvGrpSpPr>
      <p:grpSpPr>
        <a:xfrm>
          <a:off x="0" y="0"/>
          <a:ext cx="0" cy="0"/>
          <a:chOff x="0" y="0"/>
          <a:chExt cx="0" cy="0"/>
        </a:xfrm>
      </p:grpSpPr>
      <p:sp>
        <p:nvSpPr>
          <p:cNvPr id="302" name="Google Shape;302;p39"/>
          <p:cNvSpPr txBox="1"/>
          <p:nvPr>
            <p:ph type="title"/>
          </p:nvPr>
        </p:nvSpPr>
        <p:spPr>
          <a:xfrm>
            <a:off x="420755" y="-84482"/>
            <a:ext cx="11635409" cy="88458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Держатомрегулювання. Досягнення</a:t>
            </a:r>
            <a:endParaRPr b="1" sz="2400"/>
          </a:p>
        </p:txBody>
      </p:sp>
      <p:sp>
        <p:nvSpPr>
          <p:cNvPr id="303" name="Google Shape;303;p39"/>
          <p:cNvSpPr txBox="1"/>
          <p:nvPr>
            <p:ph idx="1" type="body"/>
          </p:nvPr>
        </p:nvSpPr>
        <p:spPr>
          <a:xfrm>
            <a:off x="278297" y="640457"/>
            <a:ext cx="11492948" cy="4182717"/>
          </a:xfrm>
          <a:prstGeom prst="rect">
            <a:avLst/>
          </a:prstGeom>
          <a:noFill/>
          <a:ln>
            <a:noFill/>
          </a:ln>
        </p:spPr>
        <p:txBody>
          <a:bodyPr anchorCtr="0" anchor="t" bIns="45700" lIns="91425" spcFirstLastPara="1" rIns="91425" wrap="square" tIns="45700">
            <a:noAutofit/>
          </a:bodyPr>
          <a:lstStyle/>
          <a:p>
            <a:pPr indent="-449580" lvl="0" marL="906780" rtl="0" algn="just">
              <a:lnSpc>
                <a:spcPct val="107000"/>
              </a:lnSpc>
              <a:spcBef>
                <a:spcPts val="1000"/>
              </a:spcBef>
              <a:spcAft>
                <a:spcPts val="0"/>
              </a:spcAft>
              <a:buSzPts val="1800"/>
              <a:buChar char="•"/>
            </a:pPr>
            <a:r>
              <a:rPr lang="uk-UA" sz="1800">
                <a:solidFill>
                  <a:srgbClr val="000000"/>
                </a:solidFill>
                <a:latin typeface="Times New Roman"/>
                <a:ea typeface="Times New Roman"/>
                <a:cs typeface="Times New Roman"/>
                <a:sym typeface="Times New Roman"/>
              </a:rPr>
              <a:t>Для оцінки стану забезпечення рівних прав та можливостей жінок і чоловіків й виявлення існуючих проблем </a:t>
            </a:r>
            <a:r>
              <a:rPr lang="uk-UA" sz="1800">
                <a:latin typeface="Times New Roman"/>
                <a:ea typeface="Times New Roman"/>
                <a:cs typeface="Times New Roman"/>
                <a:sym typeface="Times New Roman"/>
              </a:rPr>
              <a:t>щороку в Держатомрегулювання забезпечується проведення </a:t>
            </a:r>
            <a:r>
              <a:rPr lang="uk-UA" sz="1800">
                <a:solidFill>
                  <a:srgbClr val="000000"/>
                </a:solidFill>
                <a:latin typeface="Times New Roman"/>
                <a:ea typeface="Times New Roman"/>
                <a:cs typeface="Times New Roman"/>
                <a:sym typeface="Times New Roman"/>
              </a:rPr>
              <a:t>анонімного добровільного опитування з гендерних питань працівників Держатомрегулювання</a:t>
            </a:r>
            <a:r>
              <a:rPr lang="uk-UA" sz="1800">
                <a:latin typeface="Times New Roman"/>
                <a:ea typeface="Times New Roman"/>
                <a:cs typeface="Times New Roman"/>
                <a:sym typeface="Times New Roman"/>
              </a:rPr>
              <a:t>. Впродовж серпня 2025 року в рамках діяльності Робочої групи з огляду витрат у сфері безпеки використання ядерної енергії, було проведено чергове опитування, у якому взяло участь 60 відсотків працівників Держатомрегулювання. </a:t>
            </a:r>
            <a:endParaRPr sz="1400">
              <a:latin typeface="Calibri"/>
              <a:ea typeface="Calibri"/>
              <a:cs typeface="Calibri"/>
              <a:sym typeface="Calibri"/>
            </a:endParaRPr>
          </a:p>
          <a:p>
            <a:pPr indent="-449580" lvl="0" marL="906780" rtl="0" algn="just">
              <a:lnSpc>
                <a:spcPct val="107000"/>
              </a:lnSpc>
              <a:spcBef>
                <a:spcPts val="1800"/>
              </a:spcBef>
              <a:spcAft>
                <a:spcPts val="0"/>
              </a:spcAft>
              <a:buSzPts val="1800"/>
              <a:buChar char="•"/>
            </a:pPr>
            <a:r>
              <a:rPr lang="uk-UA" sz="1800">
                <a:latin typeface="Times New Roman"/>
                <a:ea typeface="Times New Roman"/>
                <a:cs typeface="Times New Roman"/>
                <a:sym typeface="Times New Roman"/>
              </a:rPr>
              <a:t>Базовими питаннями для проведення опитування слугують п</a:t>
            </a:r>
            <a:r>
              <a:rPr lang="uk-UA" sz="1800">
                <a:solidFill>
                  <a:srgbClr val="000000"/>
                </a:solidFill>
                <a:latin typeface="Times New Roman"/>
                <a:ea typeface="Times New Roman"/>
                <a:cs typeface="Times New Roman"/>
                <a:sym typeface="Times New Roman"/>
              </a:rPr>
              <a:t>итання додатку 3 Методичних рекомендацій щодо проведення гендерного аудиту підприємствами, установами та організаціями «Орієнтовний перелік для опитування працівників під час проведення гендерного аудиту» (затверджених </a:t>
            </a:r>
            <a:r>
              <a:rPr lang="uk-UA" sz="1800" u="sng">
                <a:solidFill>
                  <a:srgbClr val="000000"/>
                </a:solidFill>
                <a:latin typeface="Times New Roman"/>
                <a:ea typeface="Times New Roman"/>
                <a:cs typeface="Times New Roman"/>
                <a:sym typeface="Times New Roman"/>
                <a:hlinkClick r:id="rId4">
                  <a:extLst>
                    <a:ext uri="{A12FA001-AC4F-418D-AE19-62706E023703}">
                      <ahyp:hlinkClr val="tx"/>
                    </a:ext>
                  </a:extLst>
                </a:hlinkClick>
              </a:rPr>
              <a:t>наказом  від 09 серпня 2021   № 448 Міністерства соціальної політики України).</a:t>
            </a:r>
            <a:endParaRPr sz="1400">
              <a:latin typeface="Calibri"/>
              <a:ea typeface="Calibri"/>
              <a:cs typeface="Calibri"/>
              <a:sym typeface="Calibri"/>
            </a:endParaRPr>
          </a:p>
          <a:p>
            <a:pPr indent="-449580" lvl="0" marL="906780" rtl="0" algn="just">
              <a:lnSpc>
                <a:spcPct val="107000"/>
              </a:lnSpc>
              <a:spcBef>
                <a:spcPts val="1800"/>
              </a:spcBef>
              <a:spcAft>
                <a:spcPts val="0"/>
              </a:spcAft>
              <a:buSzPts val="1800"/>
              <a:buChar char="•"/>
            </a:pPr>
            <a:r>
              <a:rPr lang="uk-UA" sz="1800">
                <a:latin typeface="Times New Roman"/>
                <a:ea typeface="Times New Roman"/>
                <a:cs typeface="Times New Roman"/>
                <a:sym typeface="Times New Roman"/>
              </a:rPr>
              <a:t>За результатами статистичного опрацювання </a:t>
            </a:r>
            <a:r>
              <a:rPr lang="uk-UA" sz="1800">
                <a:solidFill>
                  <a:srgbClr val="000000"/>
                </a:solidFill>
                <a:latin typeface="Times New Roman"/>
                <a:ea typeface="Times New Roman"/>
                <a:cs typeface="Times New Roman"/>
                <a:sym typeface="Times New Roman"/>
              </a:rPr>
              <a:t>анкетування визначаються сфери, що потребують уваги та  удосконалення гендерного підходу. </a:t>
            </a:r>
            <a:r>
              <a:rPr lang="uk-UA" sz="1800">
                <a:latin typeface="Times New Roman"/>
                <a:ea typeface="Times New Roman"/>
                <a:cs typeface="Times New Roman"/>
                <a:sym typeface="Times New Roman"/>
              </a:rPr>
              <a:t>Р</a:t>
            </a:r>
            <a:r>
              <a:rPr lang="uk-UA" sz="1800">
                <a:latin typeface="Times New Roman"/>
                <a:ea typeface="Times New Roman"/>
                <a:cs typeface="Times New Roman"/>
                <a:sym typeface="Times New Roman"/>
              </a:rPr>
              <a:t>езультати спрямовані на а</a:t>
            </a:r>
            <a:r>
              <a:rPr lang="uk-UA" sz="1800">
                <a:solidFill>
                  <a:srgbClr val="000000"/>
                </a:solidFill>
                <a:latin typeface="Times New Roman"/>
                <a:ea typeface="Times New Roman"/>
                <a:cs typeface="Times New Roman"/>
                <a:sym typeface="Times New Roman"/>
              </a:rPr>
              <a:t>наліз врахування принципів забезпечення рівних прав та можливостей чоловіків та жінок у кадровій політиці та діяльності Держатомрегулювання (в тому числі через можливе включення гендерної складової до стратегічних, програмних, проєктних, фінансових документів, планів та документів поточної діяльності</a:t>
            </a:r>
            <a:r>
              <a:rPr lang="uk-UA" sz="1800">
                <a:latin typeface="Times New Roman"/>
                <a:ea typeface="Times New Roman"/>
                <a:cs typeface="Times New Roman"/>
                <a:sym typeface="Times New Roman"/>
              </a:rPr>
              <a:t>).</a:t>
            </a:r>
            <a:endParaRPr sz="1400">
              <a:latin typeface="Calibri"/>
              <a:ea typeface="Calibri"/>
              <a:cs typeface="Calibri"/>
              <a:sym typeface="Calibri"/>
            </a:endParaRPr>
          </a:p>
          <a:p>
            <a:pPr indent="-449580" lvl="0" marL="906780" rtl="0" algn="just">
              <a:lnSpc>
                <a:spcPct val="107000"/>
              </a:lnSpc>
              <a:spcBef>
                <a:spcPts val="1800"/>
              </a:spcBef>
              <a:spcAft>
                <a:spcPts val="0"/>
              </a:spcAft>
              <a:buSzPts val="1800"/>
              <a:buChar char="•"/>
            </a:pPr>
            <a:r>
              <a:rPr lang="uk-UA" sz="1800">
                <a:latin typeface="Times New Roman"/>
                <a:ea typeface="Times New Roman"/>
                <a:cs typeface="Times New Roman"/>
                <a:sym typeface="Times New Roman"/>
              </a:rPr>
              <a:t>У січні 2025 року забезпечено участь фахівців Держатомрегулювання та ДНТЦ ЯРБ у другому семінарі «Крок вперед! Жіночий семінар з кіберзахисту», на запрошення Міністерства енергетики США/Національної адміністрації з ядерної безпеки (DOE/NNSA).</a:t>
            </a:r>
            <a:endParaRPr sz="1400">
              <a:latin typeface="Calibri"/>
              <a:ea typeface="Calibri"/>
              <a:cs typeface="Calibri"/>
              <a:sym typeface="Calibri"/>
            </a:endParaRPr>
          </a:p>
          <a:p>
            <a:pPr indent="0" lvl="0" marL="0" rtl="0" algn="just">
              <a:lnSpc>
                <a:spcPct val="150000"/>
              </a:lnSpc>
              <a:spcBef>
                <a:spcPts val="1400"/>
              </a:spcBef>
              <a:spcAft>
                <a:spcPts val="600"/>
              </a:spcAft>
              <a:buClr>
                <a:srgbClr val="000000"/>
              </a:buClr>
              <a:buSzPts val="2800"/>
              <a:buNone/>
            </a:pPr>
            <a:r>
              <a:t/>
            </a:r>
            <a:endParaRPr sz="1700">
              <a:solidFill>
                <a:srgbClr val="000000"/>
              </a:solidFill>
              <a:latin typeface="Times New Roman"/>
              <a:ea typeface="Times New Roman"/>
              <a:cs typeface="Times New Roman"/>
              <a:sym typeface="Times New Roman"/>
            </a:endParaRPr>
          </a:p>
        </p:txBody>
      </p:sp>
      <p:sp>
        <p:nvSpPr>
          <p:cNvPr id="304" name="Google Shape;304;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8" name="Shape 308"/>
        <p:cNvGrpSpPr/>
        <p:nvPr/>
      </p:nvGrpSpPr>
      <p:grpSpPr>
        <a:xfrm>
          <a:off x="0" y="0"/>
          <a:ext cx="0" cy="0"/>
          <a:chOff x="0" y="0"/>
          <a:chExt cx="0" cy="0"/>
        </a:xfrm>
      </p:grpSpPr>
      <p:sp>
        <p:nvSpPr>
          <p:cNvPr id="309" name="Google Shape;309;p40"/>
          <p:cNvSpPr txBox="1"/>
          <p:nvPr>
            <p:ph type="title"/>
          </p:nvPr>
        </p:nvSpPr>
        <p:spPr>
          <a:xfrm>
            <a:off x="762000" y="-19276"/>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chemeClr val="dk1"/>
                </a:solidFill>
                <a:latin typeface="Times New Roman"/>
                <a:ea typeface="Times New Roman"/>
                <a:cs typeface="Times New Roman"/>
                <a:sym typeface="Times New Roman"/>
              </a:rPr>
              <a:t>Держатомрегулювання. </a:t>
            </a:r>
            <a:r>
              <a:rPr b="1" lang="uk-UA" sz="2400">
                <a:latin typeface="Times New Roman"/>
                <a:ea typeface="Times New Roman"/>
                <a:cs typeface="Times New Roman"/>
                <a:sym typeface="Times New Roman"/>
              </a:rPr>
              <a:t>Виклики</a:t>
            </a:r>
            <a:r>
              <a:rPr b="1" lang="uk-UA" sz="2400">
                <a:solidFill>
                  <a:schemeClr val="dk1"/>
                </a:solidFill>
                <a:latin typeface="Times New Roman"/>
                <a:ea typeface="Times New Roman"/>
                <a:cs typeface="Times New Roman"/>
                <a:sym typeface="Times New Roman"/>
              </a:rPr>
              <a:t> </a:t>
            </a:r>
            <a:endParaRPr b="1" sz="2400">
              <a:solidFill>
                <a:schemeClr val="dk1"/>
              </a:solidFill>
            </a:endParaRPr>
          </a:p>
        </p:txBody>
      </p:sp>
      <p:sp>
        <p:nvSpPr>
          <p:cNvPr id="310" name="Google Shape;310;p40"/>
          <p:cNvSpPr txBox="1"/>
          <p:nvPr>
            <p:ph idx="1" type="body"/>
          </p:nvPr>
        </p:nvSpPr>
        <p:spPr>
          <a:xfrm>
            <a:off x="1323475" y="1108250"/>
            <a:ext cx="10030200" cy="5062800"/>
          </a:xfrm>
          <a:prstGeom prst="rect">
            <a:avLst/>
          </a:prstGeom>
          <a:noFill/>
          <a:ln>
            <a:noFill/>
          </a:ln>
        </p:spPr>
        <p:txBody>
          <a:bodyPr anchorCtr="0" anchor="t" bIns="45700" lIns="91425" spcFirstLastPara="1" rIns="91425" wrap="square" tIns="45700">
            <a:noAutofit/>
          </a:bodyPr>
          <a:lstStyle/>
          <a:p>
            <a:pPr indent="0" lvl="0" marL="114300" marR="88900" rtl="0" algn="just">
              <a:lnSpc>
                <a:spcPct val="90000"/>
              </a:lnSpc>
              <a:spcBef>
                <a:spcPts val="1000"/>
              </a:spcBef>
              <a:spcAft>
                <a:spcPts val="0"/>
              </a:spcAft>
              <a:buSzPts val="1800"/>
              <a:buNone/>
            </a:pPr>
            <a:r>
              <a:rPr lang="uk-UA" sz="1800">
                <a:latin typeface="Times New Roman"/>
                <a:ea typeface="Times New Roman"/>
                <a:cs typeface="Times New Roman"/>
                <a:sym typeface="Times New Roman"/>
              </a:rPr>
              <a:t>	</a:t>
            </a:r>
            <a:endParaRPr b="1" sz="2400">
              <a:latin typeface="Times New Roman"/>
              <a:ea typeface="Times New Roman"/>
              <a:cs typeface="Times New Roman"/>
              <a:sym typeface="Times New Roman"/>
            </a:endParaRPr>
          </a:p>
          <a:p>
            <a:pPr indent="0" lvl="0" marL="114300" marR="88900" rtl="0" algn="just">
              <a:lnSpc>
                <a:spcPct val="90000"/>
              </a:lnSpc>
              <a:spcBef>
                <a:spcPts val="1000"/>
              </a:spcBef>
              <a:spcAft>
                <a:spcPts val="0"/>
              </a:spcAft>
              <a:buSzPts val="1800"/>
              <a:buNone/>
            </a:pPr>
            <a:r>
              <a:rPr lang="uk-UA" sz="2000">
                <a:latin typeface="Times New Roman"/>
                <a:ea typeface="Times New Roman"/>
                <a:cs typeface="Times New Roman"/>
                <a:sym typeface="Times New Roman"/>
              </a:rPr>
              <a:t>За результатами оцінки стану застосування комплексного гендерного підходу в діяльності підприємства встановлено, що станом на 31.12.2025 </a:t>
            </a:r>
            <a:r>
              <a:rPr lang="uk-UA" sz="2000">
                <a:solidFill>
                  <a:srgbClr val="000000"/>
                </a:solidFill>
                <a:latin typeface="Times New Roman"/>
                <a:ea typeface="Times New Roman"/>
                <a:cs typeface="Times New Roman"/>
                <a:sym typeface="Times New Roman"/>
              </a:rPr>
              <a:t>загальна кількість працівників на підприємстві 263 особи. </a:t>
            </a:r>
            <a:endParaRPr sz="2000">
              <a:latin typeface="Times New Roman"/>
              <a:ea typeface="Times New Roman"/>
              <a:cs typeface="Times New Roman"/>
              <a:sym typeface="Times New Roman"/>
            </a:endParaRPr>
          </a:p>
          <a:p>
            <a:pPr indent="0" lvl="0" marL="114300" marR="90170" rtl="0" algn="l">
              <a:lnSpc>
                <a:spcPct val="107000"/>
              </a:lnSpc>
              <a:spcBef>
                <a:spcPts val="1000"/>
              </a:spcBef>
              <a:spcAft>
                <a:spcPts val="0"/>
              </a:spcAft>
              <a:buSzPts val="1800"/>
              <a:buNone/>
            </a:pPr>
            <a:r>
              <a:rPr lang="uk-UA" sz="2000">
                <a:solidFill>
                  <a:srgbClr val="000000"/>
                </a:solidFill>
                <a:latin typeface="Times New Roman"/>
                <a:ea typeface="Times New Roman"/>
                <a:cs typeface="Times New Roman"/>
                <a:sym typeface="Times New Roman"/>
              </a:rPr>
              <a:t>Розподіл працівників за статтю: </a:t>
            </a:r>
            <a:endParaRPr sz="2000">
              <a:latin typeface="Calibri"/>
              <a:ea typeface="Calibri"/>
              <a:cs typeface="Calibri"/>
              <a:sym typeface="Calibri"/>
            </a:endParaRPr>
          </a:p>
          <a:p>
            <a:pPr indent="-342900" lvl="0" marL="342900" marR="90170" rtl="0" algn="l">
              <a:lnSpc>
                <a:spcPct val="100000"/>
              </a:lnSpc>
              <a:spcBef>
                <a:spcPts val="800"/>
              </a:spcBef>
              <a:spcAft>
                <a:spcPts val="0"/>
              </a:spcAft>
              <a:buSzPts val="1000"/>
              <a:buFont typeface="Noto Sans Symbols"/>
              <a:buChar char="−"/>
            </a:pPr>
            <a:r>
              <a:rPr lang="uk-UA" sz="2000">
                <a:solidFill>
                  <a:srgbClr val="000000"/>
                </a:solidFill>
                <a:latin typeface="Times New Roman"/>
                <a:ea typeface="Times New Roman"/>
                <a:cs typeface="Times New Roman"/>
                <a:sym typeface="Times New Roman"/>
              </a:rPr>
              <a:t>чоловіки – 136 (52%); </a:t>
            </a:r>
            <a:endParaRPr sz="2000">
              <a:latin typeface="Calibri"/>
              <a:ea typeface="Calibri"/>
              <a:cs typeface="Calibri"/>
              <a:sym typeface="Calibri"/>
            </a:endParaRPr>
          </a:p>
          <a:p>
            <a:pPr indent="-342900" lvl="0" marL="342900" marR="90170" rtl="0" algn="l">
              <a:lnSpc>
                <a:spcPct val="100000"/>
              </a:lnSpc>
              <a:spcBef>
                <a:spcPts val="0"/>
              </a:spcBef>
              <a:spcAft>
                <a:spcPts val="0"/>
              </a:spcAft>
              <a:buSzPts val="1000"/>
              <a:buFont typeface="Noto Sans Symbols"/>
              <a:buChar char="−"/>
            </a:pPr>
            <a:r>
              <a:rPr lang="uk-UA" sz="2000">
                <a:solidFill>
                  <a:srgbClr val="000000"/>
                </a:solidFill>
                <a:latin typeface="Times New Roman"/>
                <a:ea typeface="Times New Roman"/>
                <a:cs typeface="Times New Roman"/>
                <a:sym typeface="Times New Roman"/>
              </a:rPr>
              <a:t>жінки – 127 (48%).</a:t>
            </a:r>
            <a:endParaRPr sz="2000">
              <a:solidFill>
                <a:srgbClr val="000000"/>
              </a:solidFill>
              <a:latin typeface="Times New Roman"/>
              <a:ea typeface="Times New Roman"/>
              <a:cs typeface="Times New Roman"/>
              <a:sym typeface="Times New Roman"/>
            </a:endParaRPr>
          </a:p>
          <a:p>
            <a:pPr indent="0" lvl="0" marL="114300" marR="88900" rtl="0" algn="l">
              <a:lnSpc>
                <a:spcPct val="100000"/>
              </a:lnSpc>
              <a:spcBef>
                <a:spcPts val="0"/>
              </a:spcBef>
              <a:spcAft>
                <a:spcPts val="0"/>
              </a:spcAft>
              <a:buNone/>
            </a:pPr>
            <a:r>
              <a:rPr lang="uk-UA" sz="2000">
                <a:latin typeface="Times New Roman"/>
                <a:ea typeface="Times New Roman"/>
                <a:cs typeface="Times New Roman"/>
                <a:sym typeface="Times New Roman"/>
              </a:rPr>
              <a:t>Розподіл працівників за посадами: </a:t>
            </a:r>
            <a:endParaRPr sz="2000"/>
          </a:p>
          <a:p>
            <a:pPr indent="-342900" lvl="0" marL="457200" marR="90170" rtl="0" algn="l">
              <a:lnSpc>
                <a:spcPct val="100000"/>
              </a:lnSpc>
              <a:spcBef>
                <a:spcPts val="0"/>
              </a:spcBef>
              <a:spcAft>
                <a:spcPts val="0"/>
              </a:spcAft>
              <a:buSzPts val="1800"/>
              <a:buChar char="•"/>
            </a:pPr>
            <a:r>
              <a:rPr lang="uk-UA" sz="2000">
                <a:latin typeface="Times New Roman"/>
                <a:ea typeface="Times New Roman"/>
                <a:cs typeface="Times New Roman"/>
                <a:sym typeface="Times New Roman"/>
              </a:rPr>
              <a:t>керівники за статтю:</a:t>
            </a:r>
            <a:endParaRPr sz="2000"/>
          </a:p>
          <a:p>
            <a:pPr indent="-342900" lvl="0" marL="342900" marR="90170" rtl="0" algn="l">
              <a:lnSpc>
                <a:spcPct val="100000"/>
              </a:lnSpc>
              <a:spcBef>
                <a:spcPts val="0"/>
              </a:spcBef>
              <a:spcAft>
                <a:spcPts val="0"/>
              </a:spcAft>
              <a:buSzPts val="1800"/>
              <a:buFont typeface="Noto Sans Symbols"/>
              <a:buChar char="−"/>
            </a:pPr>
            <a:r>
              <a:rPr lang="uk-UA" sz="2000">
                <a:latin typeface="Times New Roman"/>
                <a:ea typeface="Times New Roman"/>
                <a:cs typeface="Times New Roman"/>
                <a:sym typeface="Times New Roman"/>
              </a:rPr>
              <a:t>чоловіки – 59 (64%); </a:t>
            </a:r>
            <a:endParaRPr sz="2000"/>
          </a:p>
          <a:p>
            <a:pPr indent="-342900" lvl="0" marL="342900" marR="90170" rtl="0" algn="l">
              <a:lnSpc>
                <a:spcPct val="100000"/>
              </a:lnSpc>
              <a:spcBef>
                <a:spcPts val="0"/>
              </a:spcBef>
              <a:spcAft>
                <a:spcPts val="0"/>
              </a:spcAft>
              <a:buSzPts val="1800"/>
              <a:buFont typeface="Noto Sans Symbols"/>
              <a:buChar char="−"/>
            </a:pPr>
            <a:r>
              <a:rPr lang="uk-UA" sz="2000">
                <a:latin typeface="Times New Roman"/>
                <a:ea typeface="Times New Roman"/>
                <a:cs typeface="Times New Roman"/>
                <a:sym typeface="Times New Roman"/>
              </a:rPr>
              <a:t>жінки – 33 (36%). </a:t>
            </a:r>
            <a:endParaRPr sz="2000"/>
          </a:p>
          <a:p>
            <a:pPr indent="-342900" lvl="0" marL="457200" marR="88900" rtl="0" algn="l">
              <a:lnSpc>
                <a:spcPct val="100000"/>
              </a:lnSpc>
              <a:spcBef>
                <a:spcPts val="0"/>
              </a:spcBef>
              <a:spcAft>
                <a:spcPts val="0"/>
              </a:spcAft>
              <a:buSzPts val="1800"/>
              <a:buChar char="•"/>
            </a:pPr>
            <a:r>
              <a:rPr lang="uk-UA" sz="2000">
                <a:latin typeface="Times New Roman"/>
                <a:ea typeface="Times New Roman"/>
                <a:cs typeface="Times New Roman"/>
                <a:sym typeface="Times New Roman"/>
              </a:rPr>
              <a:t>інші працівники за статтю:  </a:t>
            </a:r>
            <a:endParaRPr sz="2000"/>
          </a:p>
          <a:p>
            <a:pPr indent="-342900" lvl="0" marL="342900" marR="88900" rtl="0" algn="l">
              <a:lnSpc>
                <a:spcPct val="100000"/>
              </a:lnSpc>
              <a:spcBef>
                <a:spcPts val="0"/>
              </a:spcBef>
              <a:spcAft>
                <a:spcPts val="0"/>
              </a:spcAft>
              <a:buSzPts val="1000"/>
              <a:buFont typeface="Noto Sans Symbols"/>
              <a:buChar char="−"/>
            </a:pPr>
            <a:r>
              <a:rPr lang="uk-UA" sz="2000">
                <a:latin typeface="Times New Roman"/>
                <a:ea typeface="Times New Roman"/>
                <a:cs typeface="Times New Roman"/>
                <a:sym typeface="Times New Roman"/>
              </a:rPr>
              <a:t>чоловіки – 77 (45%); </a:t>
            </a:r>
            <a:endParaRPr sz="2000"/>
          </a:p>
          <a:p>
            <a:pPr indent="-342900" lvl="0" marL="342900" marR="88900" rtl="0" algn="l">
              <a:lnSpc>
                <a:spcPct val="100000"/>
              </a:lnSpc>
              <a:spcBef>
                <a:spcPts val="0"/>
              </a:spcBef>
              <a:spcAft>
                <a:spcPts val="0"/>
              </a:spcAft>
              <a:buSzPts val="1000"/>
              <a:buFont typeface="Noto Sans Symbols"/>
              <a:buChar char="−"/>
            </a:pPr>
            <a:r>
              <a:rPr lang="uk-UA" sz="2000">
                <a:latin typeface="Times New Roman"/>
                <a:ea typeface="Times New Roman"/>
                <a:cs typeface="Times New Roman"/>
                <a:sym typeface="Times New Roman"/>
              </a:rPr>
              <a:t>жінки – 94 (55%). </a:t>
            </a:r>
            <a:endParaRPr sz="2000"/>
          </a:p>
          <a:p>
            <a:pPr indent="0" lvl="0" marL="457200" marR="90170" rtl="0" algn="l">
              <a:lnSpc>
                <a:spcPct val="100000"/>
              </a:lnSpc>
              <a:spcBef>
                <a:spcPts val="0"/>
              </a:spcBef>
              <a:spcAft>
                <a:spcPts val="0"/>
              </a:spcAft>
              <a:buNone/>
            </a:pPr>
            <a:r>
              <a:t/>
            </a:r>
            <a:endParaRPr sz="2000">
              <a:solidFill>
                <a:srgbClr val="000000"/>
              </a:solidFill>
              <a:latin typeface="Times New Roman"/>
              <a:ea typeface="Times New Roman"/>
              <a:cs typeface="Times New Roman"/>
              <a:sym typeface="Times New Roman"/>
            </a:endParaRPr>
          </a:p>
          <a:p>
            <a:pPr indent="0" lvl="0" marL="114300" marR="88900" rtl="0" algn="l">
              <a:lnSpc>
                <a:spcPct val="100000"/>
              </a:lnSpc>
              <a:spcBef>
                <a:spcPts val="0"/>
              </a:spcBef>
              <a:spcAft>
                <a:spcPts val="0"/>
              </a:spcAft>
              <a:buSzPts val="1800"/>
              <a:buNone/>
            </a:pPr>
            <a:r>
              <a:t/>
            </a:r>
            <a:endParaRPr sz="1800">
              <a:solidFill>
                <a:srgbClr val="000000"/>
              </a:solidFill>
              <a:latin typeface="Times New Roman"/>
              <a:ea typeface="Times New Roman"/>
              <a:cs typeface="Times New Roman"/>
              <a:sym typeface="Times New Roman"/>
            </a:endParaRPr>
          </a:p>
          <a:p>
            <a:pPr indent="0" lvl="0" marL="0" rtl="0" algn="just">
              <a:lnSpc>
                <a:spcPct val="150000"/>
              </a:lnSpc>
              <a:spcBef>
                <a:spcPts val="600"/>
              </a:spcBef>
              <a:spcAft>
                <a:spcPts val="600"/>
              </a:spcAft>
              <a:buClr>
                <a:srgbClr val="000000"/>
              </a:buClr>
              <a:buSzPts val="2800"/>
              <a:buNone/>
            </a:pPr>
            <a:r>
              <a:t/>
            </a:r>
            <a:endParaRPr sz="1700">
              <a:solidFill>
                <a:srgbClr val="000000"/>
              </a:solidFill>
              <a:latin typeface="Times New Roman"/>
              <a:ea typeface="Times New Roman"/>
              <a:cs typeface="Times New Roman"/>
              <a:sym typeface="Times New Roman"/>
            </a:endParaRPr>
          </a:p>
        </p:txBody>
      </p:sp>
      <p:sp>
        <p:nvSpPr>
          <p:cNvPr id="311" name="Google Shape;311;p40"/>
          <p:cNvSpPr txBox="1"/>
          <p:nvPr>
            <p:ph idx="2" type="body"/>
          </p:nvPr>
        </p:nvSpPr>
        <p:spPr>
          <a:xfrm>
            <a:off x="6096000" y="1055450"/>
            <a:ext cx="5181600" cy="5168400"/>
          </a:xfrm>
          <a:prstGeom prst="rect">
            <a:avLst/>
          </a:prstGeom>
          <a:noFill/>
          <a:ln>
            <a:noFill/>
          </a:ln>
        </p:spPr>
        <p:txBody>
          <a:bodyPr anchorCtr="0" anchor="t" bIns="45700" lIns="91425" spcFirstLastPara="1" rIns="91425" wrap="square" tIns="45700">
            <a:normAutofit/>
          </a:bodyPr>
          <a:lstStyle/>
          <a:p>
            <a:pPr indent="-228600" lvl="0" marL="457200" marR="88900" rtl="0" algn="just">
              <a:lnSpc>
                <a:spcPct val="107000"/>
              </a:lnSpc>
              <a:spcBef>
                <a:spcPts val="0"/>
              </a:spcBef>
              <a:spcAft>
                <a:spcPts val="0"/>
              </a:spcAft>
              <a:buClr>
                <a:srgbClr val="000000"/>
              </a:buClr>
              <a:buSzPts val="1800"/>
              <a:buFont typeface="Arial"/>
              <a:buNone/>
            </a:pPr>
            <a:r>
              <a:t/>
            </a:r>
            <a:endParaRPr b="0" i="0" sz="1400" u="none" cap="none" strike="noStrike">
              <a:solidFill>
                <a:srgbClr val="000000"/>
              </a:solidFill>
              <a:latin typeface="Calibri"/>
              <a:ea typeface="Calibri"/>
              <a:cs typeface="Calibri"/>
              <a:sym typeface="Calibri"/>
            </a:endParaRPr>
          </a:p>
          <a:p>
            <a:pPr indent="-228600" lvl="0" marL="457200" rtl="0" algn="l">
              <a:lnSpc>
                <a:spcPct val="90000"/>
              </a:lnSpc>
              <a:spcBef>
                <a:spcPts val="1000"/>
              </a:spcBef>
              <a:spcAft>
                <a:spcPts val="0"/>
              </a:spcAft>
              <a:buClr>
                <a:schemeClr val="dk1"/>
              </a:buClr>
              <a:buSzPts val="1800"/>
              <a:buNone/>
            </a:pPr>
            <a:r>
              <a:t/>
            </a:r>
            <a:endParaRPr/>
          </a:p>
        </p:txBody>
      </p:sp>
      <p:sp>
        <p:nvSpPr>
          <p:cNvPr id="312" name="Google Shape;312;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6" name="Shape 316"/>
        <p:cNvGrpSpPr/>
        <p:nvPr/>
      </p:nvGrpSpPr>
      <p:grpSpPr>
        <a:xfrm>
          <a:off x="0" y="0"/>
          <a:ext cx="0" cy="0"/>
          <a:chOff x="0" y="0"/>
          <a:chExt cx="0" cy="0"/>
        </a:xfrm>
      </p:grpSpPr>
      <p:sp>
        <p:nvSpPr>
          <p:cNvPr id="317" name="Google Shape;317;p41"/>
          <p:cNvSpPr txBox="1"/>
          <p:nvPr>
            <p:ph type="title"/>
          </p:nvPr>
        </p:nvSpPr>
        <p:spPr>
          <a:xfrm>
            <a:off x="420755" y="-84482"/>
            <a:ext cx="11635409" cy="88458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Держатомрегулювання. Плани</a:t>
            </a:r>
            <a:endParaRPr b="1" sz="2400"/>
          </a:p>
        </p:txBody>
      </p:sp>
      <p:sp>
        <p:nvSpPr>
          <p:cNvPr id="318" name="Google Shape;318;p41"/>
          <p:cNvSpPr txBox="1"/>
          <p:nvPr>
            <p:ph idx="1" type="body"/>
          </p:nvPr>
        </p:nvSpPr>
        <p:spPr>
          <a:xfrm>
            <a:off x="278297" y="640457"/>
            <a:ext cx="11492948" cy="5150743"/>
          </a:xfrm>
          <a:prstGeom prst="rect">
            <a:avLst/>
          </a:prstGeom>
          <a:noFill/>
          <a:ln>
            <a:noFill/>
          </a:ln>
        </p:spPr>
        <p:txBody>
          <a:bodyPr anchorCtr="0" anchor="t" bIns="45700" lIns="91425" spcFirstLastPara="1" rIns="91425" wrap="square" tIns="45700">
            <a:noAutofit/>
          </a:bodyPr>
          <a:lstStyle/>
          <a:p>
            <a:pPr indent="-285750" lvl="0" marL="285750" rtl="0" algn="just">
              <a:lnSpc>
                <a:spcPct val="100000"/>
              </a:lnSpc>
              <a:spcBef>
                <a:spcPts val="600"/>
              </a:spcBef>
              <a:spcAft>
                <a:spcPts val="0"/>
              </a:spcAft>
              <a:buClr>
                <a:srgbClr val="000000"/>
              </a:buClr>
              <a:buSzPts val="2800"/>
              <a:buFont typeface="Noto Sans Symbols"/>
              <a:buChar char="✔"/>
            </a:pPr>
            <a:r>
              <a:rPr lang="uk-UA" sz="1800">
                <a:solidFill>
                  <a:srgbClr val="000000"/>
                </a:solidFill>
                <a:latin typeface="Times New Roman"/>
                <a:ea typeface="Times New Roman"/>
                <a:cs typeface="Times New Roman"/>
                <a:sym typeface="Times New Roman"/>
              </a:rPr>
              <a:t>У 2025 році, на основі проведеної самооцінки гендерної рівності на підприємстві, за результатами якої зроблено висновок, що ДНТЦ ЯРБ успішно реалізував всі з запланованих заходів, спрямованих на забезпечення рівних прав і можливостей жінок і чоловіків, розроблено «План гендерної рівності Державного підприємства «Державний науково-технічний центр з ядерної та радіаційної безпеки» на 2026-2030 роки», затверджений 31.12.2025 (далі – План 2026-2030), що охоплює 6 ключових напрямів розвитку гендерної складової в ДНТЦ ЯРБ:</a:t>
            </a:r>
            <a:endParaRPr/>
          </a:p>
          <a:p>
            <a:pPr indent="0" lvl="0" marL="533400" rtl="0" algn="just">
              <a:lnSpc>
                <a:spcPct val="100000"/>
              </a:lnSpc>
              <a:spcBef>
                <a:spcPts val="600"/>
              </a:spcBef>
              <a:spcAft>
                <a:spcPts val="0"/>
              </a:spcAft>
              <a:buClr>
                <a:srgbClr val="000000"/>
              </a:buClr>
              <a:buSzPts val="2800"/>
              <a:buNone/>
            </a:pPr>
            <a:r>
              <a:rPr lang="uk-UA" sz="1800">
                <a:solidFill>
                  <a:srgbClr val="000000"/>
                </a:solidFill>
                <a:latin typeface="Times New Roman"/>
                <a:ea typeface="Times New Roman"/>
                <a:cs typeface="Times New Roman"/>
                <a:sym typeface="Times New Roman"/>
              </a:rPr>
              <a:t>1.	Гендерний баланс у лідерстві та прийнятті рішень.</a:t>
            </a:r>
            <a:endParaRPr/>
          </a:p>
          <a:p>
            <a:pPr indent="0" lvl="0" marL="533400" rtl="0" algn="just">
              <a:lnSpc>
                <a:spcPct val="100000"/>
              </a:lnSpc>
              <a:spcBef>
                <a:spcPts val="0"/>
              </a:spcBef>
              <a:spcAft>
                <a:spcPts val="0"/>
              </a:spcAft>
              <a:buClr>
                <a:srgbClr val="000000"/>
              </a:buClr>
              <a:buSzPts val="2800"/>
              <a:buNone/>
            </a:pPr>
            <a:r>
              <a:rPr lang="uk-UA" sz="1800">
                <a:solidFill>
                  <a:srgbClr val="000000"/>
                </a:solidFill>
                <a:latin typeface="Times New Roman"/>
                <a:ea typeface="Times New Roman"/>
                <a:cs typeface="Times New Roman"/>
                <a:sym typeface="Times New Roman"/>
              </a:rPr>
              <a:t>2.	Гендерні упередження та стереотипи.</a:t>
            </a:r>
            <a:endParaRPr/>
          </a:p>
          <a:p>
            <a:pPr indent="0" lvl="0" marL="533400" rtl="0" algn="just">
              <a:lnSpc>
                <a:spcPct val="100000"/>
              </a:lnSpc>
              <a:spcBef>
                <a:spcPts val="0"/>
              </a:spcBef>
              <a:spcAft>
                <a:spcPts val="0"/>
              </a:spcAft>
              <a:buClr>
                <a:srgbClr val="000000"/>
              </a:buClr>
              <a:buSzPts val="2800"/>
              <a:buNone/>
            </a:pPr>
            <a:r>
              <a:rPr lang="uk-UA" sz="1800">
                <a:solidFill>
                  <a:srgbClr val="000000"/>
                </a:solidFill>
                <a:latin typeface="Times New Roman"/>
                <a:ea typeface="Times New Roman"/>
                <a:cs typeface="Times New Roman"/>
                <a:sym typeface="Times New Roman"/>
              </a:rPr>
              <a:t>3.	Стать при наборі, утриманні та кар'єрне зростання.</a:t>
            </a:r>
            <a:endParaRPr/>
          </a:p>
          <a:p>
            <a:pPr indent="0" lvl="0" marL="533400" rtl="0" algn="just">
              <a:lnSpc>
                <a:spcPct val="100000"/>
              </a:lnSpc>
              <a:spcBef>
                <a:spcPts val="0"/>
              </a:spcBef>
              <a:spcAft>
                <a:spcPts val="0"/>
              </a:spcAft>
              <a:buClr>
                <a:srgbClr val="000000"/>
              </a:buClr>
              <a:buSzPts val="2800"/>
              <a:buNone/>
            </a:pPr>
            <a:r>
              <a:rPr lang="uk-UA" sz="1800">
                <a:solidFill>
                  <a:srgbClr val="000000"/>
                </a:solidFill>
                <a:latin typeface="Times New Roman"/>
                <a:ea typeface="Times New Roman"/>
                <a:cs typeface="Times New Roman"/>
                <a:sym typeface="Times New Roman"/>
              </a:rPr>
              <a:t>4.	Баланс «робота – особисте життя» та організаційна культура.</a:t>
            </a:r>
            <a:endParaRPr/>
          </a:p>
          <a:p>
            <a:pPr indent="0" lvl="0" marL="533400" rtl="0" algn="just">
              <a:lnSpc>
                <a:spcPct val="100000"/>
              </a:lnSpc>
              <a:spcBef>
                <a:spcPts val="0"/>
              </a:spcBef>
              <a:spcAft>
                <a:spcPts val="0"/>
              </a:spcAft>
              <a:buClr>
                <a:srgbClr val="000000"/>
              </a:buClr>
              <a:buSzPts val="2800"/>
              <a:buNone/>
            </a:pPr>
            <a:r>
              <a:rPr lang="uk-UA" sz="1800">
                <a:solidFill>
                  <a:srgbClr val="000000"/>
                </a:solidFill>
                <a:latin typeface="Times New Roman"/>
                <a:ea typeface="Times New Roman"/>
                <a:cs typeface="Times New Roman"/>
                <a:sym typeface="Times New Roman"/>
              </a:rPr>
              <a:t>5.	Гендерне насильство, включно з сексуальними домаганнями.</a:t>
            </a:r>
            <a:endParaRPr/>
          </a:p>
          <a:p>
            <a:pPr indent="0" lvl="0" marL="533400" rtl="0" algn="just">
              <a:lnSpc>
                <a:spcPct val="100000"/>
              </a:lnSpc>
              <a:spcBef>
                <a:spcPts val="0"/>
              </a:spcBef>
              <a:spcAft>
                <a:spcPts val="0"/>
              </a:spcAft>
              <a:buClr>
                <a:srgbClr val="000000"/>
              </a:buClr>
              <a:buSzPts val="2800"/>
              <a:buNone/>
            </a:pPr>
            <a:r>
              <a:rPr lang="uk-UA" sz="1800">
                <a:solidFill>
                  <a:srgbClr val="000000"/>
                </a:solidFill>
                <a:latin typeface="Times New Roman"/>
                <a:ea typeface="Times New Roman"/>
                <a:cs typeface="Times New Roman"/>
                <a:sym typeface="Times New Roman"/>
              </a:rPr>
              <a:t>6.	Інформування та залученість.</a:t>
            </a:r>
            <a:endParaRPr/>
          </a:p>
          <a:p>
            <a:pPr indent="0" lvl="0" marL="0" rtl="0" algn="just">
              <a:lnSpc>
                <a:spcPct val="100000"/>
              </a:lnSpc>
              <a:spcBef>
                <a:spcPts val="0"/>
              </a:spcBef>
              <a:spcAft>
                <a:spcPts val="0"/>
              </a:spcAft>
              <a:buClr>
                <a:srgbClr val="000000"/>
              </a:buClr>
              <a:buSzPts val="2800"/>
              <a:buNone/>
            </a:pPr>
            <a:r>
              <a:t/>
            </a:r>
            <a:endParaRPr sz="1800">
              <a:solidFill>
                <a:srgbClr val="000000"/>
              </a:solidFill>
              <a:latin typeface="Times New Roman"/>
              <a:ea typeface="Times New Roman"/>
              <a:cs typeface="Times New Roman"/>
              <a:sym typeface="Times New Roman"/>
            </a:endParaRPr>
          </a:p>
          <a:p>
            <a:pPr indent="-285750" lvl="0" marL="285750" rtl="0" algn="just">
              <a:lnSpc>
                <a:spcPct val="100000"/>
              </a:lnSpc>
              <a:spcBef>
                <a:spcPts val="600"/>
              </a:spcBef>
              <a:spcAft>
                <a:spcPts val="0"/>
              </a:spcAft>
              <a:buClr>
                <a:srgbClr val="000000"/>
              </a:buClr>
              <a:buSzPts val="2800"/>
              <a:buFont typeface="Noto Sans Symbols"/>
              <a:buChar char="✔"/>
            </a:pPr>
            <a:r>
              <a:rPr lang="uk-UA" sz="1800">
                <a:solidFill>
                  <a:srgbClr val="000000"/>
                </a:solidFill>
                <a:latin typeface="Times New Roman"/>
                <a:ea typeface="Times New Roman"/>
                <a:cs typeface="Times New Roman"/>
                <a:sym typeface="Times New Roman"/>
              </a:rPr>
              <a:t>Заходи за кожним напрямом необхідно виконати для безперервного моніторингу та підтримки досягнутого рівня забезпечення ґендерної рівності, рівних прав і можливостей жінок і чоловіків в ДНТЦ ЯРБ. Такі заходи визначені в Плані 2026-2030 та містять строк впровадження, відповідальних за впровадження й очікуваний результат.</a:t>
            </a:r>
            <a:endParaRPr/>
          </a:p>
          <a:p>
            <a:pPr indent="0" lvl="0" marL="0" rtl="0" algn="just">
              <a:lnSpc>
                <a:spcPct val="150000"/>
              </a:lnSpc>
              <a:spcBef>
                <a:spcPts val="1200"/>
              </a:spcBef>
              <a:spcAft>
                <a:spcPts val="600"/>
              </a:spcAft>
              <a:buClr>
                <a:srgbClr val="000000"/>
              </a:buClr>
              <a:buSzPts val="2800"/>
              <a:buNone/>
            </a:pPr>
            <a:r>
              <a:t/>
            </a:r>
            <a:endParaRPr sz="1700">
              <a:solidFill>
                <a:srgbClr val="000000"/>
              </a:solidFill>
              <a:latin typeface="Times New Roman"/>
              <a:ea typeface="Times New Roman"/>
              <a:cs typeface="Times New Roman"/>
              <a:sym typeface="Times New Roman"/>
            </a:endParaRPr>
          </a:p>
        </p:txBody>
      </p:sp>
      <p:sp>
        <p:nvSpPr>
          <p:cNvPr id="319" name="Google Shape;319;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3" name="Shape 323"/>
        <p:cNvGrpSpPr/>
        <p:nvPr/>
      </p:nvGrpSpPr>
      <p:grpSpPr>
        <a:xfrm>
          <a:off x="0" y="0"/>
          <a:ext cx="0" cy="0"/>
          <a:chOff x="0" y="0"/>
          <a:chExt cx="0" cy="0"/>
        </a:xfrm>
      </p:grpSpPr>
      <p:sp>
        <p:nvSpPr>
          <p:cNvPr id="324" name="Google Shape;324;p42"/>
          <p:cNvSpPr txBox="1"/>
          <p:nvPr>
            <p:ph type="title"/>
          </p:nvPr>
        </p:nvSpPr>
        <p:spPr>
          <a:xfrm>
            <a:off x="420755" y="-84482"/>
            <a:ext cx="11635409" cy="88458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Держатомрегулювання. Плани</a:t>
            </a:r>
            <a:endParaRPr b="1" sz="2400"/>
          </a:p>
        </p:txBody>
      </p:sp>
      <p:sp>
        <p:nvSpPr>
          <p:cNvPr id="325" name="Google Shape;325;p42"/>
          <p:cNvSpPr txBox="1"/>
          <p:nvPr>
            <p:ph idx="1" type="body"/>
          </p:nvPr>
        </p:nvSpPr>
        <p:spPr>
          <a:xfrm>
            <a:off x="278297" y="444894"/>
            <a:ext cx="11492948" cy="4182717"/>
          </a:xfrm>
          <a:prstGeom prst="rect">
            <a:avLst/>
          </a:prstGeom>
          <a:noFill/>
          <a:ln>
            <a:noFill/>
          </a:ln>
        </p:spPr>
        <p:txBody>
          <a:bodyPr anchorCtr="0" anchor="t" bIns="45700" lIns="91425" spcFirstLastPara="1" rIns="91425" wrap="square" tIns="45700">
            <a:noAutofit/>
          </a:bodyPr>
          <a:lstStyle/>
          <a:p>
            <a:pPr indent="-285750" lvl="0" marL="285750" rtl="0" algn="just">
              <a:lnSpc>
                <a:spcPct val="150000"/>
              </a:lnSpc>
              <a:spcBef>
                <a:spcPts val="600"/>
              </a:spcBef>
              <a:spcAft>
                <a:spcPts val="0"/>
              </a:spcAft>
              <a:buClr>
                <a:srgbClr val="000000"/>
              </a:buClr>
              <a:buSzPts val="2800"/>
              <a:buFont typeface="Noto Sans Symbols"/>
              <a:buChar char="✔"/>
            </a:pPr>
            <a:r>
              <a:rPr lang="uk-UA" sz="1700">
                <a:solidFill>
                  <a:srgbClr val="000000"/>
                </a:solidFill>
                <a:latin typeface="Times New Roman"/>
                <a:ea typeface="Times New Roman"/>
                <a:cs typeface="Times New Roman"/>
                <a:sym typeface="Times New Roman"/>
              </a:rPr>
              <a:t>Під час імплементації Плану 2026-2030 будуть залучені такі ресурси:</a:t>
            </a:r>
            <a:endParaRPr sz="1700">
              <a:solidFill>
                <a:srgbClr val="000000"/>
              </a:solidFill>
              <a:latin typeface="Times New Roman"/>
              <a:ea typeface="Times New Roman"/>
              <a:cs typeface="Times New Roman"/>
              <a:sym typeface="Times New Roman"/>
            </a:endParaRPr>
          </a:p>
          <a:p>
            <a:pPr indent="457200" lvl="0" marL="457200" rtl="0" algn="just">
              <a:lnSpc>
                <a:spcPct val="100000"/>
              </a:lnSpc>
              <a:spcBef>
                <a:spcPts val="600"/>
              </a:spcBef>
              <a:spcAft>
                <a:spcPts val="0"/>
              </a:spcAft>
              <a:buNone/>
            </a:pPr>
            <a:r>
              <a:rPr lang="uk-UA" sz="1700">
                <a:solidFill>
                  <a:srgbClr val="000000"/>
                </a:solidFill>
                <a:latin typeface="Times New Roman"/>
                <a:ea typeface="Times New Roman"/>
                <a:cs typeface="Times New Roman"/>
                <a:sym typeface="Times New Roman"/>
              </a:rPr>
              <a:t>‒	людські ресурси: не тільки залучення групи людей, які беруть участь в </a:t>
            </a:r>
            <a:r>
              <a:rPr lang="uk-UA" sz="1700">
                <a:solidFill>
                  <a:srgbClr val="000000"/>
                </a:solidFill>
                <a:latin typeface="Times New Roman"/>
                <a:ea typeface="Times New Roman"/>
                <a:cs typeface="Times New Roman"/>
                <a:sym typeface="Times New Roman"/>
              </a:rPr>
              <a:t>гендерних</a:t>
            </a:r>
            <a:r>
              <a:rPr lang="uk-UA" sz="1700">
                <a:solidFill>
                  <a:srgbClr val="000000"/>
                </a:solidFill>
                <a:latin typeface="Times New Roman"/>
                <a:ea typeface="Times New Roman"/>
                <a:cs typeface="Times New Roman"/>
                <a:sym typeface="Times New Roman"/>
              </a:rPr>
              <a:t> аудитах, виконанні заходів, передбачених Планом 2026-2030, їх моніторингу, а й залученості всіх працівників підприємства до навчань;</a:t>
            </a:r>
            <a:endParaRPr/>
          </a:p>
          <a:p>
            <a:pPr indent="-358775" lvl="0" marL="1077913" rtl="0" algn="just">
              <a:lnSpc>
                <a:spcPct val="100000"/>
              </a:lnSpc>
              <a:spcBef>
                <a:spcPts val="1200"/>
              </a:spcBef>
              <a:spcAft>
                <a:spcPts val="0"/>
              </a:spcAft>
              <a:buClr>
                <a:srgbClr val="000000"/>
              </a:buClr>
              <a:buSzPts val="2800"/>
              <a:buNone/>
            </a:pPr>
            <a:r>
              <a:rPr lang="uk-UA" sz="1700">
                <a:solidFill>
                  <a:srgbClr val="000000"/>
                </a:solidFill>
                <a:latin typeface="Times New Roman"/>
                <a:ea typeface="Times New Roman"/>
                <a:cs typeface="Times New Roman"/>
                <a:sym typeface="Times New Roman"/>
              </a:rPr>
              <a:t>‒	фінансові ресурси. Ряд напрямів, передбачених Планом 2026-2030, можливо реалізувати тільки із залученням додаткових фінансових ресурсів (наприклад, навчання в сторонніх організаціях);</a:t>
            </a:r>
            <a:endParaRPr/>
          </a:p>
          <a:p>
            <a:pPr indent="-358775" lvl="0" marL="1077913" rtl="0" algn="just">
              <a:lnSpc>
                <a:spcPct val="100000"/>
              </a:lnSpc>
              <a:spcBef>
                <a:spcPts val="1200"/>
              </a:spcBef>
              <a:spcAft>
                <a:spcPts val="0"/>
              </a:spcAft>
              <a:buClr>
                <a:srgbClr val="000000"/>
              </a:buClr>
              <a:buSzPts val="2800"/>
              <a:buNone/>
            </a:pPr>
            <a:r>
              <a:rPr lang="uk-UA" sz="1700">
                <a:solidFill>
                  <a:srgbClr val="000000"/>
                </a:solidFill>
                <a:latin typeface="Times New Roman"/>
                <a:ea typeface="Times New Roman"/>
                <a:cs typeface="Times New Roman"/>
                <a:sym typeface="Times New Roman"/>
              </a:rPr>
              <a:t>‒	інфраструктура. Ряд напрямів, передбачених Планом 2026-2030, має бути реалізований з використанням програмних засобів, додатків, веб-сайту підприємства, забезпеченням інформаційної безпеки тощо;</a:t>
            </a:r>
            <a:endParaRPr/>
          </a:p>
          <a:p>
            <a:pPr indent="-358775" lvl="0" marL="1077912" rtl="0" algn="just">
              <a:lnSpc>
                <a:spcPct val="100000"/>
              </a:lnSpc>
              <a:spcBef>
                <a:spcPts val="1200"/>
              </a:spcBef>
              <a:spcAft>
                <a:spcPts val="0"/>
              </a:spcAft>
              <a:buClr>
                <a:srgbClr val="000000"/>
              </a:buClr>
              <a:buSzPts val="2800"/>
              <a:buNone/>
            </a:pPr>
            <a:r>
              <a:rPr lang="uk-UA" sz="1700">
                <a:solidFill>
                  <a:srgbClr val="000000"/>
                </a:solidFill>
                <a:latin typeface="Times New Roman"/>
                <a:ea typeface="Times New Roman"/>
                <a:cs typeface="Times New Roman"/>
                <a:sym typeface="Times New Roman"/>
              </a:rPr>
              <a:t>‒	знання. Досвід та знання, набуті під час виконання Плану 2022-2025, є вкрай важливими. Проте імплементація та виконання заходів Плану 2026-2030 надасть більші можливості для отримання нових знань та їх передачі більшій кількості працівників підприємства. Це дозволить працівникам краще зрозуміти їх права і можливості, підвищити їх залученість і зацікавленість в наданні пропозицій щодо змін і покращень як гендерної складової в ДНТЦ ЯРБ, так і діяльності підприємства загалом. </a:t>
            </a:r>
            <a:endParaRPr/>
          </a:p>
          <a:p>
            <a:pPr indent="-285750" lvl="0" marL="285750" rtl="0" algn="just">
              <a:lnSpc>
                <a:spcPct val="100000"/>
              </a:lnSpc>
              <a:spcBef>
                <a:spcPts val="1200"/>
              </a:spcBef>
              <a:spcAft>
                <a:spcPts val="0"/>
              </a:spcAft>
              <a:buClr>
                <a:srgbClr val="000000"/>
              </a:buClr>
              <a:buSzPts val="2800"/>
              <a:buFont typeface="Noto Sans Symbols"/>
              <a:buChar char="✔"/>
            </a:pPr>
            <a:r>
              <a:rPr lang="uk-UA" sz="1700">
                <a:solidFill>
                  <a:srgbClr val="000000"/>
                </a:solidFill>
                <a:latin typeface="Times New Roman"/>
                <a:ea typeface="Times New Roman"/>
                <a:cs typeface="Times New Roman"/>
                <a:sym typeface="Times New Roman"/>
              </a:rPr>
              <a:t>Забезпечення ресурсами здійснюється щорічно на плановий період відповідно до запланованих заходів.</a:t>
            </a:r>
            <a:endParaRPr/>
          </a:p>
          <a:p>
            <a:pPr indent="-285750" lvl="0" marL="285750" rtl="0" algn="just">
              <a:lnSpc>
                <a:spcPct val="100000"/>
              </a:lnSpc>
              <a:spcBef>
                <a:spcPts val="1200"/>
              </a:spcBef>
              <a:spcAft>
                <a:spcPts val="0"/>
              </a:spcAft>
              <a:buClr>
                <a:srgbClr val="000000"/>
              </a:buClr>
              <a:buSzPts val="2800"/>
              <a:buFont typeface="Noto Sans Symbols"/>
              <a:buChar char="✔"/>
            </a:pPr>
            <a:r>
              <a:rPr lang="uk-UA" sz="1700">
                <a:solidFill>
                  <a:srgbClr val="000000"/>
                </a:solidFill>
                <a:latin typeface="Times New Roman"/>
                <a:ea typeface="Times New Roman"/>
                <a:cs typeface="Times New Roman"/>
                <a:sym typeface="Times New Roman"/>
              </a:rPr>
              <a:t>У</a:t>
            </a:r>
            <a:r>
              <a:rPr lang="uk-UA" sz="1700">
                <a:solidFill>
                  <a:srgbClr val="000000"/>
                </a:solidFill>
                <a:latin typeface="Times New Roman"/>
                <a:ea typeface="Times New Roman"/>
                <a:cs typeface="Times New Roman"/>
                <a:sym typeface="Times New Roman"/>
              </a:rPr>
              <a:t> 2026 році Планом передбачено виконання 13 заходів в межах вищенаведених 6 ключових напрямів розвитку гендерної складової в ДНТЦ ЯРБ. Запланована участь фахівців Держатомрегулювання та ДНТЦ ЯРБ у третьому семінарі «Крок вперед! Жіночий семінар з кіберзахисту», на запрошення Міністерства енергетики США/Національної адміністрації з ядерної безпеки (DOE/NNSA).</a:t>
            </a:r>
            <a:endParaRPr/>
          </a:p>
          <a:p>
            <a:pPr indent="-107950" lvl="0" marL="285750" rtl="0" algn="just">
              <a:lnSpc>
                <a:spcPct val="100000"/>
              </a:lnSpc>
              <a:spcBef>
                <a:spcPts val="1200"/>
              </a:spcBef>
              <a:spcAft>
                <a:spcPts val="0"/>
              </a:spcAft>
              <a:buClr>
                <a:srgbClr val="000000"/>
              </a:buClr>
              <a:buSzPts val="2800"/>
              <a:buFont typeface="Noto Sans Symbols"/>
              <a:buNone/>
            </a:pPr>
            <a:r>
              <a:t/>
            </a:r>
            <a:endParaRPr sz="1700">
              <a:solidFill>
                <a:srgbClr val="000000"/>
              </a:solidFill>
              <a:latin typeface="Times New Roman"/>
              <a:ea typeface="Times New Roman"/>
              <a:cs typeface="Times New Roman"/>
              <a:sym typeface="Times New Roman"/>
            </a:endParaRPr>
          </a:p>
          <a:p>
            <a:pPr indent="0" lvl="0" marL="0" rtl="0" algn="just">
              <a:lnSpc>
                <a:spcPct val="150000"/>
              </a:lnSpc>
              <a:spcBef>
                <a:spcPts val="1200"/>
              </a:spcBef>
              <a:spcAft>
                <a:spcPts val="600"/>
              </a:spcAft>
              <a:buClr>
                <a:srgbClr val="000000"/>
              </a:buClr>
              <a:buSzPts val="2800"/>
              <a:buNone/>
            </a:pPr>
            <a:r>
              <a:t/>
            </a:r>
            <a:endParaRPr sz="1700">
              <a:solidFill>
                <a:srgbClr val="000000"/>
              </a:solidFill>
              <a:latin typeface="Times New Roman"/>
              <a:ea typeface="Times New Roman"/>
              <a:cs typeface="Times New Roman"/>
              <a:sym typeface="Times New Roman"/>
            </a:endParaRPr>
          </a:p>
        </p:txBody>
      </p:sp>
      <p:sp>
        <p:nvSpPr>
          <p:cNvPr id="326" name="Google Shape;326;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0" name="Shape 330"/>
        <p:cNvGrpSpPr/>
        <p:nvPr/>
      </p:nvGrpSpPr>
      <p:grpSpPr>
        <a:xfrm>
          <a:off x="0" y="0"/>
          <a:ext cx="0" cy="0"/>
          <a:chOff x="0" y="0"/>
          <a:chExt cx="0" cy="0"/>
        </a:xfrm>
      </p:grpSpPr>
      <p:sp>
        <p:nvSpPr>
          <p:cNvPr id="331" name="Google Shape;331;p43"/>
          <p:cNvSpPr txBox="1"/>
          <p:nvPr>
            <p:ph type="title"/>
          </p:nvPr>
        </p:nvSpPr>
        <p:spPr>
          <a:xfrm>
            <a:off x="263387" y="-69574"/>
            <a:ext cx="11367052"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Бюро економічної безпеки України. Досягнення та виклики</a:t>
            </a:r>
            <a:endParaRPr b="1" sz="2400"/>
          </a:p>
        </p:txBody>
      </p:sp>
      <p:sp>
        <p:nvSpPr>
          <p:cNvPr id="332" name="Google Shape;332;p43"/>
          <p:cNvSpPr txBox="1"/>
          <p:nvPr>
            <p:ph idx="1" type="body"/>
          </p:nvPr>
        </p:nvSpPr>
        <p:spPr>
          <a:xfrm>
            <a:off x="1179199" y="1421600"/>
            <a:ext cx="9744300" cy="4351200"/>
          </a:xfrm>
          <a:prstGeom prst="rect">
            <a:avLst/>
          </a:prstGeom>
          <a:noFill/>
          <a:ln>
            <a:noFill/>
          </a:ln>
        </p:spPr>
        <p:txBody>
          <a:bodyPr anchorCtr="0" anchor="t" bIns="45700" lIns="91425" spcFirstLastPara="1" rIns="91425" wrap="square" tIns="45700">
            <a:noAutofit/>
          </a:bodyPr>
          <a:lstStyle/>
          <a:p>
            <a:pPr indent="-342900" lvl="0" marL="342900" rtl="0" algn="just">
              <a:lnSpc>
                <a:spcPct val="100000"/>
              </a:lnSpc>
              <a:spcBef>
                <a:spcPts val="600"/>
              </a:spcBef>
              <a:spcAft>
                <a:spcPts val="0"/>
              </a:spcAft>
              <a:buSzPts val="2800"/>
              <a:buFont typeface="Noto Sans Symbols"/>
              <a:buChar char="✔"/>
            </a:pPr>
            <a:r>
              <a:rPr lang="uk-UA" sz="2400">
                <a:latin typeface="Times New Roman"/>
                <a:ea typeface="Times New Roman"/>
                <a:cs typeface="Times New Roman"/>
                <a:sym typeface="Times New Roman"/>
              </a:rPr>
              <a:t>У 2025 році Бюро економічної безпеки України здійснило комплексні кроки з упровадження гендерної політики, включно з проведенням гендерного аудиту, розробкою та затвердженням Дорожньої карти БЕБ на 2026-2028 рр., підготовкою внутрішніх політик щодо запобігання дискримінації, сексизму та сексуальних домагань, а також розвитком комунікації та системи збору гендерних даних. </a:t>
            </a:r>
            <a:endParaRPr/>
          </a:p>
          <a:p>
            <a:pPr indent="-342900" lvl="0" marL="342900" rtl="0" algn="just">
              <a:lnSpc>
                <a:spcPct val="100000"/>
              </a:lnSpc>
              <a:spcBef>
                <a:spcPts val="1200"/>
              </a:spcBef>
              <a:spcAft>
                <a:spcPts val="0"/>
              </a:spcAft>
              <a:buSzPts val="2800"/>
              <a:buFont typeface="Noto Sans Symbols"/>
              <a:buChar char="✔"/>
            </a:pPr>
            <a:r>
              <a:rPr lang="uk-UA" sz="2400">
                <a:latin typeface="Times New Roman"/>
                <a:ea typeface="Times New Roman"/>
                <a:cs typeface="Times New Roman"/>
                <a:sym typeface="Times New Roman"/>
              </a:rPr>
              <a:t>Викликом є п</a:t>
            </a:r>
            <a:r>
              <a:rPr lang="uk-UA" sz="2400">
                <a:latin typeface="Times New Roman"/>
                <a:ea typeface="Times New Roman"/>
                <a:cs typeface="Times New Roman"/>
                <a:sym typeface="Times New Roman"/>
              </a:rPr>
              <a:t>отреба у вдосконаленні та актуалізації внутрішніх нормативних документів БЕБ з урахуванням принципів гендерної рівності та недискримінації.</a:t>
            </a:r>
            <a:endParaRPr/>
          </a:p>
          <a:p>
            <a:pPr indent="-165100" lvl="0" marL="342900" rtl="0" algn="ctr">
              <a:lnSpc>
                <a:spcPct val="100000"/>
              </a:lnSpc>
              <a:spcBef>
                <a:spcPts val="1200"/>
              </a:spcBef>
              <a:spcAft>
                <a:spcPts val="600"/>
              </a:spcAft>
              <a:buClr>
                <a:schemeClr val="dk1"/>
              </a:buClr>
              <a:buSzPts val="2800"/>
              <a:buFont typeface="Noto Sans Symbols"/>
              <a:buNone/>
            </a:pPr>
            <a:r>
              <a:t/>
            </a:r>
            <a:endParaRPr sz="2400">
              <a:latin typeface="Times New Roman"/>
              <a:ea typeface="Times New Roman"/>
              <a:cs typeface="Times New Roman"/>
              <a:sym typeface="Times New Roman"/>
            </a:endParaRPr>
          </a:p>
        </p:txBody>
      </p:sp>
      <p:sp>
        <p:nvSpPr>
          <p:cNvPr id="333" name="Google Shape;333;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7" name="Shape 337"/>
        <p:cNvGrpSpPr/>
        <p:nvPr/>
      </p:nvGrpSpPr>
      <p:grpSpPr>
        <a:xfrm>
          <a:off x="0" y="0"/>
          <a:ext cx="0" cy="0"/>
          <a:chOff x="0" y="0"/>
          <a:chExt cx="0" cy="0"/>
        </a:xfrm>
      </p:grpSpPr>
      <p:sp>
        <p:nvSpPr>
          <p:cNvPr id="338" name="Google Shape;338;p44"/>
          <p:cNvSpPr txBox="1"/>
          <p:nvPr>
            <p:ph type="title"/>
          </p:nvPr>
        </p:nvSpPr>
        <p:spPr>
          <a:xfrm>
            <a:off x="263387" y="-69574"/>
            <a:ext cx="11367052"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БЕБ. Плани</a:t>
            </a:r>
            <a:endParaRPr b="1" sz="2400"/>
          </a:p>
        </p:txBody>
      </p:sp>
      <p:sp>
        <p:nvSpPr>
          <p:cNvPr id="339" name="Google Shape;339;p44"/>
          <p:cNvSpPr txBox="1"/>
          <p:nvPr>
            <p:ph idx="1" type="body"/>
          </p:nvPr>
        </p:nvSpPr>
        <p:spPr>
          <a:xfrm>
            <a:off x="419100" y="1253331"/>
            <a:ext cx="11576188" cy="4351338"/>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600"/>
              </a:spcBef>
              <a:spcAft>
                <a:spcPts val="0"/>
              </a:spcAft>
              <a:buClr>
                <a:schemeClr val="dk1"/>
              </a:buClr>
              <a:buSzPts val="2800"/>
              <a:buFont typeface="Noto Sans Symbols"/>
              <a:buChar char="✔"/>
            </a:pPr>
            <a:r>
              <a:rPr lang="uk-UA" sz="2400">
                <a:latin typeface="Times New Roman"/>
                <a:ea typeface="Times New Roman"/>
                <a:cs typeface="Times New Roman"/>
                <a:sym typeface="Times New Roman"/>
              </a:rPr>
              <a:t>Реалізація Дорожньої карти БЕБ на 2026-2028 роки.</a:t>
            </a:r>
            <a:endParaRPr/>
          </a:p>
          <a:p>
            <a:pPr indent="-342900" lvl="0" marL="342900" rtl="0" algn="l">
              <a:lnSpc>
                <a:spcPct val="100000"/>
              </a:lnSpc>
              <a:spcBef>
                <a:spcPts val="1200"/>
              </a:spcBef>
              <a:spcAft>
                <a:spcPts val="0"/>
              </a:spcAft>
              <a:buClr>
                <a:schemeClr val="dk1"/>
              </a:buClr>
              <a:buSzPts val="2800"/>
              <a:buFont typeface="Noto Sans Symbols"/>
              <a:buChar char="✔"/>
            </a:pPr>
            <a:r>
              <a:rPr lang="uk-UA" sz="2400">
                <a:latin typeface="Times New Roman"/>
                <a:ea typeface="Times New Roman"/>
                <a:cs typeface="Times New Roman"/>
                <a:sym typeface="Times New Roman"/>
              </a:rPr>
              <a:t>Запровадження регулярних зустрічей координатора з гендерних питань з працівниками БЕБ.</a:t>
            </a:r>
            <a:endParaRPr/>
          </a:p>
          <a:p>
            <a:pPr indent="-342900" lvl="0" marL="342900" rtl="0" algn="l">
              <a:lnSpc>
                <a:spcPct val="100000"/>
              </a:lnSpc>
              <a:spcBef>
                <a:spcPts val="1200"/>
              </a:spcBef>
              <a:spcAft>
                <a:spcPts val="0"/>
              </a:spcAft>
              <a:buClr>
                <a:schemeClr val="dk1"/>
              </a:buClr>
              <a:buSzPts val="2800"/>
              <a:buFont typeface="Noto Sans Symbols"/>
              <a:buChar char="✔"/>
            </a:pPr>
            <a:r>
              <a:rPr lang="uk-UA" sz="2400">
                <a:latin typeface="Times New Roman"/>
                <a:ea typeface="Times New Roman"/>
                <a:cs typeface="Times New Roman"/>
                <a:sym typeface="Times New Roman"/>
              </a:rPr>
              <a:t> Внесення змін до внутрішніх нормативних документів відповідно до гендерних стандартів.</a:t>
            </a:r>
            <a:endParaRPr/>
          </a:p>
          <a:p>
            <a:pPr indent="-342900" lvl="0" marL="342900" rtl="0" algn="l">
              <a:lnSpc>
                <a:spcPct val="100000"/>
              </a:lnSpc>
              <a:spcBef>
                <a:spcPts val="1200"/>
              </a:spcBef>
              <a:spcAft>
                <a:spcPts val="0"/>
              </a:spcAft>
              <a:buClr>
                <a:schemeClr val="dk1"/>
              </a:buClr>
              <a:buSzPts val="2800"/>
              <a:buFont typeface="Noto Sans Symbols"/>
              <a:buChar char="✔"/>
            </a:pPr>
            <a:r>
              <a:rPr lang="uk-UA" sz="2400">
                <a:latin typeface="Times New Roman"/>
                <a:ea typeface="Times New Roman"/>
                <a:cs typeface="Times New Roman"/>
                <a:sym typeface="Times New Roman"/>
              </a:rPr>
              <a:t>Розвиток системи збору та аналізу гендерно чутливих показників.</a:t>
            </a:r>
            <a:endParaRPr/>
          </a:p>
          <a:p>
            <a:pPr indent="-342900" lvl="0" marL="342900" rtl="0" algn="l">
              <a:lnSpc>
                <a:spcPct val="100000"/>
              </a:lnSpc>
              <a:spcBef>
                <a:spcPts val="1200"/>
              </a:spcBef>
              <a:spcAft>
                <a:spcPts val="0"/>
              </a:spcAft>
              <a:buClr>
                <a:schemeClr val="dk1"/>
              </a:buClr>
              <a:buSzPts val="2800"/>
              <a:buFont typeface="Noto Sans Symbols"/>
              <a:buChar char="✔"/>
            </a:pPr>
            <a:r>
              <a:rPr lang="uk-UA" sz="2400">
                <a:latin typeface="Times New Roman"/>
                <a:ea typeface="Times New Roman"/>
                <a:cs typeface="Times New Roman"/>
                <a:sym typeface="Times New Roman"/>
              </a:rPr>
              <a:t>Проведення навчань з гендерних компетенцій та протидії сексуальним домаганням.</a:t>
            </a:r>
            <a:endParaRPr/>
          </a:p>
          <a:p>
            <a:pPr indent="-342900" lvl="0" marL="342900" rtl="0" algn="l">
              <a:lnSpc>
                <a:spcPct val="100000"/>
              </a:lnSpc>
              <a:spcBef>
                <a:spcPts val="1200"/>
              </a:spcBef>
              <a:spcAft>
                <a:spcPts val="600"/>
              </a:spcAft>
              <a:buClr>
                <a:schemeClr val="dk1"/>
              </a:buClr>
              <a:buSzPts val="2800"/>
              <a:buFont typeface="Noto Sans Symbols"/>
              <a:buChar char="✔"/>
            </a:pPr>
            <a:r>
              <a:rPr lang="uk-UA" sz="2400">
                <a:latin typeface="Times New Roman"/>
                <a:ea typeface="Times New Roman"/>
                <a:cs typeface="Times New Roman"/>
                <a:sym typeface="Times New Roman"/>
              </a:rPr>
              <a:t>Посилення інформаційної та комунікаційної роботи щодо гендерної політики.</a:t>
            </a:r>
            <a:endParaRPr/>
          </a:p>
        </p:txBody>
      </p:sp>
      <p:sp>
        <p:nvSpPr>
          <p:cNvPr id="340" name="Google Shape;340;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44" name="Shape 344"/>
        <p:cNvGrpSpPr/>
        <p:nvPr/>
      </p:nvGrpSpPr>
      <p:grpSpPr>
        <a:xfrm>
          <a:off x="0" y="0"/>
          <a:ext cx="0" cy="0"/>
          <a:chOff x="0" y="0"/>
          <a:chExt cx="0" cy="0"/>
        </a:xfrm>
      </p:grpSpPr>
      <p:sp>
        <p:nvSpPr>
          <p:cNvPr id="345" name="Google Shape;345;p45"/>
          <p:cNvSpPr txBox="1"/>
          <p:nvPr>
            <p:ph type="title"/>
          </p:nvPr>
        </p:nvSpPr>
        <p:spPr>
          <a:xfrm>
            <a:off x="263387" y="-69574"/>
            <a:ext cx="11367052" cy="1325563"/>
          </a:xfrm>
          <a:prstGeom prst="rect">
            <a:avLst/>
          </a:prstGeom>
          <a:noFill/>
          <a:ln>
            <a:noFill/>
          </a:ln>
        </p:spPr>
        <p:txBody>
          <a:bodyPr anchorCtr="0" anchor="ctr" bIns="45700" lIns="91425" spcFirstLastPara="1" rIns="91425" wrap="square" tIns="45700">
            <a:noAutofit/>
          </a:bodyPr>
          <a:lstStyle/>
          <a:p>
            <a:pPr indent="36195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Державна служба України з питань геодезії, картографії та кадастру. Досягнення</a:t>
            </a:r>
            <a:endParaRPr b="1" sz="2400"/>
          </a:p>
        </p:txBody>
      </p:sp>
      <p:sp>
        <p:nvSpPr>
          <p:cNvPr id="346" name="Google Shape;346;p45"/>
          <p:cNvSpPr txBox="1"/>
          <p:nvPr>
            <p:ph idx="1" type="body"/>
          </p:nvPr>
        </p:nvSpPr>
        <p:spPr>
          <a:xfrm>
            <a:off x="693254" y="1367177"/>
            <a:ext cx="11117746" cy="4351338"/>
          </a:xfrm>
          <a:prstGeom prst="rect">
            <a:avLst/>
          </a:prstGeom>
          <a:noFill/>
          <a:ln>
            <a:noFill/>
          </a:ln>
        </p:spPr>
        <p:txBody>
          <a:bodyPr anchorCtr="0" anchor="t" bIns="45700" lIns="91425" spcFirstLastPara="1" rIns="91425" wrap="square" tIns="45700">
            <a:noAutofit/>
          </a:bodyPr>
          <a:lstStyle/>
          <a:p>
            <a:pPr indent="-165100" lvl="0" marL="342900" rtl="0" algn="l">
              <a:lnSpc>
                <a:spcPct val="100000"/>
              </a:lnSpc>
              <a:spcBef>
                <a:spcPts val="600"/>
              </a:spcBef>
              <a:spcAft>
                <a:spcPts val="0"/>
              </a:spcAft>
              <a:buClr>
                <a:schemeClr val="dk1"/>
              </a:buClr>
              <a:buSzPts val="2800"/>
              <a:buFont typeface="Noto Sans Symbols"/>
              <a:buNone/>
            </a:pPr>
            <a:r>
              <a:t/>
            </a:r>
            <a:endParaRPr sz="2200">
              <a:latin typeface="Times New Roman"/>
              <a:ea typeface="Times New Roman"/>
              <a:cs typeface="Times New Roman"/>
              <a:sym typeface="Times New Roman"/>
            </a:endParaRPr>
          </a:p>
          <a:p>
            <a:pPr indent="-342900" lvl="0" marL="342900" rtl="0" algn="l">
              <a:lnSpc>
                <a:spcPct val="100000"/>
              </a:lnSpc>
              <a:spcBef>
                <a:spcPts val="1200"/>
              </a:spcBef>
              <a:spcAft>
                <a:spcPts val="0"/>
              </a:spcAft>
              <a:buClr>
                <a:schemeClr val="dk1"/>
              </a:buClr>
              <a:buSzPts val="2800"/>
              <a:buFont typeface="Noto Sans Symbols"/>
              <a:buChar char="✔"/>
            </a:pPr>
            <a:r>
              <a:rPr lang="uk-UA" sz="2200">
                <a:latin typeface="Times New Roman"/>
                <a:ea typeface="Times New Roman"/>
                <a:cs typeface="Times New Roman"/>
                <a:sym typeface="Times New Roman"/>
              </a:rPr>
              <a:t>Утворено робочу групу для проведення гендерного аудиту в апараті Держгеокадастру.</a:t>
            </a:r>
            <a:endParaRPr/>
          </a:p>
          <a:p>
            <a:pPr indent="-342900" lvl="0" marL="342900" rtl="0" algn="l">
              <a:lnSpc>
                <a:spcPct val="100000"/>
              </a:lnSpc>
              <a:spcBef>
                <a:spcPts val="1200"/>
              </a:spcBef>
              <a:spcAft>
                <a:spcPts val="0"/>
              </a:spcAft>
              <a:buClr>
                <a:schemeClr val="dk1"/>
              </a:buClr>
              <a:buSzPts val="2800"/>
              <a:buFont typeface="Noto Sans Symbols"/>
              <a:buChar char="✔"/>
            </a:pPr>
            <a:r>
              <a:rPr lang="uk-UA" sz="2200">
                <a:latin typeface="Times New Roman"/>
                <a:ea typeface="Times New Roman"/>
                <a:cs typeface="Times New Roman"/>
                <a:sym typeface="Times New Roman"/>
              </a:rPr>
              <a:t>Затверджено план-графік проведення гендерного аудиту в апараті Держгеокадастру.</a:t>
            </a:r>
            <a:endParaRPr/>
          </a:p>
          <a:p>
            <a:pPr indent="-342900" lvl="0" marL="342900" rtl="0" algn="l">
              <a:lnSpc>
                <a:spcPct val="100000"/>
              </a:lnSpc>
              <a:spcBef>
                <a:spcPts val="1200"/>
              </a:spcBef>
              <a:spcAft>
                <a:spcPts val="0"/>
              </a:spcAft>
              <a:buClr>
                <a:schemeClr val="dk1"/>
              </a:buClr>
              <a:buSzPts val="2800"/>
              <a:buFont typeface="Noto Sans Symbols"/>
              <a:buChar char="✔"/>
            </a:pPr>
            <a:r>
              <a:rPr lang="uk-UA" sz="2200">
                <a:latin typeface="Times New Roman"/>
                <a:ea typeface="Times New Roman"/>
                <a:cs typeface="Times New Roman"/>
                <a:sym typeface="Times New Roman"/>
              </a:rPr>
              <a:t>Представниці Держгеокадастру стали учасницями щорічного Рішельє-форуму публічної служби «Права людини в Україні: оптика змін».</a:t>
            </a:r>
            <a:endParaRPr/>
          </a:p>
          <a:p>
            <a:pPr indent="-342900" lvl="0" marL="342900" rtl="0" algn="l">
              <a:lnSpc>
                <a:spcPct val="100000"/>
              </a:lnSpc>
              <a:spcBef>
                <a:spcPts val="1200"/>
              </a:spcBef>
              <a:spcAft>
                <a:spcPts val="0"/>
              </a:spcAft>
              <a:buClr>
                <a:schemeClr val="dk1"/>
              </a:buClr>
              <a:buSzPts val="2800"/>
              <a:buFont typeface="Noto Sans Symbols"/>
              <a:buChar char="✔"/>
            </a:pPr>
            <a:r>
              <a:rPr lang="uk-UA" sz="2200">
                <a:latin typeface="Times New Roman"/>
                <a:ea typeface="Times New Roman"/>
                <a:cs typeface="Times New Roman"/>
                <a:sym typeface="Times New Roman"/>
              </a:rPr>
              <a:t>Працівники Держгеокадастру пройшли навчання за короткосткоковими курсами </a:t>
            </a:r>
            <a:br>
              <a:rPr lang="uk-UA" sz="2200">
                <a:latin typeface="Times New Roman"/>
                <a:ea typeface="Times New Roman"/>
                <a:cs typeface="Times New Roman"/>
                <a:sym typeface="Times New Roman"/>
              </a:rPr>
            </a:br>
            <a:r>
              <a:rPr lang="uk-UA" sz="2200">
                <a:latin typeface="Times New Roman"/>
                <a:ea typeface="Times New Roman"/>
                <a:cs typeface="Times New Roman"/>
                <a:sym typeface="Times New Roman"/>
              </a:rPr>
              <a:t>з питань рівних прав і можливостей жінок та чоловіків.</a:t>
            </a:r>
            <a:endParaRPr/>
          </a:p>
          <a:p>
            <a:pPr indent="-165100" lvl="0" marL="342900" rtl="0" algn="l">
              <a:lnSpc>
                <a:spcPct val="100000"/>
              </a:lnSpc>
              <a:spcBef>
                <a:spcPts val="1200"/>
              </a:spcBef>
              <a:spcAft>
                <a:spcPts val="600"/>
              </a:spcAft>
              <a:buClr>
                <a:schemeClr val="dk1"/>
              </a:buClr>
              <a:buSzPts val="2800"/>
              <a:buFont typeface="Noto Sans Symbols"/>
              <a:buNone/>
            </a:pPr>
            <a:r>
              <a:t/>
            </a:r>
            <a:endParaRPr sz="2400">
              <a:latin typeface="Times New Roman"/>
              <a:ea typeface="Times New Roman"/>
              <a:cs typeface="Times New Roman"/>
              <a:sym typeface="Times New Roman"/>
            </a:endParaRPr>
          </a:p>
        </p:txBody>
      </p:sp>
      <p:sp>
        <p:nvSpPr>
          <p:cNvPr id="347" name="Google Shape;347;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51" name="Shape 351"/>
        <p:cNvGrpSpPr/>
        <p:nvPr/>
      </p:nvGrpSpPr>
      <p:grpSpPr>
        <a:xfrm>
          <a:off x="0" y="0"/>
          <a:ext cx="0" cy="0"/>
          <a:chOff x="0" y="0"/>
          <a:chExt cx="0" cy="0"/>
        </a:xfrm>
      </p:grpSpPr>
      <p:sp>
        <p:nvSpPr>
          <p:cNvPr id="352" name="Google Shape;352;p46"/>
          <p:cNvSpPr txBox="1"/>
          <p:nvPr>
            <p:ph type="title"/>
          </p:nvPr>
        </p:nvSpPr>
        <p:spPr>
          <a:xfrm>
            <a:off x="263387" y="-69574"/>
            <a:ext cx="11367052" cy="1325563"/>
          </a:xfrm>
          <a:prstGeom prst="rect">
            <a:avLst/>
          </a:prstGeom>
          <a:noFill/>
          <a:ln>
            <a:noFill/>
          </a:ln>
        </p:spPr>
        <p:txBody>
          <a:bodyPr anchorCtr="0" anchor="ctr" bIns="45700" lIns="91425" spcFirstLastPara="1" rIns="91425" wrap="square" tIns="45700">
            <a:noAutofit/>
          </a:bodyPr>
          <a:lstStyle/>
          <a:p>
            <a:pPr indent="36195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Держгеокадастр. Виклики</a:t>
            </a:r>
            <a:endParaRPr b="1" sz="2400"/>
          </a:p>
        </p:txBody>
      </p:sp>
      <p:sp>
        <p:nvSpPr>
          <p:cNvPr id="353" name="Google Shape;353;p46"/>
          <p:cNvSpPr txBox="1"/>
          <p:nvPr>
            <p:ph idx="1" type="body"/>
          </p:nvPr>
        </p:nvSpPr>
        <p:spPr>
          <a:xfrm>
            <a:off x="326962" y="1038256"/>
            <a:ext cx="11538000" cy="4351200"/>
          </a:xfrm>
          <a:prstGeom prst="rect">
            <a:avLst/>
          </a:prstGeom>
          <a:noFill/>
          <a:ln>
            <a:noFill/>
          </a:ln>
        </p:spPr>
        <p:txBody>
          <a:bodyPr anchorCtr="0" anchor="t" bIns="45700" lIns="91425" spcFirstLastPara="1" rIns="91425" wrap="square" tIns="45700">
            <a:noAutofit/>
          </a:bodyPr>
          <a:lstStyle/>
          <a:p>
            <a:pPr indent="-342900" lvl="0" marL="630238" rtl="0" algn="l">
              <a:lnSpc>
                <a:spcPct val="100000"/>
              </a:lnSpc>
              <a:spcBef>
                <a:spcPts val="600"/>
              </a:spcBef>
              <a:spcAft>
                <a:spcPts val="0"/>
              </a:spcAft>
              <a:buClr>
                <a:schemeClr val="dk1"/>
              </a:buClr>
              <a:buSzPts val="2800"/>
              <a:buFont typeface="Noto Sans Symbols"/>
              <a:buChar char="❑"/>
            </a:pPr>
            <a:r>
              <a:rPr lang="uk-UA" sz="2200">
                <a:latin typeface="Times New Roman"/>
                <a:ea typeface="Times New Roman"/>
                <a:cs typeface="Times New Roman"/>
                <a:sym typeface="Times New Roman"/>
              </a:rPr>
              <a:t>Збереження усталених гендерних стереотипів щодо соціальних ролей жінок і чоловіків, що призводить до відсутності сталої практики проведення аналізу потреб різних цільових груп.</a:t>
            </a:r>
            <a:endParaRPr/>
          </a:p>
          <a:p>
            <a:pPr indent="-342900" lvl="0" marL="630238" rtl="0" algn="l">
              <a:lnSpc>
                <a:spcPct val="100000"/>
              </a:lnSpc>
              <a:spcBef>
                <a:spcPts val="1200"/>
              </a:spcBef>
              <a:spcAft>
                <a:spcPts val="0"/>
              </a:spcAft>
              <a:buClr>
                <a:schemeClr val="dk1"/>
              </a:buClr>
              <a:buSzPts val="2800"/>
              <a:buFont typeface="Noto Sans Symbols"/>
              <a:buChar char="❑"/>
            </a:pPr>
            <a:r>
              <a:rPr lang="uk-UA" sz="2200">
                <a:latin typeface="Times New Roman"/>
                <a:ea typeface="Times New Roman"/>
                <a:cs typeface="Times New Roman"/>
                <a:sym typeface="Times New Roman"/>
              </a:rPr>
              <a:t>Низький рівень розуміння проблематики гендерної рівності в суспільстві загалом і державними службовцями.</a:t>
            </a:r>
            <a:endParaRPr/>
          </a:p>
          <a:p>
            <a:pPr indent="-342900" lvl="0" marL="630238" rtl="0" algn="l">
              <a:lnSpc>
                <a:spcPct val="100000"/>
              </a:lnSpc>
              <a:spcBef>
                <a:spcPts val="1200"/>
              </a:spcBef>
              <a:spcAft>
                <a:spcPts val="0"/>
              </a:spcAft>
              <a:buClr>
                <a:schemeClr val="dk1"/>
              </a:buClr>
              <a:buSzPts val="2800"/>
              <a:buFont typeface="Noto Sans Symbols"/>
              <a:buChar char="❑"/>
            </a:pPr>
            <a:r>
              <a:rPr lang="uk-UA" sz="2200">
                <a:latin typeface="Times New Roman"/>
                <a:ea typeface="Times New Roman"/>
                <a:cs typeface="Times New Roman"/>
                <a:sym typeface="Times New Roman"/>
              </a:rPr>
              <a:t>Низький рівень інституційної спроможності органів державної влади щодо реалізації принципу рівних прав та можливостей жінок і чоловіків.</a:t>
            </a:r>
            <a:endParaRPr/>
          </a:p>
          <a:p>
            <a:pPr indent="-342900" lvl="0" marL="630238" rtl="0" algn="l">
              <a:lnSpc>
                <a:spcPct val="100000"/>
              </a:lnSpc>
              <a:spcBef>
                <a:spcPts val="1200"/>
              </a:spcBef>
              <a:spcAft>
                <a:spcPts val="0"/>
              </a:spcAft>
              <a:buClr>
                <a:schemeClr val="dk1"/>
              </a:buClr>
              <a:buSzPts val="2800"/>
              <a:buFont typeface="Noto Sans Symbols"/>
              <a:buChar char="❑"/>
            </a:pPr>
            <a:r>
              <a:rPr lang="uk-UA" sz="2200">
                <a:latin typeface="Times New Roman"/>
                <a:ea typeface="Times New Roman"/>
                <a:cs typeface="Times New Roman"/>
                <a:sym typeface="Times New Roman"/>
              </a:rPr>
              <a:t>Відсутність достатнього рівня фінансових ресурсів для розробки друкованих матеріалів, проведення тренінгів та заходів для обізнаності працівників Держгеокадастру про рівні права і можливості жінок і чоловіків.</a:t>
            </a:r>
            <a:endParaRPr/>
          </a:p>
          <a:p>
            <a:pPr indent="-342900" lvl="0" marL="630238" rtl="0" algn="l">
              <a:lnSpc>
                <a:spcPct val="100000"/>
              </a:lnSpc>
              <a:spcBef>
                <a:spcPts val="1200"/>
              </a:spcBef>
              <a:spcAft>
                <a:spcPts val="0"/>
              </a:spcAft>
              <a:buClr>
                <a:schemeClr val="dk1"/>
              </a:buClr>
              <a:buSzPts val="2800"/>
              <a:buFont typeface="Noto Sans Symbols"/>
              <a:buChar char="❑"/>
            </a:pPr>
            <a:r>
              <a:rPr lang="uk-UA" sz="2200">
                <a:latin typeface="Times New Roman"/>
                <a:ea typeface="Times New Roman"/>
                <a:cs typeface="Times New Roman"/>
                <a:sym typeface="Times New Roman"/>
              </a:rPr>
              <a:t>Недостатність кадрового забезпечення в структурі апарату Держгеокадастру, відповідальних за гендерну політику. </a:t>
            </a:r>
            <a:endParaRPr/>
          </a:p>
          <a:p>
            <a:pPr indent="-165100" lvl="0" marL="342900" rtl="0" algn="l">
              <a:lnSpc>
                <a:spcPct val="100000"/>
              </a:lnSpc>
              <a:spcBef>
                <a:spcPts val="1200"/>
              </a:spcBef>
              <a:spcAft>
                <a:spcPts val="600"/>
              </a:spcAft>
              <a:buClr>
                <a:schemeClr val="dk1"/>
              </a:buClr>
              <a:buSzPts val="2800"/>
              <a:buFont typeface="Noto Sans Symbols"/>
              <a:buNone/>
            </a:pPr>
            <a:r>
              <a:t/>
            </a:r>
            <a:endParaRPr sz="2400">
              <a:latin typeface="Times New Roman"/>
              <a:ea typeface="Times New Roman"/>
              <a:cs typeface="Times New Roman"/>
              <a:sym typeface="Times New Roman"/>
            </a:endParaRPr>
          </a:p>
        </p:txBody>
      </p:sp>
      <p:sp>
        <p:nvSpPr>
          <p:cNvPr id="354" name="Google Shape;354;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58" name="Shape 358"/>
        <p:cNvGrpSpPr/>
        <p:nvPr/>
      </p:nvGrpSpPr>
      <p:grpSpPr>
        <a:xfrm>
          <a:off x="0" y="0"/>
          <a:ext cx="0" cy="0"/>
          <a:chOff x="0" y="0"/>
          <a:chExt cx="0" cy="0"/>
        </a:xfrm>
      </p:grpSpPr>
      <p:sp>
        <p:nvSpPr>
          <p:cNvPr id="359" name="Google Shape;359;p47"/>
          <p:cNvSpPr txBox="1"/>
          <p:nvPr>
            <p:ph type="title"/>
          </p:nvPr>
        </p:nvSpPr>
        <p:spPr>
          <a:xfrm>
            <a:off x="326956" y="-206828"/>
            <a:ext cx="11367052" cy="1325563"/>
          </a:xfrm>
          <a:prstGeom prst="rect">
            <a:avLst/>
          </a:prstGeom>
          <a:noFill/>
          <a:ln>
            <a:noFill/>
          </a:ln>
        </p:spPr>
        <p:txBody>
          <a:bodyPr anchorCtr="0" anchor="ctr" bIns="45700" lIns="91425" spcFirstLastPara="1" rIns="91425" wrap="square" tIns="45700">
            <a:noAutofit/>
          </a:bodyPr>
          <a:lstStyle/>
          <a:p>
            <a:pPr indent="36195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Держгеокадастр. Плани</a:t>
            </a:r>
            <a:endParaRPr b="1" sz="2400"/>
          </a:p>
        </p:txBody>
      </p:sp>
      <p:sp>
        <p:nvSpPr>
          <p:cNvPr id="360" name="Google Shape;360;p47"/>
          <p:cNvSpPr txBox="1"/>
          <p:nvPr>
            <p:ph idx="1" type="body"/>
          </p:nvPr>
        </p:nvSpPr>
        <p:spPr>
          <a:xfrm>
            <a:off x="326956" y="724921"/>
            <a:ext cx="11538088" cy="4351338"/>
          </a:xfrm>
          <a:prstGeom prst="rect">
            <a:avLst/>
          </a:prstGeom>
          <a:noFill/>
          <a:ln>
            <a:noFill/>
          </a:ln>
        </p:spPr>
        <p:txBody>
          <a:bodyPr anchorCtr="0" anchor="t" bIns="45700" lIns="91425" spcFirstLastPara="1" rIns="91425" wrap="square" tIns="45700">
            <a:noAutofit/>
          </a:bodyPr>
          <a:lstStyle/>
          <a:p>
            <a:pPr indent="-285750" lvl="0" marL="342900" rtl="0" algn="just">
              <a:lnSpc>
                <a:spcPct val="100000"/>
              </a:lnSpc>
              <a:spcBef>
                <a:spcPts val="600"/>
              </a:spcBef>
              <a:spcAft>
                <a:spcPts val="0"/>
              </a:spcAft>
              <a:buClr>
                <a:schemeClr val="dk1"/>
              </a:buClr>
              <a:buSzPts val="1900"/>
              <a:buFont typeface="Noto Sans Symbols"/>
              <a:buChar char="⮚"/>
            </a:pPr>
            <a:r>
              <a:rPr lang="uk-UA" sz="1900">
                <a:latin typeface="Times New Roman"/>
                <a:ea typeface="Times New Roman"/>
                <a:cs typeface="Times New Roman"/>
                <a:sym typeface="Times New Roman"/>
              </a:rPr>
              <a:t>Моніторинг нормативно-правових актів, державних програм, програм зайнятості населення щодо наявності в них положень, спрямованих на зменшення гендерної нерівності, врахування потреб різних груп жінок і чоловіків та виконання міжнародних зобов’язань України у сфері забезпечення рівних прав та можливостей жінок і чоловіків.</a:t>
            </a:r>
            <a:endParaRPr sz="1900"/>
          </a:p>
          <a:p>
            <a:pPr indent="-285750" lvl="0" marL="342900" rtl="0" algn="just">
              <a:lnSpc>
                <a:spcPct val="100000"/>
              </a:lnSpc>
              <a:spcBef>
                <a:spcPts val="1200"/>
              </a:spcBef>
              <a:spcAft>
                <a:spcPts val="0"/>
              </a:spcAft>
              <a:buClr>
                <a:schemeClr val="dk1"/>
              </a:buClr>
              <a:buSzPts val="1900"/>
              <a:buFont typeface="Noto Sans Symbols"/>
              <a:buChar char="⮚"/>
            </a:pPr>
            <a:r>
              <a:rPr lang="uk-UA" sz="1900">
                <a:latin typeface="Times New Roman"/>
                <a:ea typeface="Times New Roman"/>
                <a:cs typeface="Times New Roman"/>
                <a:sym typeface="Times New Roman"/>
              </a:rPr>
              <a:t>Проведення гендерного аудиту в апараті Держгеокадастру.</a:t>
            </a:r>
            <a:endParaRPr sz="1900"/>
          </a:p>
          <a:p>
            <a:pPr indent="-285750" lvl="0" marL="342900" rtl="0" algn="just">
              <a:lnSpc>
                <a:spcPct val="100000"/>
              </a:lnSpc>
              <a:spcBef>
                <a:spcPts val="1200"/>
              </a:spcBef>
              <a:spcAft>
                <a:spcPts val="0"/>
              </a:spcAft>
              <a:buClr>
                <a:schemeClr val="dk1"/>
              </a:buClr>
              <a:buSzPts val="1900"/>
              <a:buFont typeface="Noto Sans Symbols"/>
              <a:buChar char="⮚"/>
            </a:pPr>
            <a:r>
              <a:rPr lang="uk-UA" sz="1900">
                <a:latin typeface="Times New Roman"/>
                <a:ea typeface="Times New Roman"/>
                <a:cs typeface="Times New Roman"/>
                <a:sym typeface="Times New Roman"/>
              </a:rPr>
              <a:t>Проведення аналізу наявних освітніх курсів/програм з питань гендерної рівності для державних службовців у межах проектів і програм міжнародної технічної допомоги, та визначення потреби у нових освітніх програмах.</a:t>
            </a:r>
            <a:endParaRPr sz="1900"/>
          </a:p>
          <a:p>
            <a:pPr indent="-285750" lvl="0" marL="342900" rtl="0" algn="just">
              <a:lnSpc>
                <a:spcPct val="100000"/>
              </a:lnSpc>
              <a:spcBef>
                <a:spcPts val="1200"/>
              </a:spcBef>
              <a:spcAft>
                <a:spcPts val="0"/>
              </a:spcAft>
              <a:buClr>
                <a:schemeClr val="dk1"/>
              </a:buClr>
              <a:buSzPts val="1900"/>
              <a:buFont typeface="Noto Sans Symbols"/>
              <a:buChar char="⮚"/>
            </a:pPr>
            <a:r>
              <a:rPr lang="uk-UA" sz="1900">
                <a:latin typeface="Times New Roman"/>
                <a:ea typeface="Times New Roman"/>
                <a:cs typeface="Times New Roman"/>
                <a:sym typeface="Times New Roman"/>
              </a:rPr>
              <a:t>Створення механізму реагування на насильство за ознакою статі в апараті Держгеокадастру у разі його виявлення.</a:t>
            </a:r>
            <a:endParaRPr sz="1900"/>
          </a:p>
          <a:p>
            <a:pPr indent="-285750" lvl="0" marL="342900" rtl="0" algn="just">
              <a:lnSpc>
                <a:spcPct val="100000"/>
              </a:lnSpc>
              <a:spcBef>
                <a:spcPts val="1200"/>
              </a:spcBef>
              <a:spcAft>
                <a:spcPts val="0"/>
              </a:spcAft>
              <a:buClr>
                <a:schemeClr val="dk1"/>
              </a:buClr>
              <a:buSzPts val="1900"/>
              <a:buFont typeface="Noto Sans Symbols"/>
              <a:buChar char="⮚"/>
            </a:pPr>
            <a:r>
              <a:rPr lang="uk-UA" sz="1900">
                <a:latin typeface="Times New Roman"/>
                <a:ea typeface="Times New Roman"/>
                <a:cs typeface="Times New Roman"/>
                <a:sym typeface="Times New Roman"/>
              </a:rPr>
              <a:t>Розміщення на офіційному веб-сайті Держгеокадастру інформації щодо прав, якими можуть скористатися вразливі групи жінок і чоловіків, та механізмів їх реалізації;</a:t>
            </a:r>
            <a:endParaRPr sz="1900"/>
          </a:p>
          <a:p>
            <a:pPr indent="-285750" lvl="0" marL="342900" rtl="0" algn="just">
              <a:lnSpc>
                <a:spcPct val="100000"/>
              </a:lnSpc>
              <a:spcBef>
                <a:spcPts val="1200"/>
              </a:spcBef>
              <a:spcAft>
                <a:spcPts val="0"/>
              </a:spcAft>
              <a:buClr>
                <a:schemeClr val="dk1"/>
              </a:buClr>
              <a:buSzPts val="1900"/>
              <a:buFont typeface="Noto Sans Symbols"/>
              <a:buChar char="⮚"/>
            </a:pPr>
            <a:r>
              <a:rPr lang="uk-UA" sz="1900">
                <a:latin typeface="Times New Roman"/>
                <a:ea typeface="Times New Roman"/>
                <a:cs typeface="Times New Roman"/>
                <a:sym typeface="Times New Roman"/>
              </a:rPr>
              <a:t>Забезпечення проведення навчань державних службовців з питань забезпечення рівних прав та можливостей жінок і чоловіків;</a:t>
            </a:r>
            <a:endParaRPr sz="1900"/>
          </a:p>
          <a:p>
            <a:pPr indent="-285750" lvl="0" marL="342900" rtl="0" algn="just">
              <a:lnSpc>
                <a:spcPct val="100000"/>
              </a:lnSpc>
              <a:spcBef>
                <a:spcPts val="1200"/>
              </a:spcBef>
              <a:spcAft>
                <a:spcPts val="0"/>
              </a:spcAft>
              <a:buClr>
                <a:schemeClr val="dk1"/>
              </a:buClr>
              <a:buSzPts val="1900"/>
              <a:buFont typeface="Noto Sans Symbols"/>
              <a:buChar char="⮚"/>
            </a:pPr>
            <a:r>
              <a:rPr lang="uk-UA" sz="1900">
                <a:latin typeface="Times New Roman"/>
                <a:ea typeface="Times New Roman"/>
                <a:cs typeface="Times New Roman"/>
                <a:sym typeface="Times New Roman"/>
              </a:rPr>
              <a:t>Забезпечення діяльності інституційного механізму забезпечення рівних прав та можливостей жінок і чоловіків.</a:t>
            </a:r>
            <a:endParaRPr sz="1900"/>
          </a:p>
          <a:p>
            <a:pPr indent="-165100" lvl="0" marL="342900" rtl="0" algn="l">
              <a:lnSpc>
                <a:spcPct val="100000"/>
              </a:lnSpc>
              <a:spcBef>
                <a:spcPts val="1200"/>
              </a:spcBef>
              <a:spcAft>
                <a:spcPts val="600"/>
              </a:spcAft>
              <a:buClr>
                <a:schemeClr val="dk1"/>
              </a:buClr>
              <a:buSzPts val="2800"/>
              <a:buFont typeface="Noto Sans Symbols"/>
              <a:buNone/>
            </a:pPr>
            <a:r>
              <a:t/>
            </a:r>
            <a:endParaRPr sz="2400">
              <a:latin typeface="Times New Roman"/>
              <a:ea typeface="Times New Roman"/>
              <a:cs typeface="Times New Roman"/>
              <a:sym typeface="Times New Roman"/>
            </a:endParaRPr>
          </a:p>
        </p:txBody>
      </p:sp>
      <p:sp>
        <p:nvSpPr>
          <p:cNvPr id="361" name="Google Shape;361;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65" name="Shape 365"/>
        <p:cNvGrpSpPr/>
        <p:nvPr/>
      </p:nvGrpSpPr>
      <p:grpSpPr>
        <a:xfrm>
          <a:off x="0" y="0"/>
          <a:ext cx="0" cy="0"/>
          <a:chOff x="0" y="0"/>
          <a:chExt cx="0" cy="0"/>
        </a:xfrm>
      </p:grpSpPr>
      <p:sp>
        <p:nvSpPr>
          <p:cNvPr id="366" name="Google Shape;366;p48"/>
          <p:cNvSpPr txBox="1"/>
          <p:nvPr>
            <p:ph type="title"/>
          </p:nvPr>
        </p:nvSpPr>
        <p:spPr>
          <a:xfrm>
            <a:off x="660537" y="0"/>
            <a:ext cx="11635409" cy="88458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Національне агентство України з питань державної служби.</a:t>
            </a:r>
            <a:br>
              <a:rPr b="1" lang="uk-UA" sz="2400">
                <a:solidFill>
                  <a:srgbClr val="000000"/>
                </a:solidFill>
                <a:latin typeface="Times New Roman"/>
                <a:ea typeface="Times New Roman"/>
                <a:cs typeface="Times New Roman"/>
                <a:sym typeface="Times New Roman"/>
              </a:rPr>
            </a:br>
            <a:r>
              <a:rPr b="1" lang="uk-UA" sz="2400">
                <a:solidFill>
                  <a:srgbClr val="000000"/>
                </a:solidFill>
                <a:latin typeface="Times New Roman"/>
                <a:ea typeface="Times New Roman"/>
                <a:cs typeface="Times New Roman"/>
                <a:sym typeface="Times New Roman"/>
              </a:rPr>
              <a:t> Досягнення</a:t>
            </a:r>
            <a:endParaRPr b="1" sz="2400"/>
          </a:p>
        </p:txBody>
      </p:sp>
      <p:sp>
        <p:nvSpPr>
          <p:cNvPr id="367" name="Google Shape;367;p48"/>
          <p:cNvSpPr txBox="1"/>
          <p:nvPr>
            <p:ph idx="1" type="body"/>
          </p:nvPr>
        </p:nvSpPr>
        <p:spPr>
          <a:xfrm>
            <a:off x="382658" y="884582"/>
            <a:ext cx="11225005" cy="5755703"/>
          </a:xfrm>
          <a:prstGeom prst="rect">
            <a:avLst/>
          </a:prstGeom>
          <a:noFill/>
          <a:ln>
            <a:noFill/>
          </a:ln>
        </p:spPr>
        <p:txBody>
          <a:bodyPr anchorCtr="0" anchor="t" bIns="45700" lIns="91425" spcFirstLastPara="1" rIns="91425" wrap="square" tIns="45700">
            <a:noAutofit/>
          </a:bodyPr>
          <a:lstStyle/>
          <a:p>
            <a:pPr indent="-342900" lvl="0" marL="342900" rtl="0" algn="just">
              <a:lnSpc>
                <a:spcPct val="100000"/>
              </a:lnSpc>
              <a:spcBef>
                <a:spcPts val="0"/>
              </a:spcBef>
              <a:spcAft>
                <a:spcPts val="0"/>
              </a:spcAft>
              <a:buSzPts val="1800"/>
              <a:buFont typeface="Arial"/>
              <a:buAutoNum type="arabicPeriod"/>
            </a:pPr>
            <a:r>
              <a:rPr b="1" lang="uk-UA" sz="1700">
                <a:latin typeface="Times New Roman"/>
                <a:ea typeface="Times New Roman"/>
                <a:cs typeface="Times New Roman"/>
                <a:sym typeface="Times New Roman"/>
              </a:rPr>
              <a:t>Професійний розвиток публічних службовців з питань гендерної рівності</a:t>
            </a:r>
            <a:endParaRPr sz="1700">
              <a:latin typeface="Times New Roman"/>
              <a:ea typeface="Times New Roman"/>
              <a:cs typeface="Times New Roman"/>
              <a:sym typeface="Times New Roman"/>
            </a:endParaRPr>
          </a:p>
          <a:p>
            <a:pPr indent="0" lvl="0" marL="114300" rtl="0" algn="just">
              <a:lnSpc>
                <a:spcPct val="100000"/>
              </a:lnSpc>
              <a:spcBef>
                <a:spcPts val="0"/>
              </a:spcBef>
              <a:spcAft>
                <a:spcPts val="0"/>
              </a:spcAft>
              <a:buSzPts val="1800"/>
              <a:buNone/>
            </a:pPr>
            <a:r>
              <a:rPr lang="uk-UA" sz="1700">
                <a:latin typeface="Times New Roman"/>
                <a:ea typeface="Times New Roman"/>
                <a:cs typeface="Times New Roman"/>
                <a:sym typeface="Times New Roman"/>
              </a:rPr>
              <a:t>Національним агентством України з питань державної служби (далі – НАДС), у рамках координації навчально-методичного забезпечення професійного навчання державних службовців та посадових осіб місцевого самоврядування, у 2025 році </a:t>
            </a:r>
            <a:r>
              <a:rPr b="1" lang="uk-UA" sz="1700">
                <a:latin typeface="Times New Roman"/>
                <a:ea typeface="Times New Roman"/>
                <a:cs typeface="Times New Roman"/>
                <a:sym typeface="Times New Roman"/>
              </a:rPr>
              <a:t>погоджено</a:t>
            </a:r>
            <a:r>
              <a:rPr lang="uk-UA" sz="1700">
                <a:latin typeface="Times New Roman"/>
                <a:ea typeface="Times New Roman"/>
                <a:cs typeface="Times New Roman"/>
                <a:sym typeface="Times New Roman"/>
              </a:rPr>
              <a:t> </a:t>
            </a:r>
            <a:r>
              <a:rPr b="1" lang="uk-UA" sz="1700">
                <a:latin typeface="Times New Roman"/>
                <a:ea typeface="Times New Roman"/>
                <a:cs typeface="Times New Roman"/>
                <a:sym typeface="Times New Roman"/>
              </a:rPr>
              <a:t>46</a:t>
            </a:r>
            <a:r>
              <a:rPr lang="uk-UA" sz="1700">
                <a:latin typeface="Times New Roman"/>
                <a:ea typeface="Times New Roman"/>
                <a:cs typeface="Times New Roman"/>
                <a:sym typeface="Times New Roman"/>
              </a:rPr>
              <a:t> </a:t>
            </a:r>
            <a:r>
              <a:rPr b="1" lang="uk-UA" sz="1700">
                <a:latin typeface="Times New Roman"/>
                <a:ea typeface="Times New Roman"/>
                <a:cs typeface="Times New Roman"/>
                <a:sym typeface="Times New Roman"/>
              </a:rPr>
              <a:t>програм підвищення кваліфікації</a:t>
            </a:r>
            <a:r>
              <a:rPr lang="uk-UA" sz="1700">
                <a:latin typeface="Times New Roman"/>
                <a:ea typeface="Times New Roman"/>
                <a:cs typeface="Times New Roman"/>
                <a:sym typeface="Times New Roman"/>
              </a:rPr>
              <a:t>, зокрема:</a:t>
            </a:r>
            <a:endParaRPr sz="1700">
              <a:latin typeface="Arial"/>
              <a:ea typeface="Arial"/>
              <a:cs typeface="Arial"/>
              <a:sym typeface="Arial"/>
            </a:endParaRPr>
          </a:p>
          <a:p>
            <a:pPr indent="-344488" lvl="0" marL="1073150" rtl="0" algn="just">
              <a:lnSpc>
                <a:spcPct val="100000"/>
              </a:lnSpc>
              <a:spcBef>
                <a:spcPts val="0"/>
              </a:spcBef>
              <a:spcAft>
                <a:spcPts val="0"/>
              </a:spcAft>
              <a:buSzPts val="1600"/>
              <a:buFont typeface="Noto Sans Symbols"/>
              <a:buChar char="∙"/>
            </a:pPr>
            <a:r>
              <a:rPr lang="uk-UA" sz="1600">
                <a:latin typeface="Times New Roman"/>
                <a:ea typeface="Times New Roman"/>
                <a:cs typeface="Times New Roman"/>
                <a:sym typeface="Times New Roman"/>
              </a:rPr>
              <a:t>22 короткострокові програми з питань державної гендерної політики;</a:t>
            </a:r>
            <a:endParaRPr sz="1600">
              <a:latin typeface="Arial"/>
              <a:ea typeface="Arial"/>
              <a:cs typeface="Arial"/>
              <a:sym typeface="Arial"/>
            </a:endParaRPr>
          </a:p>
          <a:p>
            <a:pPr indent="-344488" lvl="0" marL="1073150" rtl="0" algn="just">
              <a:lnSpc>
                <a:spcPct val="100000"/>
              </a:lnSpc>
              <a:spcBef>
                <a:spcPts val="0"/>
              </a:spcBef>
              <a:spcAft>
                <a:spcPts val="0"/>
              </a:spcAft>
              <a:buSzPts val="1600"/>
              <a:buFont typeface="Noto Sans Symbols"/>
              <a:buChar char="∙"/>
            </a:pPr>
            <a:r>
              <a:rPr lang="uk-UA" sz="1600">
                <a:latin typeface="Times New Roman"/>
                <a:ea typeface="Times New Roman"/>
                <a:cs typeface="Times New Roman"/>
                <a:sym typeface="Times New Roman"/>
              </a:rPr>
              <a:t>19 загальних програм з питань порядку денного «Жінки, мир, безпека», розвитку лідерського потенціалу, навичок ведення переговорів, медіації;</a:t>
            </a:r>
            <a:endParaRPr sz="1600">
              <a:latin typeface="Arial"/>
              <a:ea typeface="Arial"/>
              <a:cs typeface="Arial"/>
              <a:sym typeface="Arial"/>
            </a:endParaRPr>
          </a:p>
          <a:p>
            <a:pPr indent="-344488" lvl="0" marL="1073150" rtl="0" algn="just">
              <a:lnSpc>
                <a:spcPct val="100000"/>
              </a:lnSpc>
              <a:spcBef>
                <a:spcPts val="0"/>
              </a:spcBef>
              <a:spcAft>
                <a:spcPts val="0"/>
              </a:spcAft>
              <a:buSzPts val="1600"/>
              <a:buFont typeface="Noto Sans Symbols"/>
              <a:buChar char="∙"/>
            </a:pPr>
            <a:r>
              <a:rPr lang="uk-UA" sz="1600">
                <a:latin typeface="Times New Roman"/>
                <a:ea typeface="Times New Roman"/>
                <a:cs typeface="Times New Roman"/>
                <a:sym typeface="Times New Roman"/>
              </a:rPr>
              <a:t>2 програми з питань документування та оцінювання шкоди, завданої постраждалим у зв'язку з конфліктом, з урахуванням гендерного підходу;</a:t>
            </a:r>
            <a:endParaRPr sz="1600">
              <a:latin typeface="Arial"/>
              <a:ea typeface="Arial"/>
              <a:cs typeface="Arial"/>
              <a:sym typeface="Arial"/>
            </a:endParaRPr>
          </a:p>
          <a:p>
            <a:pPr indent="-344488" lvl="0" marL="1073150" rtl="0" algn="just">
              <a:lnSpc>
                <a:spcPct val="100000"/>
              </a:lnSpc>
              <a:spcBef>
                <a:spcPts val="0"/>
              </a:spcBef>
              <a:spcAft>
                <a:spcPts val="0"/>
              </a:spcAft>
              <a:buSzPts val="1600"/>
              <a:buFont typeface="Noto Sans Symbols"/>
              <a:buChar char="∙"/>
            </a:pPr>
            <a:r>
              <a:rPr lang="uk-UA" sz="1600">
                <a:latin typeface="Times New Roman"/>
                <a:ea typeface="Times New Roman"/>
                <a:cs typeface="Times New Roman"/>
                <a:sym typeface="Times New Roman"/>
              </a:rPr>
              <a:t>3 програми з питань запобігання та протидії сексуальному насильству, пов’язаному з конфліктом.</a:t>
            </a:r>
            <a:endParaRPr sz="1600"/>
          </a:p>
          <a:p>
            <a:pPr indent="0" lvl="0" marL="114300" rtl="0" algn="just">
              <a:lnSpc>
                <a:spcPct val="107000"/>
              </a:lnSpc>
              <a:spcBef>
                <a:spcPts val="1000"/>
              </a:spcBef>
              <a:spcAft>
                <a:spcPts val="0"/>
              </a:spcAft>
              <a:buSzPts val="1800"/>
              <a:buNone/>
            </a:pPr>
            <a:r>
              <a:rPr lang="uk-UA" sz="1700">
                <a:latin typeface="Times New Roman"/>
                <a:ea typeface="Times New Roman"/>
                <a:cs typeface="Times New Roman"/>
                <a:sym typeface="Times New Roman"/>
              </a:rPr>
              <a:t>У Вищій школі публічного управління (далі – Вища школа) та регіональних центрах підвищення кваліфікації </a:t>
            </a:r>
            <a:r>
              <a:rPr b="1" lang="uk-UA" sz="1700">
                <a:latin typeface="Times New Roman"/>
                <a:ea typeface="Times New Roman"/>
                <a:cs typeface="Times New Roman"/>
                <a:sym typeface="Times New Roman"/>
              </a:rPr>
              <a:t>пройшли навчання</a:t>
            </a:r>
            <a:r>
              <a:rPr lang="uk-UA" sz="1700">
                <a:latin typeface="Times New Roman"/>
                <a:ea typeface="Times New Roman"/>
                <a:cs typeface="Times New Roman"/>
                <a:sym typeface="Times New Roman"/>
              </a:rPr>
              <a:t> </a:t>
            </a:r>
            <a:r>
              <a:rPr b="1" lang="uk-UA" sz="1700">
                <a:latin typeface="Times New Roman"/>
                <a:ea typeface="Times New Roman"/>
                <a:cs typeface="Times New Roman"/>
                <a:sym typeface="Times New Roman"/>
              </a:rPr>
              <a:t>45 917 публічних службовців</a:t>
            </a:r>
            <a:r>
              <a:rPr lang="uk-UA" sz="1700">
                <a:latin typeface="Times New Roman"/>
                <a:ea typeface="Times New Roman"/>
                <a:cs typeface="Times New Roman"/>
                <a:sym typeface="Times New Roman"/>
              </a:rPr>
              <a:t>, з них:</a:t>
            </a:r>
            <a:endParaRPr sz="1700">
              <a:latin typeface="Arial"/>
              <a:ea typeface="Arial"/>
              <a:cs typeface="Arial"/>
              <a:sym typeface="Arial"/>
            </a:endParaRPr>
          </a:p>
          <a:p>
            <a:pPr indent="-346075" lvl="0" marL="1077913" rtl="0" algn="just">
              <a:lnSpc>
                <a:spcPct val="100000"/>
              </a:lnSpc>
              <a:spcBef>
                <a:spcPts val="800"/>
              </a:spcBef>
              <a:spcAft>
                <a:spcPts val="0"/>
              </a:spcAft>
              <a:buSzPts val="1600"/>
              <a:buFont typeface="Noto Sans Symbols"/>
              <a:buChar char="∙"/>
            </a:pPr>
            <a:r>
              <a:rPr lang="uk-UA" sz="1600">
                <a:latin typeface="Times New Roman"/>
                <a:ea typeface="Times New Roman"/>
                <a:cs typeface="Times New Roman"/>
                <a:sym typeface="Times New Roman"/>
              </a:rPr>
              <a:t>12 582 особи – з питань державної гендерної політики;</a:t>
            </a:r>
            <a:endParaRPr sz="1600">
              <a:latin typeface="Arial"/>
              <a:ea typeface="Arial"/>
              <a:cs typeface="Arial"/>
              <a:sym typeface="Arial"/>
            </a:endParaRPr>
          </a:p>
          <a:p>
            <a:pPr indent="-346075" lvl="0" marL="1077913" rtl="0" algn="just">
              <a:lnSpc>
                <a:spcPct val="100000"/>
              </a:lnSpc>
              <a:spcBef>
                <a:spcPts val="0"/>
              </a:spcBef>
              <a:spcAft>
                <a:spcPts val="0"/>
              </a:spcAft>
              <a:buSzPts val="1600"/>
              <a:buFont typeface="Noto Sans Symbols"/>
              <a:buChar char="∙"/>
            </a:pPr>
            <a:r>
              <a:rPr lang="uk-UA" sz="1600">
                <a:latin typeface="Times New Roman"/>
                <a:ea typeface="Times New Roman"/>
                <a:cs typeface="Times New Roman"/>
                <a:sym typeface="Times New Roman"/>
              </a:rPr>
              <a:t>8 788 осіб – з гендерних питань, зокрема з питань запобігання випадкам дискримінації за ознакою статі та реагування на них;</a:t>
            </a:r>
            <a:endParaRPr sz="1600">
              <a:latin typeface="Arial"/>
              <a:ea typeface="Arial"/>
              <a:cs typeface="Arial"/>
              <a:sym typeface="Arial"/>
            </a:endParaRPr>
          </a:p>
          <a:p>
            <a:pPr indent="-346075" lvl="0" marL="1077913" rtl="0" algn="just">
              <a:lnSpc>
                <a:spcPct val="100000"/>
              </a:lnSpc>
              <a:spcBef>
                <a:spcPts val="0"/>
              </a:spcBef>
              <a:spcAft>
                <a:spcPts val="0"/>
              </a:spcAft>
              <a:buSzPts val="1600"/>
              <a:buFont typeface="Noto Sans Symbols"/>
              <a:buChar char="∙"/>
            </a:pPr>
            <a:r>
              <a:rPr lang="uk-UA" sz="1600">
                <a:latin typeface="Times New Roman"/>
                <a:ea typeface="Times New Roman"/>
                <a:cs typeface="Times New Roman"/>
                <a:sym typeface="Times New Roman"/>
              </a:rPr>
              <a:t>18 927 осіб – з питань порядку денного «Жінки, мир, безпека», розвитку лідерського потенціалу, навичок ведення переговорів, медіації;</a:t>
            </a:r>
            <a:endParaRPr sz="1600">
              <a:latin typeface="Arial"/>
              <a:ea typeface="Arial"/>
              <a:cs typeface="Arial"/>
              <a:sym typeface="Arial"/>
            </a:endParaRPr>
          </a:p>
          <a:p>
            <a:pPr indent="-346075" lvl="0" marL="1077913" rtl="0" algn="just">
              <a:lnSpc>
                <a:spcPct val="100000"/>
              </a:lnSpc>
              <a:spcBef>
                <a:spcPts val="0"/>
              </a:spcBef>
              <a:spcAft>
                <a:spcPts val="0"/>
              </a:spcAft>
              <a:buSzPts val="1600"/>
              <a:buFont typeface="Noto Sans Symbols"/>
              <a:buChar char="∙"/>
            </a:pPr>
            <a:r>
              <a:rPr lang="uk-UA" sz="1600">
                <a:latin typeface="Times New Roman"/>
                <a:ea typeface="Times New Roman"/>
                <a:cs typeface="Times New Roman"/>
                <a:sym typeface="Times New Roman"/>
              </a:rPr>
              <a:t>1 997 осіб – з питань документування та оцінювання шкоди, завданої постраждалим у зв'язку з конфліктом, з урахуванням гендерного підходу;</a:t>
            </a:r>
            <a:endParaRPr sz="1600">
              <a:latin typeface="Arial"/>
              <a:ea typeface="Arial"/>
              <a:cs typeface="Arial"/>
              <a:sym typeface="Arial"/>
            </a:endParaRPr>
          </a:p>
          <a:p>
            <a:pPr indent="-346075" lvl="0" marL="1077913" rtl="0" algn="just">
              <a:lnSpc>
                <a:spcPct val="100000"/>
              </a:lnSpc>
              <a:spcBef>
                <a:spcPts val="0"/>
              </a:spcBef>
              <a:spcAft>
                <a:spcPts val="0"/>
              </a:spcAft>
              <a:buSzPts val="1600"/>
              <a:buFont typeface="Noto Sans Symbols"/>
              <a:buChar char="∙"/>
            </a:pPr>
            <a:r>
              <a:rPr lang="uk-UA" sz="1600">
                <a:latin typeface="Times New Roman"/>
                <a:ea typeface="Times New Roman"/>
                <a:cs typeface="Times New Roman"/>
                <a:sym typeface="Times New Roman"/>
              </a:rPr>
              <a:t>3 623 особи – які залучені або можуть бути залучені до запобігання та протидії насильству за ознакою статі та сексуальному насильству, пов’язаному з конфліктом (відповідно до стандартів ООН і НАТО).</a:t>
            </a:r>
            <a:endParaRPr sz="1600"/>
          </a:p>
          <a:p>
            <a:pPr indent="447675" lvl="0" marL="357188" rtl="0" algn="just">
              <a:lnSpc>
                <a:spcPct val="100000"/>
              </a:lnSpc>
              <a:spcBef>
                <a:spcPts val="600"/>
              </a:spcBef>
              <a:spcAft>
                <a:spcPts val="600"/>
              </a:spcAft>
              <a:buClr>
                <a:srgbClr val="000000"/>
              </a:buClr>
              <a:buSzPts val="2800"/>
              <a:buNone/>
            </a:pPr>
            <a:r>
              <a:t/>
            </a:r>
            <a:endParaRPr sz="1800">
              <a:solidFill>
                <a:srgbClr val="000000"/>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4" name="Shape 164"/>
        <p:cNvGrpSpPr/>
        <p:nvPr/>
      </p:nvGrpSpPr>
      <p:grpSpPr>
        <a:xfrm>
          <a:off x="0" y="0"/>
          <a:ext cx="0" cy="0"/>
          <a:chOff x="0" y="0"/>
          <a:chExt cx="0" cy="0"/>
        </a:xfrm>
      </p:grpSpPr>
      <p:sp>
        <p:nvSpPr>
          <p:cNvPr id="165" name="Google Shape;165;p23"/>
          <p:cNvSpPr txBox="1"/>
          <p:nvPr>
            <p:ph idx="1" type="body"/>
          </p:nvPr>
        </p:nvSpPr>
        <p:spPr>
          <a:xfrm>
            <a:off x="271669" y="1050372"/>
            <a:ext cx="11635409" cy="435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None/>
            </a:pPr>
            <a:r>
              <a:rPr lang="uk-UA" sz="2000">
                <a:latin typeface="Times New Roman"/>
                <a:ea typeface="Times New Roman"/>
                <a:cs typeface="Times New Roman"/>
                <a:sym typeface="Times New Roman"/>
              </a:rPr>
              <a:t>	</a:t>
            </a:r>
            <a:endParaRPr sz="2000">
              <a:latin typeface="Times New Roman"/>
              <a:ea typeface="Times New Roman"/>
              <a:cs typeface="Times New Roman"/>
              <a:sym typeface="Times New Roman"/>
            </a:endParaRPr>
          </a:p>
        </p:txBody>
      </p:sp>
      <p:sp>
        <p:nvSpPr>
          <p:cNvPr id="166" name="Google Shape;166;p23"/>
          <p:cNvSpPr txBox="1"/>
          <p:nvPr/>
        </p:nvSpPr>
        <p:spPr>
          <a:xfrm>
            <a:off x="694291" y="1542466"/>
            <a:ext cx="10508044" cy="23876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000000"/>
              </a:buClr>
              <a:buSzPts val="2800"/>
              <a:buFont typeface="Calibri"/>
              <a:buNone/>
            </a:pPr>
            <a:br>
              <a:rPr b="1" i="0" lang="uk-UA" sz="2800" u="none" cap="none" strike="noStrike">
                <a:solidFill>
                  <a:srgbClr val="000000"/>
                </a:solidFill>
                <a:latin typeface="Calibri"/>
                <a:ea typeface="Calibri"/>
                <a:cs typeface="Calibri"/>
                <a:sym typeface="Calibri"/>
              </a:rPr>
            </a:br>
            <a:br>
              <a:rPr b="1" i="0" lang="uk-UA" sz="2800" u="none" cap="none" strike="noStrike">
                <a:solidFill>
                  <a:srgbClr val="000000"/>
                </a:solidFill>
                <a:latin typeface="Calibri"/>
                <a:ea typeface="Calibri"/>
                <a:cs typeface="Calibri"/>
                <a:sym typeface="Calibri"/>
              </a:rPr>
            </a:br>
            <a:endParaRPr b="0" i="0" sz="3200" u="none" cap="none" strike="noStrike">
              <a:solidFill>
                <a:schemeClr val="dk1"/>
              </a:solidFill>
              <a:latin typeface="Calibri"/>
              <a:ea typeface="Calibri"/>
              <a:cs typeface="Calibri"/>
              <a:sym typeface="Calibri"/>
            </a:endParaRPr>
          </a:p>
        </p:txBody>
      </p:sp>
      <p:sp>
        <p:nvSpPr>
          <p:cNvPr id="167" name="Google Shape;16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uk-UA"/>
              <a:t>‹#›</a:t>
            </a:fld>
            <a:endParaRPr/>
          </a:p>
        </p:txBody>
      </p:sp>
      <p:graphicFrame>
        <p:nvGraphicFramePr>
          <p:cNvPr id="168" name="Google Shape;168;p23"/>
          <p:cNvGraphicFramePr/>
          <p:nvPr/>
        </p:nvGraphicFramePr>
        <p:xfrm>
          <a:off x="174173" y="454818"/>
          <a:ext cx="3000000" cy="3000000"/>
        </p:xfrm>
        <a:graphic>
          <a:graphicData uri="http://schemas.openxmlformats.org/drawingml/2006/table">
            <a:tbl>
              <a:tblPr bandRow="1" firstRow="1">
                <a:noFill/>
                <a:tableStyleId>{CBC2C5ED-31D6-4F12-B73E-0FFFC3D3D45A}</a:tableStyleId>
              </a:tblPr>
              <a:tblGrid>
                <a:gridCol w="1237475"/>
                <a:gridCol w="1996075"/>
                <a:gridCol w="1793000"/>
                <a:gridCol w="2321625"/>
                <a:gridCol w="1947775"/>
                <a:gridCol w="2520775"/>
              </a:tblGrid>
              <a:tr h="563275">
                <a:tc>
                  <a:txBody>
                    <a:bodyPr/>
                    <a:lstStyle/>
                    <a:p>
                      <a:pPr indent="-3175" lvl="0" marL="87313" marR="0" rtl="0" algn="l">
                        <a:lnSpc>
                          <a:spcPct val="100000"/>
                        </a:lnSpc>
                        <a:spcBef>
                          <a:spcPts val="0"/>
                        </a:spcBef>
                        <a:spcAft>
                          <a:spcPts val="0"/>
                        </a:spcAft>
                        <a:buClr>
                          <a:srgbClr val="000000"/>
                        </a:buClr>
                        <a:buSzPts val="1200"/>
                        <a:buFont typeface="Arial"/>
                        <a:buNone/>
                      </a:pPr>
                      <a:r>
                        <a:rPr b="1" i="0" lang="uk-UA" sz="1200" u="none" cap="none" strike="noStrike">
                          <a:solidFill>
                            <a:srgbClr val="000000"/>
                          </a:solidFill>
                          <a:latin typeface="Times New Roman"/>
                          <a:ea typeface="Times New Roman"/>
                          <a:cs typeface="Times New Roman"/>
                          <a:sym typeface="Times New Roman"/>
                        </a:rPr>
                        <a:t>Агентство відновлення</a:t>
                      </a:r>
                      <a:endParaRPr/>
                    </a:p>
                  </a:txBody>
                  <a:tcPr marT="7625" marB="0" marR="7625" marL="7625">
                    <a:solidFill>
                      <a:srgbClr val="B7E0EB"/>
                    </a:solidFill>
                  </a:tcPr>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Державне агентство відновлення та розвитку інфраструктури України</a:t>
                      </a:r>
                      <a:endParaRPr/>
                    </a:p>
                  </a:txBody>
                  <a:tcPr marT="7625" marB="0" marR="7625" marL="7625">
                    <a:solidFill>
                      <a:srgbClr val="B7E0EB"/>
                    </a:solidFill>
                  </a:tcPr>
                </a:tc>
                <a:tc>
                  <a:txBody>
                    <a:bodyPr/>
                    <a:lstStyle/>
                    <a:p>
                      <a:pPr indent="0" lvl="0" marL="0" marR="0" rtl="0" algn="l">
                        <a:lnSpc>
                          <a:spcPct val="100000"/>
                        </a:lnSpc>
                        <a:spcBef>
                          <a:spcPts val="0"/>
                        </a:spcBef>
                        <a:spcAft>
                          <a:spcPts val="0"/>
                        </a:spcAft>
                        <a:buClr>
                          <a:schemeClr val="dk1"/>
                        </a:buClr>
                        <a:buSzPts val="1100"/>
                        <a:buFont typeface="Calibri"/>
                        <a:buNone/>
                      </a:pPr>
                      <a:r>
                        <a:rPr b="1" i="0" lang="uk-UA" sz="1200" u="none" cap="none" strike="noStrike">
                          <a:solidFill>
                            <a:srgbClr val="000000"/>
                          </a:solidFill>
                          <a:latin typeface="Times New Roman"/>
                          <a:ea typeface="Times New Roman"/>
                          <a:cs typeface="Times New Roman"/>
                          <a:sym typeface="Times New Roman"/>
                        </a:rPr>
                        <a:t>ВПО</a:t>
                      </a:r>
                      <a:endParaRPr/>
                    </a:p>
                    <a:p>
                      <a:pPr indent="0" lvl="0" marL="0" marR="0" rtl="0" algn="l">
                        <a:lnSpc>
                          <a:spcPct val="100000"/>
                        </a:lnSpc>
                        <a:spcBef>
                          <a:spcPts val="0"/>
                        </a:spcBef>
                        <a:spcAft>
                          <a:spcPts val="0"/>
                        </a:spcAft>
                        <a:buClr>
                          <a:schemeClr val="dk1"/>
                        </a:buClr>
                        <a:buSzPts val="1100"/>
                        <a:buFont typeface="Calibri"/>
                        <a:buNone/>
                      </a:pPr>
                      <a:r>
                        <a:t/>
                      </a:r>
                      <a:endParaRPr b="1" i="0" sz="1200" u="none" cap="none" strike="noStrike">
                        <a:solidFill>
                          <a:srgbClr val="000000"/>
                        </a:solidFill>
                        <a:latin typeface="Times New Roman"/>
                        <a:ea typeface="Times New Roman"/>
                        <a:cs typeface="Times New Roman"/>
                        <a:sym typeface="Times New Roman"/>
                      </a:endParaRPr>
                    </a:p>
                  </a:txBody>
                  <a:tcPr marT="7625" marB="0" marR="7625" marL="7625">
                    <a:solidFill>
                      <a:srgbClr val="B7E0EB"/>
                    </a:solidFill>
                  </a:tcPr>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Внутрішньо переміщена особа</a:t>
                      </a:r>
                      <a:endParaRPr/>
                    </a:p>
                  </a:txBody>
                  <a:tcPr marT="7625" marB="0" marR="7625" marL="7625">
                    <a:solidFill>
                      <a:srgbClr val="B7E0EB"/>
                    </a:solidFill>
                  </a:tcPr>
                </a:tc>
                <a:tc>
                  <a:txBody>
                    <a:bodyPr/>
                    <a:lstStyle/>
                    <a:p>
                      <a:pPr indent="0" lvl="0" marL="0" marR="0" rtl="0" algn="l">
                        <a:lnSpc>
                          <a:spcPct val="100000"/>
                        </a:lnSpc>
                        <a:spcBef>
                          <a:spcPts val="0"/>
                        </a:spcBef>
                        <a:spcAft>
                          <a:spcPts val="0"/>
                        </a:spcAft>
                        <a:buNone/>
                      </a:pPr>
                      <a:r>
                        <a:rPr b="1" i="0" lang="uk-UA" sz="1200" u="none" cap="none" strike="noStrike">
                          <a:solidFill>
                            <a:srgbClr val="000000"/>
                          </a:solidFill>
                          <a:latin typeface="Times New Roman"/>
                          <a:ea typeface="Times New Roman"/>
                          <a:cs typeface="Times New Roman"/>
                          <a:sym typeface="Times New Roman"/>
                        </a:rPr>
                        <a:t>Держенергонагляд</a:t>
                      </a:r>
                      <a:endParaRPr/>
                    </a:p>
                    <a:p>
                      <a:pPr indent="0" lvl="0" marL="0" marR="0" rtl="0" algn="l">
                        <a:lnSpc>
                          <a:spcPct val="100000"/>
                        </a:lnSpc>
                        <a:spcBef>
                          <a:spcPts val="0"/>
                        </a:spcBef>
                        <a:spcAft>
                          <a:spcPts val="0"/>
                        </a:spcAft>
                        <a:buNone/>
                      </a:pPr>
                      <a:r>
                        <a:t/>
                      </a:r>
                      <a:endParaRPr b="1" i="0" sz="1200" u="none" cap="none" strike="noStrike">
                        <a:solidFill>
                          <a:srgbClr val="000000"/>
                        </a:solidFill>
                        <a:latin typeface="Times New Roman"/>
                        <a:ea typeface="Times New Roman"/>
                        <a:cs typeface="Times New Roman"/>
                        <a:sym typeface="Times New Roman"/>
                      </a:endParaRPr>
                    </a:p>
                  </a:txBody>
                  <a:tcPr marT="45725" marB="45725" marR="91450" marL="91450">
                    <a:solidFill>
                      <a:srgbClr val="B7E0EB"/>
                    </a:solidFill>
                  </a:tcPr>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Державна інспекція енергетичного нагляду України</a:t>
                      </a:r>
                      <a:endParaRPr/>
                    </a:p>
                  </a:txBody>
                  <a:tcPr marT="7625" marB="0" marR="7625" marL="7625">
                    <a:solidFill>
                      <a:srgbClr val="B7E0EB"/>
                    </a:solidFill>
                  </a:tcPr>
                </a:tc>
              </a:tr>
              <a:tr h="856525">
                <a:tc>
                  <a:txBody>
                    <a:bodyPr/>
                    <a:lstStyle/>
                    <a:p>
                      <a:pPr indent="0" lvl="0" marL="0" marR="0" rtl="0" algn="l">
                        <a:lnSpc>
                          <a:spcPct val="100000"/>
                        </a:lnSpc>
                        <a:spcBef>
                          <a:spcPts val="0"/>
                        </a:spcBef>
                        <a:spcAft>
                          <a:spcPts val="0"/>
                        </a:spcAft>
                        <a:buClr>
                          <a:srgbClr val="000000"/>
                        </a:buClr>
                        <a:buSzPts val="1200"/>
                        <a:buFont typeface="Arial"/>
                        <a:buNone/>
                      </a:pPr>
                      <a:r>
                        <a:rPr b="1" i="0" lang="uk-UA" sz="1200" u="none" cap="none" strike="noStrike">
                          <a:solidFill>
                            <a:srgbClr val="000000"/>
                          </a:solidFill>
                          <a:latin typeface="Times New Roman"/>
                          <a:ea typeface="Times New Roman"/>
                          <a:cs typeface="Times New Roman"/>
                          <a:sym typeface="Times New Roman"/>
                        </a:rPr>
                        <a:t>Адміністрація судноплавства</a:t>
                      </a:r>
                      <a:endParaRPr/>
                    </a:p>
                    <a:p>
                      <a:pPr indent="0" lvl="0" marL="0" marR="0" rtl="0" algn="l">
                        <a:lnSpc>
                          <a:spcPct val="100000"/>
                        </a:lnSpc>
                        <a:spcBef>
                          <a:spcPts val="0"/>
                        </a:spcBef>
                        <a:spcAft>
                          <a:spcPts val="0"/>
                        </a:spcAft>
                        <a:buNone/>
                      </a:pPr>
                      <a:r>
                        <a:t/>
                      </a:r>
                      <a:endParaRPr b="1" i="0" sz="1200" u="none" cap="none" strike="noStrike">
                        <a:solidFill>
                          <a:srgbClr val="000000"/>
                        </a:solidFill>
                        <a:latin typeface="Times New Roman"/>
                        <a:ea typeface="Times New Roman"/>
                        <a:cs typeface="Times New Roman"/>
                        <a:sym typeface="Times New Roman"/>
                      </a:endParaRPr>
                    </a:p>
                  </a:txBody>
                  <a:tcPr marT="7625" marB="0" marR="7625" marL="7625"/>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Державна служба морського і внутрішнього водного транспорту та судноплавства України</a:t>
                      </a:r>
                      <a:endParaRPr/>
                    </a:p>
                  </a:txBody>
                  <a:tcPr marT="7625" marB="0" marR="7625" marL="7625"/>
                </a:tc>
                <a:tc>
                  <a:txBody>
                    <a:bodyPr/>
                    <a:lstStyle/>
                    <a:p>
                      <a:pPr indent="0" lvl="0" marL="0" marR="0" rtl="0" algn="l">
                        <a:lnSpc>
                          <a:spcPct val="100000"/>
                        </a:lnSpc>
                        <a:spcBef>
                          <a:spcPts val="0"/>
                        </a:spcBef>
                        <a:spcAft>
                          <a:spcPts val="0"/>
                        </a:spcAft>
                        <a:buNone/>
                      </a:pPr>
                      <a:r>
                        <a:rPr b="1" i="0" lang="uk-UA" sz="1200" u="none" cap="none" strike="noStrike">
                          <a:solidFill>
                            <a:srgbClr val="000000"/>
                          </a:solidFill>
                          <a:latin typeface="Times New Roman"/>
                          <a:ea typeface="Times New Roman"/>
                          <a:cs typeface="Times New Roman"/>
                          <a:sym typeface="Times New Roman"/>
                        </a:rPr>
                        <a:t>ВРУ</a:t>
                      </a:r>
                      <a:endParaRPr/>
                    </a:p>
                    <a:p>
                      <a:pPr indent="0" lvl="0" marL="0" marR="0" rtl="0" algn="l">
                        <a:lnSpc>
                          <a:spcPct val="100000"/>
                        </a:lnSpc>
                        <a:spcBef>
                          <a:spcPts val="0"/>
                        </a:spcBef>
                        <a:spcAft>
                          <a:spcPts val="0"/>
                        </a:spcAft>
                        <a:buNone/>
                      </a:pPr>
                      <a:r>
                        <a:t/>
                      </a:r>
                      <a:endParaRPr b="1" i="0" sz="1200" u="none" cap="none" strike="noStrike">
                        <a:solidFill>
                          <a:srgbClr val="000000"/>
                        </a:solidFill>
                        <a:latin typeface="Times New Roman"/>
                        <a:ea typeface="Times New Roman"/>
                        <a:cs typeface="Times New Roman"/>
                        <a:sym typeface="Times New Roman"/>
                      </a:endParaRPr>
                    </a:p>
                  </a:txBody>
                  <a:tcPr marT="7625" marB="0" marR="7625" marL="7625"/>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Верховна Рада України</a:t>
                      </a:r>
                      <a:endParaRPr/>
                    </a:p>
                  </a:txBody>
                  <a:tcPr marT="7625" marB="0" marR="7625" marL="7625"/>
                </a:tc>
                <a:tc>
                  <a:txBody>
                    <a:bodyPr/>
                    <a:lstStyle/>
                    <a:p>
                      <a:pPr indent="0" lvl="0" marL="0" marR="0" rtl="0" algn="l">
                        <a:lnSpc>
                          <a:spcPct val="100000"/>
                        </a:lnSpc>
                        <a:spcBef>
                          <a:spcPts val="0"/>
                        </a:spcBef>
                        <a:spcAft>
                          <a:spcPts val="0"/>
                        </a:spcAft>
                        <a:buNone/>
                      </a:pPr>
                      <a:r>
                        <a:rPr b="1" i="0" lang="uk-UA" sz="1200" u="none" cap="none" strike="noStrike">
                          <a:solidFill>
                            <a:srgbClr val="000000"/>
                          </a:solidFill>
                          <a:latin typeface="Times New Roman"/>
                          <a:ea typeface="Times New Roman"/>
                          <a:cs typeface="Times New Roman"/>
                          <a:sym typeface="Times New Roman"/>
                        </a:rPr>
                        <a:t>Держлікслужба</a:t>
                      </a:r>
                      <a:endParaRPr/>
                    </a:p>
                    <a:p>
                      <a:pPr indent="0" lvl="0" marL="0" marR="0" rtl="0" algn="l">
                        <a:lnSpc>
                          <a:spcPct val="100000"/>
                        </a:lnSpc>
                        <a:spcBef>
                          <a:spcPts val="0"/>
                        </a:spcBef>
                        <a:spcAft>
                          <a:spcPts val="0"/>
                        </a:spcAft>
                        <a:buNone/>
                      </a:pPr>
                      <a:r>
                        <a:t/>
                      </a:r>
                      <a:endParaRPr b="1" i="0" sz="1200" u="none" cap="none" strike="noStrike">
                        <a:solidFill>
                          <a:srgbClr val="000000"/>
                        </a:solidFill>
                        <a:latin typeface="Times New Roman"/>
                        <a:ea typeface="Times New Roman"/>
                        <a:cs typeface="Times New Roman"/>
                        <a:sym typeface="Times New Roman"/>
                      </a:endParaRPr>
                    </a:p>
                  </a:txBody>
                  <a:tcPr marT="45725" marB="45725" marR="91450" marL="91450"/>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Державна служба України з лікарських засобів та контролю за наркотиками</a:t>
                      </a:r>
                      <a:endParaRPr/>
                    </a:p>
                  </a:txBody>
                  <a:tcPr marT="45725" marB="45725" marR="91450" marL="91450"/>
                </a:tc>
              </a:tr>
              <a:tr h="228600">
                <a:tc rowSpan="2">
                  <a:txBody>
                    <a:bodyPr/>
                    <a:lstStyle/>
                    <a:p>
                      <a:pPr indent="0" lvl="0" marL="0" marR="0" rtl="0" algn="l">
                        <a:lnSpc>
                          <a:spcPct val="100000"/>
                        </a:lnSpc>
                        <a:spcBef>
                          <a:spcPts val="0"/>
                        </a:spcBef>
                        <a:spcAft>
                          <a:spcPts val="0"/>
                        </a:spcAft>
                        <a:buNone/>
                      </a:pPr>
                      <a:r>
                        <a:rPr b="1" i="0" lang="uk-UA" sz="1200" u="none" cap="none" strike="noStrike">
                          <a:solidFill>
                            <a:srgbClr val="000000"/>
                          </a:solidFill>
                          <a:latin typeface="Times New Roman"/>
                          <a:ea typeface="Times New Roman"/>
                          <a:cs typeface="Times New Roman"/>
                          <a:sym typeface="Times New Roman"/>
                        </a:rPr>
                        <a:t>БЕБ</a:t>
                      </a:r>
                      <a:endParaRPr/>
                    </a:p>
                  </a:txBody>
                  <a:tcPr marT="7625" marB="0" marR="7625" marL="7625"/>
                </a:tc>
                <a:tc rowSpan="2">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Бюро економічної безпеки України</a:t>
                      </a:r>
                      <a:endParaRPr/>
                    </a:p>
                  </a:txBody>
                  <a:tcPr marT="7625" marB="0" marR="7625" marL="7625"/>
                </a:tc>
                <a:tc>
                  <a:txBody>
                    <a:bodyPr/>
                    <a:lstStyle/>
                    <a:p>
                      <a:pPr indent="0" lvl="0" marL="0" marR="0" rtl="0" algn="l">
                        <a:lnSpc>
                          <a:spcPct val="100000"/>
                        </a:lnSpc>
                        <a:spcBef>
                          <a:spcPts val="0"/>
                        </a:spcBef>
                        <a:spcAft>
                          <a:spcPts val="0"/>
                        </a:spcAft>
                        <a:buNone/>
                      </a:pPr>
                      <a:r>
                        <a:rPr b="1" i="0" lang="uk-UA" sz="1200" u="none" cap="none" strike="noStrike">
                          <a:solidFill>
                            <a:srgbClr val="000000"/>
                          </a:solidFill>
                          <a:latin typeface="Times New Roman"/>
                          <a:ea typeface="Times New Roman"/>
                          <a:cs typeface="Times New Roman"/>
                          <a:sym typeface="Times New Roman"/>
                        </a:rPr>
                        <a:t>ГО</a:t>
                      </a:r>
                      <a:endParaRPr/>
                    </a:p>
                  </a:txBody>
                  <a:tcPr marT="7625" marB="0" marR="7625" marL="7625"/>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Громадська організація</a:t>
                      </a:r>
                      <a:endParaRPr/>
                    </a:p>
                  </a:txBody>
                  <a:tcPr marT="45725" marB="45725" marR="91450" marL="91450"/>
                </a:tc>
                <a:tc rowSpan="2">
                  <a:txBody>
                    <a:bodyPr/>
                    <a:lstStyle/>
                    <a:p>
                      <a:pPr indent="0" lvl="0" marL="0" marR="0" rtl="0" algn="l">
                        <a:lnSpc>
                          <a:spcPct val="100000"/>
                        </a:lnSpc>
                        <a:spcBef>
                          <a:spcPts val="0"/>
                        </a:spcBef>
                        <a:spcAft>
                          <a:spcPts val="0"/>
                        </a:spcAft>
                        <a:buNone/>
                      </a:pPr>
                      <a:r>
                        <a:rPr b="1" i="0" lang="uk-UA" sz="1200" u="none" cap="none" strike="noStrike">
                          <a:solidFill>
                            <a:srgbClr val="000000"/>
                          </a:solidFill>
                          <a:latin typeface="Times New Roman"/>
                          <a:ea typeface="Times New Roman"/>
                          <a:cs typeface="Times New Roman"/>
                          <a:sym typeface="Times New Roman"/>
                        </a:rPr>
                        <a:t>Держлісагентство</a:t>
                      </a:r>
                      <a:endParaRPr/>
                    </a:p>
                  </a:txBody>
                  <a:tcPr marT="45725" marB="45725" marR="91450" marL="91450"/>
                </a:tc>
                <a:tc rowSpan="2">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Державне агентство лісових ресурсів України</a:t>
                      </a:r>
                      <a:endParaRPr/>
                    </a:p>
                  </a:txBody>
                  <a:tcPr marT="45725" marB="45725" marR="91450" marL="91450"/>
                </a:tc>
              </a:tr>
              <a:tr h="373575">
                <a:tc vMerge="1"/>
                <a:tc vMerge="1"/>
                <a:tc>
                  <a:txBody>
                    <a:bodyPr/>
                    <a:lstStyle/>
                    <a:p>
                      <a:pPr indent="0" lvl="0" marL="0" marR="0" rtl="0" algn="l">
                        <a:lnSpc>
                          <a:spcPct val="100000"/>
                        </a:lnSpc>
                        <a:spcBef>
                          <a:spcPts val="0"/>
                        </a:spcBef>
                        <a:spcAft>
                          <a:spcPts val="0"/>
                        </a:spcAft>
                        <a:buClr>
                          <a:srgbClr val="000000"/>
                        </a:buClr>
                        <a:buSzPts val="1200"/>
                        <a:buFont typeface="Arial"/>
                        <a:buNone/>
                      </a:pPr>
                      <a:r>
                        <a:rPr b="1" i="0" lang="uk-UA" sz="1200" u="none" cap="none" strike="noStrike">
                          <a:solidFill>
                            <a:srgbClr val="000000"/>
                          </a:solidFill>
                          <a:latin typeface="Times New Roman"/>
                          <a:ea typeface="Times New Roman"/>
                          <a:cs typeface="Times New Roman"/>
                          <a:sym typeface="Times New Roman"/>
                        </a:rPr>
                        <a:t>ДАЗВ</a:t>
                      </a:r>
                      <a:endParaRPr/>
                    </a:p>
                    <a:p>
                      <a:pPr indent="0" lvl="0" marL="0" marR="0" rtl="0" algn="l">
                        <a:lnSpc>
                          <a:spcPct val="100000"/>
                        </a:lnSpc>
                        <a:spcBef>
                          <a:spcPts val="0"/>
                        </a:spcBef>
                        <a:spcAft>
                          <a:spcPts val="0"/>
                        </a:spcAft>
                        <a:buNone/>
                      </a:pPr>
                      <a:r>
                        <a:t/>
                      </a:r>
                      <a:endParaRPr b="1" i="0" sz="1200" u="none" cap="none" strike="noStrike">
                        <a:solidFill>
                          <a:srgbClr val="000000"/>
                        </a:solidFill>
                        <a:latin typeface="Times New Roman"/>
                        <a:ea typeface="Times New Roman"/>
                        <a:cs typeface="Times New Roman"/>
                        <a:sym typeface="Times New Roman"/>
                      </a:endParaRPr>
                    </a:p>
                  </a:txBody>
                  <a:tcPr marT="7625" marB="0" marR="7625" marL="7625"/>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Державне агентство України з управління зоною відчуження</a:t>
                      </a:r>
                      <a:endParaRPr/>
                    </a:p>
                  </a:txBody>
                  <a:tcPr marT="45725" marB="45725" marR="91450" marL="91450"/>
                </a:tc>
                <a:tc vMerge="1"/>
                <a:tc vMerge="1"/>
              </a:tr>
              <a:tr h="207525">
                <a:tc>
                  <a:txBody>
                    <a:bodyPr/>
                    <a:lstStyle/>
                    <a:p>
                      <a:pPr indent="0" lvl="0" marL="0" marR="0" rtl="0" algn="l">
                        <a:lnSpc>
                          <a:spcPct val="100000"/>
                        </a:lnSpc>
                        <a:spcBef>
                          <a:spcPts val="0"/>
                        </a:spcBef>
                        <a:spcAft>
                          <a:spcPts val="0"/>
                        </a:spcAft>
                        <a:buClr>
                          <a:schemeClr val="dk1"/>
                        </a:buClr>
                        <a:buSzPts val="1100"/>
                        <a:buFont typeface="Calibri"/>
                        <a:buNone/>
                      </a:pPr>
                      <a:r>
                        <a:rPr b="1" i="0" lang="uk-UA" sz="1200" u="none" cap="none" strike="noStrike">
                          <a:solidFill>
                            <a:srgbClr val="000000"/>
                          </a:solidFill>
                          <a:latin typeface="Times New Roman"/>
                          <a:ea typeface="Times New Roman"/>
                          <a:cs typeface="Times New Roman"/>
                          <a:sym typeface="Times New Roman"/>
                        </a:rPr>
                        <a:t>БПД</a:t>
                      </a:r>
                      <a:endParaRPr/>
                    </a:p>
                  </a:txBody>
                  <a:tcPr marT="7625" marB="0" marR="7625" marL="7625"/>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Безоплатна правова допомога</a:t>
                      </a:r>
                      <a:endParaRPr/>
                    </a:p>
                  </a:txBody>
                  <a:tcPr marT="7625" marB="0" marR="7625" marL="7625"/>
                </a:tc>
                <a:tc>
                  <a:txBody>
                    <a:bodyPr/>
                    <a:lstStyle/>
                    <a:p>
                      <a:pPr indent="0" lvl="0" marL="0" marR="0" rtl="0" algn="l">
                        <a:lnSpc>
                          <a:spcPct val="100000"/>
                        </a:lnSpc>
                        <a:spcBef>
                          <a:spcPts val="0"/>
                        </a:spcBef>
                        <a:spcAft>
                          <a:spcPts val="0"/>
                        </a:spcAft>
                        <a:buClr>
                          <a:schemeClr val="dk1"/>
                        </a:buClr>
                        <a:buSzPts val="1100"/>
                        <a:buFont typeface="Calibri"/>
                        <a:buNone/>
                      </a:pPr>
                      <a:r>
                        <a:rPr b="1" i="0" lang="uk-UA" sz="1200" u="none" cap="none" strike="noStrike">
                          <a:solidFill>
                            <a:srgbClr val="000000"/>
                          </a:solidFill>
                          <a:latin typeface="Times New Roman"/>
                          <a:ea typeface="Times New Roman"/>
                          <a:cs typeface="Times New Roman"/>
                          <a:sym typeface="Times New Roman"/>
                        </a:rPr>
                        <a:t>Державіаслужба</a:t>
                      </a:r>
                      <a:endParaRPr/>
                    </a:p>
                  </a:txBody>
                  <a:tcPr marT="7625" marB="0" marR="7625" marL="7625"/>
                </a:tc>
                <a:tc>
                  <a:txBody>
                    <a:bodyPr/>
                    <a:lstStyle/>
                    <a:p>
                      <a:pPr indent="0" lvl="0" marL="0" marR="0" rtl="0" algn="l">
                        <a:lnSpc>
                          <a:spcPct val="100000"/>
                        </a:lnSpc>
                        <a:spcBef>
                          <a:spcPts val="0"/>
                        </a:spcBef>
                        <a:spcAft>
                          <a:spcPts val="0"/>
                        </a:spcAft>
                        <a:buClr>
                          <a:srgbClr val="000000"/>
                        </a:buClr>
                        <a:buSzPts val="1200"/>
                        <a:buFont typeface="Arial"/>
                        <a:buNone/>
                      </a:pPr>
                      <a:r>
                        <a:rPr b="0" i="0" lang="uk-UA" sz="1200" u="none" cap="none" strike="noStrike">
                          <a:solidFill>
                            <a:srgbClr val="000000"/>
                          </a:solidFill>
                          <a:latin typeface="Times New Roman"/>
                          <a:ea typeface="Times New Roman"/>
                          <a:cs typeface="Times New Roman"/>
                          <a:sym typeface="Times New Roman"/>
                        </a:rPr>
                        <a:t>Державна  авіаційна служба  України</a:t>
                      </a:r>
                      <a:endParaRPr/>
                    </a:p>
                  </a:txBody>
                  <a:tcPr marT="45725" marB="45725" marR="91450" marL="91450"/>
                </a:tc>
                <a:tc>
                  <a:txBody>
                    <a:bodyPr/>
                    <a:lstStyle/>
                    <a:p>
                      <a:pPr indent="0" lvl="0" marL="0" marR="0" rtl="0" algn="l">
                        <a:lnSpc>
                          <a:spcPct val="100000"/>
                        </a:lnSpc>
                        <a:spcBef>
                          <a:spcPts val="0"/>
                        </a:spcBef>
                        <a:spcAft>
                          <a:spcPts val="0"/>
                        </a:spcAft>
                        <a:buNone/>
                      </a:pPr>
                      <a:r>
                        <a:rPr b="1" i="0" lang="uk-UA" sz="1200" u="none" cap="none" strike="noStrike">
                          <a:solidFill>
                            <a:srgbClr val="000000"/>
                          </a:solidFill>
                          <a:latin typeface="Times New Roman"/>
                          <a:ea typeface="Times New Roman"/>
                          <a:cs typeface="Times New Roman"/>
                          <a:sym typeface="Times New Roman"/>
                        </a:rPr>
                        <a:t>Держмистецтв </a:t>
                      </a:r>
                      <a:endParaRPr/>
                    </a:p>
                    <a:p>
                      <a:pPr indent="0" lvl="0" marL="0" marR="0" rtl="0" algn="l">
                        <a:lnSpc>
                          <a:spcPct val="100000"/>
                        </a:lnSpc>
                        <a:spcBef>
                          <a:spcPts val="0"/>
                        </a:spcBef>
                        <a:spcAft>
                          <a:spcPts val="0"/>
                        </a:spcAft>
                        <a:buNone/>
                      </a:pPr>
                      <a:r>
                        <a:t/>
                      </a:r>
                      <a:endParaRPr b="1" i="0" sz="1200" u="none" cap="none" strike="noStrike">
                        <a:solidFill>
                          <a:srgbClr val="000000"/>
                        </a:solidFill>
                        <a:latin typeface="Times New Roman"/>
                        <a:ea typeface="Times New Roman"/>
                        <a:cs typeface="Times New Roman"/>
                        <a:sym typeface="Times New Roman"/>
                      </a:endParaRPr>
                    </a:p>
                  </a:txBody>
                  <a:tcPr marT="45725" marB="45725" marR="91450" marL="91450"/>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Державне агентство України з питань мистецтв та мистецької освіти</a:t>
                      </a:r>
                      <a:endParaRPr/>
                    </a:p>
                  </a:txBody>
                  <a:tcPr marT="45725" marB="45725" marR="91450" marL="91450"/>
                </a:tc>
              </a:tr>
              <a:tr h="668925">
                <a:tc>
                  <a:txBody>
                    <a:bodyPr/>
                    <a:lstStyle/>
                    <a:p>
                      <a:pPr indent="0" lvl="0" marL="0" marR="0" rtl="0" algn="l">
                        <a:lnSpc>
                          <a:spcPct val="100000"/>
                        </a:lnSpc>
                        <a:spcBef>
                          <a:spcPts val="0"/>
                        </a:spcBef>
                        <a:spcAft>
                          <a:spcPts val="0"/>
                        </a:spcAft>
                        <a:buClr>
                          <a:schemeClr val="dk1"/>
                        </a:buClr>
                        <a:buSzPts val="1100"/>
                        <a:buFont typeface="Calibri"/>
                        <a:buNone/>
                      </a:pPr>
                      <a:r>
                        <a:rPr b="1" i="0" lang="uk-UA" sz="1200" u="none" cap="none" strike="noStrike">
                          <a:solidFill>
                            <a:srgbClr val="000000"/>
                          </a:solidFill>
                          <a:latin typeface="Times New Roman"/>
                          <a:ea typeface="Times New Roman"/>
                          <a:cs typeface="Times New Roman"/>
                          <a:sym typeface="Times New Roman"/>
                        </a:rPr>
                        <a:t>Вища школа</a:t>
                      </a:r>
                      <a:endParaRPr/>
                    </a:p>
                  </a:txBody>
                  <a:tcPr marT="7625" marB="0" marR="7625" marL="7625"/>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Вища школа публічного управління </a:t>
                      </a:r>
                      <a:endParaRPr/>
                    </a:p>
                  </a:txBody>
                  <a:tcPr marT="7625" marB="0" marR="7625" marL="7625"/>
                </a:tc>
                <a:tc>
                  <a:txBody>
                    <a:bodyPr/>
                    <a:lstStyle/>
                    <a:p>
                      <a:pPr indent="0" lvl="0" marL="0" marR="0" rtl="0" algn="l">
                        <a:lnSpc>
                          <a:spcPct val="100000"/>
                        </a:lnSpc>
                        <a:spcBef>
                          <a:spcPts val="0"/>
                        </a:spcBef>
                        <a:spcAft>
                          <a:spcPts val="0"/>
                        </a:spcAft>
                        <a:buClr>
                          <a:schemeClr val="dk1"/>
                        </a:buClr>
                        <a:buSzPts val="1100"/>
                        <a:buFont typeface="Calibri"/>
                        <a:buNone/>
                      </a:pPr>
                      <a:r>
                        <a:rPr b="1" i="0" lang="uk-UA" sz="1200" u="none" cap="none" strike="noStrike">
                          <a:solidFill>
                            <a:srgbClr val="000000"/>
                          </a:solidFill>
                          <a:latin typeface="Times New Roman"/>
                          <a:ea typeface="Times New Roman"/>
                          <a:cs typeface="Times New Roman"/>
                          <a:sym typeface="Times New Roman"/>
                        </a:rPr>
                        <a:t>Держатомрегулювання</a:t>
                      </a:r>
                      <a:endParaRPr/>
                    </a:p>
                  </a:txBody>
                  <a:tcPr marT="7625" marB="0" marR="7625" marL="7625"/>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Державної інспекції ядерного регулювання України</a:t>
                      </a:r>
                      <a:endParaRPr/>
                    </a:p>
                  </a:txBody>
                  <a:tcPr marT="45725" marB="45725" marR="91450" marL="91450"/>
                </a:tc>
                <a:tc>
                  <a:txBody>
                    <a:bodyPr/>
                    <a:lstStyle/>
                    <a:p>
                      <a:pPr indent="0" lvl="0" marL="0" marR="0" rtl="0" algn="l">
                        <a:lnSpc>
                          <a:spcPct val="100000"/>
                        </a:lnSpc>
                        <a:spcBef>
                          <a:spcPts val="0"/>
                        </a:spcBef>
                        <a:spcAft>
                          <a:spcPts val="0"/>
                        </a:spcAft>
                        <a:buNone/>
                      </a:pPr>
                      <a:r>
                        <a:rPr b="1" i="0" lang="uk-UA" sz="1200" u="none" cap="none" strike="noStrike">
                          <a:solidFill>
                            <a:srgbClr val="000000"/>
                          </a:solidFill>
                          <a:latin typeface="Times New Roman"/>
                          <a:ea typeface="Times New Roman"/>
                          <a:cs typeface="Times New Roman"/>
                          <a:sym typeface="Times New Roman"/>
                        </a:rPr>
                        <a:t>Держмитслужби</a:t>
                      </a:r>
                      <a:endParaRPr/>
                    </a:p>
                  </a:txBody>
                  <a:tcPr marT="45725" marB="45725" marR="91450" marL="91450"/>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Державна митна служба України</a:t>
                      </a:r>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Times New Roman"/>
                        <a:ea typeface="Times New Roman"/>
                        <a:cs typeface="Times New Roman"/>
                        <a:sym typeface="Times New Roman"/>
                      </a:endParaRPr>
                    </a:p>
                  </a:txBody>
                  <a:tcPr marT="45725" marB="45725" marR="91450" marL="91450"/>
                </a:tc>
              </a:tr>
              <a:tr h="515425">
                <a:tc>
                  <a:txBody>
                    <a:bodyPr/>
                    <a:lstStyle/>
                    <a:p>
                      <a:pPr indent="0" lvl="0" marL="0" marR="0" rtl="0" algn="l">
                        <a:lnSpc>
                          <a:spcPct val="100000"/>
                        </a:lnSpc>
                        <a:spcBef>
                          <a:spcPts val="0"/>
                        </a:spcBef>
                        <a:spcAft>
                          <a:spcPts val="0"/>
                        </a:spcAft>
                        <a:buNone/>
                      </a:pPr>
                      <a:r>
                        <a:rPr b="1" i="0" lang="uk-UA" sz="1200" u="none" cap="none" strike="noStrike">
                          <a:solidFill>
                            <a:srgbClr val="000000"/>
                          </a:solidFill>
                          <a:latin typeface="Times New Roman"/>
                          <a:ea typeface="Times New Roman"/>
                          <a:cs typeface="Times New Roman"/>
                          <a:sym typeface="Times New Roman"/>
                        </a:rPr>
                        <a:t>ВІЛ/СНІД</a:t>
                      </a:r>
                      <a:endParaRPr/>
                    </a:p>
                  </a:txBody>
                  <a:tcPr marT="7625" marB="0" marR="7625" marL="7625"/>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Вірус Імунодефіциту Людини/ Синдром Набутого ІмуноДефіциту</a:t>
                      </a:r>
                      <a:endParaRPr/>
                    </a:p>
                  </a:txBody>
                  <a:tcPr marT="7625" marB="0" marR="7625" marL="7625"/>
                </a:tc>
                <a:tc>
                  <a:txBody>
                    <a:bodyPr/>
                    <a:lstStyle/>
                    <a:p>
                      <a:pPr indent="0" lvl="0" marL="0" marR="0" rtl="0" algn="l">
                        <a:lnSpc>
                          <a:spcPct val="100000"/>
                        </a:lnSpc>
                        <a:spcBef>
                          <a:spcPts val="0"/>
                        </a:spcBef>
                        <a:spcAft>
                          <a:spcPts val="0"/>
                        </a:spcAft>
                        <a:buClr>
                          <a:schemeClr val="dk1"/>
                        </a:buClr>
                        <a:buSzPts val="1100"/>
                        <a:buFont typeface="Calibri"/>
                        <a:buNone/>
                      </a:pPr>
                      <a:r>
                        <a:rPr b="1" i="0" lang="uk-UA" sz="1200" u="none" cap="none" strike="noStrike">
                          <a:solidFill>
                            <a:srgbClr val="000000"/>
                          </a:solidFill>
                          <a:latin typeface="Times New Roman"/>
                          <a:ea typeface="Times New Roman"/>
                          <a:cs typeface="Times New Roman"/>
                          <a:sym typeface="Times New Roman"/>
                        </a:rPr>
                        <a:t>Держаудислужба</a:t>
                      </a:r>
                      <a:endParaRPr/>
                    </a:p>
                  </a:txBody>
                  <a:tcPr marT="7625" marB="0" marR="7625" marL="7625"/>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Державна аудиторська служба України</a:t>
                      </a:r>
                      <a:endParaRPr/>
                    </a:p>
                  </a:txBody>
                  <a:tcPr marT="45725" marB="45725" marR="91450" marL="91450"/>
                </a:tc>
                <a:tc>
                  <a:txBody>
                    <a:bodyPr/>
                    <a:lstStyle/>
                    <a:p>
                      <a:pPr indent="0" lvl="0" marL="0" marR="0" rtl="0" algn="l">
                        <a:lnSpc>
                          <a:spcPct val="100000"/>
                        </a:lnSpc>
                        <a:spcBef>
                          <a:spcPts val="0"/>
                        </a:spcBef>
                        <a:spcAft>
                          <a:spcPts val="0"/>
                        </a:spcAft>
                        <a:buNone/>
                      </a:pPr>
                      <a:r>
                        <a:rPr b="1" i="0" lang="uk-UA" sz="1200" u="none" cap="none" strike="noStrike">
                          <a:solidFill>
                            <a:srgbClr val="000000"/>
                          </a:solidFill>
                          <a:latin typeface="Times New Roman"/>
                          <a:ea typeface="Times New Roman"/>
                          <a:cs typeface="Times New Roman"/>
                          <a:sym typeface="Times New Roman"/>
                        </a:rPr>
                        <a:t>Держпраці</a:t>
                      </a:r>
                      <a:endParaRPr/>
                    </a:p>
                  </a:txBody>
                  <a:tcPr marT="45725" marB="45725" marR="91450" marL="91450"/>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Державна служба України з питань праці</a:t>
                      </a:r>
                      <a:endParaRPr/>
                    </a:p>
                  </a:txBody>
                  <a:tcPr marT="45725" marB="45725" marR="91450" marL="91450"/>
                </a:tc>
              </a:tr>
              <a:tr h="450100">
                <a:tc>
                  <a:txBody>
                    <a:bodyPr/>
                    <a:lstStyle/>
                    <a:p>
                      <a:pPr indent="0" lvl="0" marL="0" marR="0" rtl="0" algn="l">
                        <a:lnSpc>
                          <a:spcPct val="100000"/>
                        </a:lnSpc>
                        <a:spcBef>
                          <a:spcPts val="0"/>
                        </a:spcBef>
                        <a:spcAft>
                          <a:spcPts val="0"/>
                        </a:spcAft>
                        <a:buNone/>
                      </a:pPr>
                      <a:r>
                        <a:rPr b="1" i="0" lang="uk-UA" sz="1200" u="none" cap="none" strike="noStrike">
                          <a:solidFill>
                            <a:srgbClr val="000000"/>
                          </a:solidFill>
                          <a:latin typeface="Times New Roman"/>
                          <a:ea typeface="Times New Roman"/>
                          <a:cs typeface="Times New Roman"/>
                          <a:sym typeface="Times New Roman"/>
                        </a:rPr>
                        <a:t>ВООЗ</a:t>
                      </a:r>
                      <a:endParaRPr/>
                    </a:p>
                  </a:txBody>
                  <a:tcPr marT="7625" marB="0" marR="7625" marL="7625"/>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Всесвітня організація охорони здоров’я</a:t>
                      </a:r>
                      <a:endParaRPr/>
                    </a:p>
                  </a:txBody>
                  <a:tcPr marT="7625" marB="0" marR="7625" marL="7625"/>
                </a:tc>
                <a:tc>
                  <a:txBody>
                    <a:bodyPr/>
                    <a:lstStyle/>
                    <a:p>
                      <a:pPr indent="0" lvl="0" marL="0" marR="0" rtl="0" algn="l">
                        <a:lnSpc>
                          <a:spcPct val="100000"/>
                        </a:lnSpc>
                        <a:spcBef>
                          <a:spcPts val="0"/>
                        </a:spcBef>
                        <a:spcAft>
                          <a:spcPts val="0"/>
                        </a:spcAft>
                        <a:buNone/>
                      </a:pPr>
                      <a:r>
                        <a:rPr b="1" i="0" lang="uk-UA" sz="1200" u="none" cap="none" strike="noStrike">
                          <a:solidFill>
                            <a:srgbClr val="000000"/>
                          </a:solidFill>
                          <a:latin typeface="Times New Roman"/>
                          <a:ea typeface="Times New Roman"/>
                          <a:cs typeface="Times New Roman"/>
                          <a:sym typeface="Times New Roman"/>
                        </a:rPr>
                        <a:t>Держводагентство</a:t>
                      </a:r>
                      <a:endParaRPr/>
                    </a:p>
                  </a:txBody>
                  <a:tcPr marT="7625" marB="0" marR="7625" marL="7625"/>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Державне агентство водних ресурсів України</a:t>
                      </a:r>
                      <a:endParaRPr/>
                    </a:p>
                  </a:txBody>
                  <a:tcPr marT="45725" marB="45725" marR="91450" marL="91450"/>
                </a:tc>
                <a:tc>
                  <a:txBody>
                    <a:bodyPr/>
                    <a:lstStyle/>
                    <a:p>
                      <a:pPr indent="0" lvl="0" marL="0" marR="0" rtl="0" algn="l">
                        <a:lnSpc>
                          <a:spcPct val="100000"/>
                        </a:lnSpc>
                        <a:spcBef>
                          <a:spcPts val="0"/>
                        </a:spcBef>
                        <a:spcAft>
                          <a:spcPts val="0"/>
                        </a:spcAft>
                        <a:buNone/>
                      </a:pPr>
                      <a:r>
                        <a:rPr b="1" i="0" lang="uk-UA" sz="1200" u="none" cap="none" strike="noStrike">
                          <a:solidFill>
                            <a:srgbClr val="000000"/>
                          </a:solidFill>
                          <a:latin typeface="Times New Roman"/>
                          <a:ea typeface="Times New Roman"/>
                          <a:cs typeface="Times New Roman"/>
                          <a:sym typeface="Times New Roman"/>
                        </a:rPr>
                        <a:t>Держприкордонслужба</a:t>
                      </a:r>
                      <a:endParaRPr/>
                    </a:p>
                  </a:txBody>
                  <a:tcPr marT="45725" marB="45725" marR="91450" marL="91450"/>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Державна прикордонна служба України</a:t>
                      </a:r>
                      <a:endParaRPr/>
                    </a:p>
                  </a:txBody>
                  <a:tcPr marT="45725" marB="45725" marR="91450" marL="91450"/>
                </a:tc>
              </a:tr>
              <a:tr h="450100">
                <a:tc>
                  <a:txBody>
                    <a:bodyPr/>
                    <a:lstStyle/>
                    <a:p>
                      <a:pPr indent="0" lvl="0" marL="0" marR="0" rtl="0" algn="l">
                        <a:lnSpc>
                          <a:spcPct val="100000"/>
                        </a:lnSpc>
                        <a:spcBef>
                          <a:spcPts val="0"/>
                        </a:spcBef>
                        <a:spcAft>
                          <a:spcPts val="0"/>
                        </a:spcAft>
                        <a:buNone/>
                      </a:pPr>
                      <a:r>
                        <a:rPr b="1" i="0" lang="uk-UA" sz="1200" u="none" cap="none" strike="noStrike">
                          <a:solidFill>
                            <a:srgbClr val="000000"/>
                          </a:solidFill>
                          <a:latin typeface="Times New Roman"/>
                          <a:ea typeface="Times New Roman"/>
                          <a:cs typeface="Times New Roman"/>
                          <a:sym typeface="Times New Roman"/>
                        </a:rPr>
                        <a:t>ВПЛ</a:t>
                      </a:r>
                      <a:endParaRPr/>
                    </a:p>
                  </a:txBody>
                  <a:tcPr marT="7625" marB="0" marR="7625" marL="7625"/>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Вірус папіломи людини</a:t>
                      </a:r>
                      <a:endParaRPr/>
                    </a:p>
                  </a:txBody>
                  <a:tcPr marT="7625" marB="0" marR="7625" marL="7625"/>
                </a:tc>
                <a:tc>
                  <a:txBody>
                    <a:bodyPr/>
                    <a:lstStyle/>
                    <a:p>
                      <a:pPr indent="0" lvl="0" marL="0" marR="0" rtl="0" algn="l">
                        <a:lnSpc>
                          <a:spcPct val="100000"/>
                        </a:lnSpc>
                        <a:spcBef>
                          <a:spcPts val="0"/>
                        </a:spcBef>
                        <a:spcAft>
                          <a:spcPts val="0"/>
                        </a:spcAft>
                        <a:buClr>
                          <a:schemeClr val="dk1"/>
                        </a:buClr>
                        <a:buSzPts val="1100"/>
                        <a:buFont typeface="Calibri"/>
                        <a:buNone/>
                      </a:pPr>
                      <a:r>
                        <a:rPr b="1" i="0" lang="uk-UA" sz="1200" u="none" cap="none" strike="noStrike">
                          <a:solidFill>
                            <a:srgbClr val="000000"/>
                          </a:solidFill>
                          <a:latin typeface="Times New Roman"/>
                          <a:ea typeface="Times New Roman"/>
                          <a:cs typeface="Times New Roman"/>
                          <a:sym typeface="Times New Roman"/>
                        </a:rPr>
                        <a:t>Держгеокадастр</a:t>
                      </a:r>
                      <a:endParaRPr/>
                    </a:p>
                  </a:txBody>
                  <a:tcPr marT="7625" marB="0" marR="7625" marL="7625"/>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Державна служба України з питань геодезії, картографії та кадастру </a:t>
                      </a:r>
                      <a:endParaRPr/>
                    </a:p>
                  </a:txBody>
                  <a:tcPr marT="45725" marB="45725" marR="91450" marL="91450"/>
                </a:tc>
                <a:tc>
                  <a:txBody>
                    <a:bodyPr/>
                    <a:lstStyle/>
                    <a:p>
                      <a:pPr indent="0" lvl="0" marL="0" marR="0" rtl="0" algn="l">
                        <a:lnSpc>
                          <a:spcPct val="100000"/>
                        </a:lnSpc>
                        <a:spcBef>
                          <a:spcPts val="0"/>
                        </a:spcBef>
                        <a:spcAft>
                          <a:spcPts val="0"/>
                        </a:spcAft>
                        <a:buNone/>
                      </a:pPr>
                      <a:r>
                        <a:rPr b="1" i="0" lang="uk-UA" sz="1200" u="none" cap="none" strike="noStrike">
                          <a:solidFill>
                            <a:srgbClr val="000000"/>
                          </a:solidFill>
                          <a:latin typeface="Times New Roman"/>
                          <a:ea typeface="Times New Roman"/>
                          <a:cs typeface="Times New Roman"/>
                          <a:sym typeface="Times New Roman"/>
                        </a:rPr>
                        <a:t>Держпродспоживслужба</a:t>
                      </a:r>
                      <a:endParaRPr/>
                    </a:p>
                    <a:p>
                      <a:pPr indent="0" lvl="0" marL="0" marR="0" rtl="0" algn="l">
                        <a:lnSpc>
                          <a:spcPct val="100000"/>
                        </a:lnSpc>
                        <a:spcBef>
                          <a:spcPts val="0"/>
                        </a:spcBef>
                        <a:spcAft>
                          <a:spcPts val="0"/>
                        </a:spcAft>
                        <a:buNone/>
                      </a:pPr>
                      <a:r>
                        <a:t/>
                      </a:r>
                      <a:endParaRPr b="1" i="0" sz="1200" u="none" cap="none" strike="noStrike">
                        <a:solidFill>
                          <a:srgbClr val="000000"/>
                        </a:solidFill>
                        <a:latin typeface="Times New Roman"/>
                        <a:ea typeface="Times New Roman"/>
                        <a:cs typeface="Times New Roman"/>
                        <a:sym typeface="Times New Roman"/>
                      </a:endParaRPr>
                    </a:p>
                  </a:txBody>
                  <a:tcPr marT="45725" marB="45725" marR="91450" marL="91450"/>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Державна служба України з питань безпечності харчових продуктів та захисту споживачів</a:t>
                      </a:r>
                      <a:endParaRPr/>
                    </a:p>
                  </a:txBody>
                  <a:tcPr marT="45725" marB="45725" marR="91450" marL="91450"/>
                </a:tc>
              </a:tr>
              <a:tr h="285950">
                <a:tc>
                  <a:txBody>
                    <a:bodyPr/>
                    <a:lstStyle/>
                    <a:p>
                      <a:pPr indent="0" lvl="0" marL="0" marR="0" rtl="0" algn="l">
                        <a:lnSpc>
                          <a:spcPct val="100000"/>
                        </a:lnSpc>
                        <a:spcBef>
                          <a:spcPts val="0"/>
                        </a:spcBef>
                        <a:spcAft>
                          <a:spcPts val="0"/>
                        </a:spcAft>
                        <a:buNone/>
                      </a:pPr>
                      <a:r>
                        <a:rPr b="1" i="0" lang="uk-UA" sz="1200" u="none" cap="none" strike="noStrike">
                          <a:solidFill>
                            <a:srgbClr val="000000"/>
                          </a:solidFill>
                          <a:latin typeface="Times New Roman"/>
                          <a:ea typeface="Times New Roman"/>
                          <a:cs typeface="Times New Roman"/>
                          <a:sym typeface="Times New Roman"/>
                        </a:rPr>
                        <a:t>ВПМ </a:t>
                      </a:r>
                      <a:endParaRPr/>
                    </a:p>
                  </a:txBody>
                  <a:tcPr marT="7625" marB="0" marR="7625" marL="7625"/>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Віцепрем’єр-міністр</a:t>
                      </a:r>
                      <a:endParaRPr/>
                    </a:p>
                  </a:txBody>
                  <a:tcPr marT="7625" marB="0" marR="7625" marL="7625"/>
                </a:tc>
                <a:tc>
                  <a:txBody>
                    <a:bodyPr/>
                    <a:lstStyle/>
                    <a:p>
                      <a:pPr indent="0" lvl="0" marL="0" marR="0" rtl="0" algn="l">
                        <a:lnSpc>
                          <a:spcPct val="100000"/>
                        </a:lnSpc>
                        <a:spcBef>
                          <a:spcPts val="0"/>
                        </a:spcBef>
                        <a:spcAft>
                          <a:spcPts val="0"/>
                        </a:spcAft>
                        <a:buClr>
                          <a:schemeClr val="dk1"/>
                        </a:buClr>
                        <a:buSzPts val="1100"/>
                        <a:buFont typeface="Calibri"/>
                        <a:buNone/>
                      </a:pPr>
                      <a:r>
                        <a:rPr b="1" i="0" lang="uk-UA" sz="1200" u="none" cap="none" strike="noStrike">
                          <a:solidFill>
                            <a:srgbClr val="000000"/>
                          </a:solidFill>
                          <a:latin typeface="Times New Roman"/>
                          <a:ea typeface="Times New Roman"/>
                          <a:cs typeface="Times New Roman"/>
                          <a:sym typeface="Times New Roman"/>
                        </a:rPr>
                        <a:t>Держенергоефективності</a:t>
                      </a:r>
                      <a:endParaRPr/>
                    </a:p>
                  </a:txBody>
                  <a:tcPr marT="7625" marB="0" marR="7625" marL="7625"/>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Державне агентство з енергоефективності та енергозбереження України </a:t>
                      </a:r>
                      <a:endParaRPr/>
                    </a:p>
                  </a:txBody>
                  <a:tcPr marT="45725" marB="45725" marR="91450" marL="91450"/>
                </a:tc>
                <a:tc>
                  <a:txBody>
                    <a:bodyPr/>
                    <a:lstStyle/>
                    <a:p>
                      <a:pPr indent="0" lvl="0" marL="0" marR="0" rtl="0" algn="l">
                        <a:lnSpc>
                          <a:spcPct val="100000"/>
                        </a:lnSpc>
                        <a:spcBef>
                          <a:spcPts val="0"/>
                        </a:spcBef>
                        <a:spcAft>
                          <a:spcPts val="0"/>
                        </a:spcAft>
                        <a:buNone/>
                      </a:pPr>
                      <a:r>
                        <a:rPr b="1" i="0" lang="uk-UA" sz="1200" u="none" cap="none" strike="noStrike">
                          <a:solidFill>
                            <a:srgbClr val="000000"/>
                          </a:solidFill>
                          <a:latin typeface="Times New Roman"/>
                          <a:ea typeface="Times New Roman"/>
                          <a:cs typeface="Times New Roman"/>
                          <a:sym typeface="Times New Roman"/>
                        </a:rPr>
                        <a:t>Держрибагентство</a:t>
                      </a:r>
                      <a:endParaRPr/>
                    </a:p>
                  </a:txBody>
                  <a:tcPr marT="45725" marB="45725" marR="91450" marL="91450"/>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Державне агентство України з розвитку меліорації, рибного господарства</a:t>
                      </a:r>
                      <a:endParaRPr/>
                    </a:p>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та продовольчих програм</a:t>
                      </a:r>
                      <a:endParaRPr/>
                    </a:p>
                  </a:txBody>
                  <a:tcPr marT="45725" marB="45725" marR="91450" marL="91450"/>
                </a:tc>
              </a:tr>
            </a:tbl>
          </a:graphicData>
        </a:graphic>
      </p:graphicFrame>
      <p:sp>
        <p:nvSpPr>
          <p:cNvPr id="169" name="Google Shape;169;p23"/>
          <p:cNvSpPr txBox="1"/>
          <p:nvPr/>
        </p:nvSpPr>
        <p:spPr>
          <a:xfrm>
            <a:off x="3722915" y="70822"/>
            <a:ext cx="609600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uk-UA" sz="1600" u="none" cap="none" strike="noStrike">
                <a:solidFill>
                  <a:srgbClr val="000000"/>
                </a:solidFill>
                <a:latin typeface="Times New Roman"/>
                <a:ea typeface="Times New Roman"/>
                <a:cs typeface="Times New Roman"/>
                <a:sym typeface="Times New Roman"/>
              </a:rPr>
              <a:t>ПЕРЕЛІК УМОВНИХ СКОРОЧЕНЬ</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71" name="Shape 371"/>
        <p:cNvGrpSpPr/>
        <p:nvPr/>
      </p:nvGrpSpPr>
      <p:grpSpPr>
        <a:xfrm>
          <a:off x="0" y="0"/>
          <a:ext cx="0" cy="0"/>
          <a:chOff x="0" y="0"/>
          <a:chExt cx="0" cy="0"/>
        </a:xfrm>
      </p:grpSpPr>
      <p:sp>
        <p:nvSpPr>
          <p:cNvPr id="372" name="Google Shape;372;p49"/>
          <p:cNvSpPr txBox="1"/>
          <p:nvPr>
            <p:ph type="title"/>
          </p:nvPr>
        </p:nvSpPr>
        <p:spPr>
          <a:xfrm>
            <a:off x="660525" y="0"/>
            <a:ext cx="11193000" cy="884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НАДС. Досягнення</a:t>
            </a:r>
            <a:endParaRPr b="1" sz="2400"/>
          </a:p>
        </p:txBody>
      </p:sp>
      <p:sp>
        <p:nvSpPr>
          <p:cNvPr id="373" name="Google Shape;373;p49"/>
          <p:cNvSpPr txBox="1"/>
          <p:nvPr>
            <p:ph idx="1" type="body"/>
          </p:nvPr>
        </p:nvSpPr>
        <p:spPr>
          <a:xfrm>
            <a:off x="660537" y="884583"/>
            <a:ext cx="11225005" cy="5616714"/>
          </a:xfrm>
          <a:prstGeom prst="rect">
            <a:avLst/>
          </a:prstGeom>
          <a:noFill/>
          <a:ln>
            <a:noFill/>
          </a:ln>
        </p:spPr>
        <p:txBody>
          <a:bodyPr anchorCtr="0" anchor="t" bIns="45700" lIns="91425" spcFirstLastPara="1" rIns="91425" wrap="square" tIns="45700">
            <a:noAutofit/>
          </a:bodyPr>
          <a:lstStyle/>
          <a:p>
            <a:pPr indent="0" lvl="0" marL="114300" rtl="0" algn="just">
              <a:lnSpc>
                <a:spcPct val="90000"/>
              </a:lnSpc>
              <a:spcBef>
                <a:spcPts val="1000"/>
              </a:spcBef>
              <a:spcAft>
                <a:spcPts val="0"/>
              </a:spcAft>
              <a:buSzPts val="1800"/>
              <a:buNone/>
            </a:pPr>
            <a:r>
              <a:rPr b="1" lang="uk-UA" sz="1800">
                <a:latin typeface="Times New Roman"/>
                <a:ea typeface="Times New Roman"/>
                <a:cs typeface="Times New Roman"/>
                <a:sym typeface="Times New Roman"/>
              </a:rPr>
              <a:t>2. Облік даних щодо державних службовців з урахуванням гендерної складової</a:t>
            </a:r>
            <a:r>
              <a:rPr lang="uk-UA" sz="1800">
                <a:latin typeface="Times New Roman"/>
                <a:ea typeface="Times New Roman"/>
                <a:cs typeface="Times New Roman"/>
                <a:sym typeface="Times New Roman"/>
              </a:rPr>
              <a:t> </a:t>
            </a:r>
            <a:endParaRPr sz="1600">
              <a:latin typeface="Times New Roman"/>
              <a:ea typeface="Times New Roman"/>
              <a:cs typeface="Times New Roman"/>
              <a:sym typeface="Times New Roman"/>
            </a:endParaRPr>
          </a:p>
          <a:p>
            <a:pPr indent="-342900" lvl="0" marL="457200" rtl="0" algn="just">
              <a:lnSpc>
                <a:spcPct val="90000"/>
              </a:lnSpc>
              <a:spcBef>
                <a:spcPts val="1000"/>
              </a:spcBef>
              <a:spcAft>
                <a:spcPts val="0"/>
              </a:spcAft>
              <a:buSzPts val="1800"/>
              <a:buChar char="•"/>
            </a:pPr>
            <a:r>
              <a:rPr lang="uk-UA" sz="1800">
                <a:latin typeface="Times New Roman"/>
                <a:ea typeface="Times New Roman"/>
                <a:cs typeface="Times New Roman"/>
                <a:sym typeface="Times New Roman"/>
              </a:rPr>
              <a:t>НАДС забезпечило системний облік кількісного та якісного складу державних службовців (далі – КСДС) державних органів, їх апаратів (секретаріатів), інших органів, на яких поширюється дія </a:t>
            </a:r>
            <a:r>
              <a:rPr lang="uk-UA" sz="1800" u="sng">
                <a:solidFill>
                  <a:schemeClr val="hlink"/>
                </a:solidFill>
                <a:latin typeface="Times New Roman"/>
                <a:ea typeface="Times New Roman"/>
                <a:cs typeface="Times New Roman"/>
                <a:sym typeface="Times New Roman"/>
                <a:hlinkClick r:id="rId4"/>
              </a:rPr>
              <a:t>ЗУ «Про державну службу»</a:t>
            </a:r>
            <a:r>
              <a:rPr lang="uk-UA" sz="1800">
                <a:latin typeface="Times New Roman"/>
                <a:ea typeface="Times New Roman"/>
                <a:cs typeface="Times New Roman"/>
                <a:sym typeface="Times New Roman"/>
              </a:rPr>
              <a:t>, в тому числі і за гендерною складовою. </a:t>
            </a:r>
            <a:endParaRPr sz="1600">
              <a:latin typeface="Times New Roman"/>
              <a:ea typeface="Times New Roman"/>
              <a:cs typeface="Times New Roman"/>
              <a:sym typeface="Times New Roman"/>
            </a:endParaRPr>
          </a:p>
          <a:p>
            <a:pPr indent="-342900" lvl="0" marL="457200" rtl="0" algn="just">
              <a:lnSpc>
                <a:spcPct val="107000"/>
              </a:lnSpc>
              <a:spcBef>
                <a:spcPts val="1000"/>
              </a:spcBef>
              <a:spcAft>
                <a:spcPts val="0"/>
              </a:spcAft>
              <a:buSzPts val="1800"/>
              <a:buChar char="•"/>
            </a:pPr>
            <a:r>
              <a:rPr lang="uk-UA" sz="1800">
                <a:latin typeface="Times New Roman"/>
                <a:ea typeface="Times New Roman"/>
                <a:cs typeface="Times New Roman"/>
                <a:sym typeface="Times New Roman"/>
              </a:rPr>
              <a:t>Гендерно дезагреговані дані КСДС є інструментом ухвалення управлінських рішень</a:t>
            </a:r>
            <a:r>
              <a:rPr lang="uk-UA" sz="1800">
                <a:latin typeface="Arial"/>
                <a:ea typeface="Arial"/>
                <a:cs typeface="Arial"/>
                <a:sym typeface="Arial"/>
              </a:rPr>
              <a:t>.</a:t>
            </a:r>
            <a:endParaRPr sz="1400">
              <a:latin typeface="Arial"/>
              <a:ea typeface="Arial"/>
              <a:cs typeface="Arial"/>
              <a:sym typeface="Arial"/>
            </a:endParaRPr>
          </a:p>
          <a:p>
            <a:pPr indent="-342900" lvl="0" marL="457200" rtl="0" algn="just">
              <a:lnSpc>
                <a:spcPct val="90000"/>
              </a:lnSpc>
              <a:spcBef>
                <a:spcPts val="1800"/>
              </a:spcBef>
              <a:spcAft>
                <a:spcPts val="0"/>
              </a:spcAft>
              <a:buSzPts val="1800"/>
              <a:buChar char="•"/>
            </a:pPr>
            <a:r>
              <a:rPr lang="uk-UA" sz="1800">
                <a:latin typeface="Times New Roman"/>
                <a:ea typeface="Times New Roman"/>
                <a:cs typeface="Times New Roman"/>
                <a:sym typeface="Times New Roman"/>
              </a:rPr>
              <a:t>Статистичні дані КСДС розміщені на офіційному веб-сайті НАДС за посиланням: </a:t>
            </a:r>
            <a:r>
              <a:rPr lang="uk-UA" sz="1800" u="sng">
                <a:solidFill>
                  <a:srgbClr val="0563C1"/>
                </a:solidFill>
                <a:latin typeface="Times New Roman"/>
                <a:ea typeface="Times New Roman"/>
                <a:cs typeface="Times New Roman"/>
                <a:sym typeface="Times New Roman"/>
                <a:hlinkClick r:id="rId5">
                  <a:extLst>
                    <a:ext uri="{A12FA001-AC4F-418D-AE19-62706E023703}">
                      <ahyp:hlinkClr val="tx"/>
                    </a:ext>
                  </a:extLst>
                </a:hlinkClick>
              </a:rPr>
              <a:t>http://surl.li/blfbs</a:t>
            </a:r>
            <a:endParaRPr sz="1800" u="sng">
              <a:solidFill>
                <a:srgbClr val="0563C1"/>
              </a:solidFill>
              <a:latin typeface="Times New Roman"/>
              <a:ea typeface="Times New Roman"/>
              <a:cs typeface="Times New Roman"/>
              <a:sym typeface="Times New Roman"/>
            </a:endParaRPr>
          </a:p>
          <a:p>
            <a:pPr indent="0" lvl="0" marL="114300" rtl="0" algn="just">
              <a:lnSpc>
                <a:spcPct val="107000"/>
              </a:lnSpc>
              <a:spcBef>
                <a:spcPts val="1000"/>
              </a:spcBef>
              <a:spcAft>
                <a:spcPts val="0"/>
              </a:spcAft>
              <a:buSzPts val="1800"/>
              <a:buNone/>
            </a:pPr>
            <a:r>
              <a:rPr b="1" lang="uk-UA" sz="1800">
                <a:latin typeface="Times New Roman"/>
                <a:ea typeface="Times New Roman"/>
                <a:cs typeface="Times New Roman"/>
                <a:sym typeface="Times New Roman"/>
              </a:rPr>
              <a:t>3. Участь НАДС у досягненні Цілі сталого розвитку 5 «Гендерна рівність»</a:t>
            </a:r>
            <a:endParaRPr sz="1400">
              <a:latin typeface="Arial"/>
              <a:ea typeface="Arial"/>
              <a:cs typeface="Arial"/>
              <a:sym typeface="Arial"/>
            </a:endParaRPr>
          </a:p>
          <a:p>
            <a:pPr indent="-342900" lvl="0" marL="457200" rtl="0" algn="just">
              <a:lnSpc>
                <a:spcPct val="107000"/>
              </a:lnSpc>
              <a:spcBef>
                <a:spcPts val="1800"/>
              </a:spcBef>
              <a:spcAft>
                <a:spcPts val="0"/>
              </a:spcAft>
              <a:buSzPts val="1800"/>
              <a:buChar char="•"/>
            </a:pPr>
            <a:r>
              <a:rPr lang="uk-UA" sz="1800">
                <a:latin typeface="Times New Roman"/>
                <a:ea typeface="Times New Roman"/>
                <a:cs typeface="Times New Roman"/>
                <a:sym typeface="Times New Roman"/>
              </a:rPr>
              <a:t>Відповідно до </a:t>
            </a:r>
            <a:r>
              <a:rPr lang="uk-UA" sz="1800" u="sng">
                <a:solidFill>
                  <a:schemeClr val="hlink"/>
                </a:solidFill>
                <a:latin typeface="Times New Roman"/>
                <a:ea typeface="Times New Roman"/>
                <a:cs typeface="Times New Roman"/>
                <a:sym typeface="Times New Roman"/>
                <a:hlinkClick r:id="rId6"/>
              </a:rPr>
              <a:t>розпорядження КМУ від 29 листопада 2024 року № 1190-р</a:t>
            </a:r>
            <a:r>
              <a:rPr lang="uk-UA" sz="1800">
                <a:latin typeface="Times New Roman"/>
                <a:ea typeface="Times New Roman"/>
                <a:cs typeface="Times New Roman"/>
                <a:sym typeface="Times New Roman"/>
              </a:rPr>
              <a:t> НАДС визначено співвиконавцем досягнення </a:t>
            </a:r>
            <a:r>
              <a:rPr b="1" lang="uk-UA" sz="1800">
                <a:latin typeface="Times New Roman"/>
                <a:ea typeface="Times New Roman"/>
                <a:cs typeface="Times New Roman"/>
                <a:sym typeface="Times New Roman"/>
              </a:rPr>
              <a:t>Цілі 5 «Гендерна рівність»</a:t>
            </a:r>
            <a:r>
              <a:rPr lang="uk-UA" sz="1800">
                <a:latin typeface="Times New Roman"/>
                <a:ea typeface="Times New Roman"/>
                <a:cs typeface="Times New Roman"/>
                <a:sym typeface="Times New Roman"/>
              </a:rPr>
              <a:t>, зокрема </a:t>
            </a:r>
            <a:r>
              <a:rPr b="1" lang="uk-UA" sz="1800">
                <a:latin typeface="Times New Roman"/>
                <a:ea typeface="Times New Roman"/>
                <a:cs typeface="Times New Roman"/>
                <a:sym typeface="Times New Roman"/>
              </a:rPr>
              <a:t>завдання 5</a:t>
            </a:r>
            <a:r>
              <a:rPr lang="uk-UA" sz="1800">
                <a:latin typeface="Times New Roman"/>
                <a:ea typeface="Times New Roman"/>
                <a:cs typeface="Times New Roman"/>
                <a:sym typeface="Times New Roman"/>
              </a:rPr>
              <a:t> «Забезпечення рівних можливостей представництва жінок і чоловіків на вищих рівнях прийняття рішень у політичному та суспільному житті». Індикатором виконання є співвідношення жінок та чоловіків на посадах державної служби категорії «А».</a:t>
            </a:r>
            <a:endParaRPr sz="1400">
              <a:latin typeface="Arial"/>
              <a:ea typeface="Arial"/>
              <a:cs typeface="Arial"/>
              <a:sym typeface="Arial"/>
            </a:endParaRPr>
          </a:p>
          <a:p>
            <a:pPr indent="-342900" lvl="0" marL="457200" rtl="0" algn="just">
              <a:lnSpc>
                <a:spcPct val="107000"/>
              </a:lnSpc>
              <a:spcBef>
                <a:spcPts val="1800"/>
              </a:spcBef>
              <a:spcAft>
                <a:spcPts val="0"/>
              </a:spcAft>
              <a:buSzPts val="1800"/>
              <a:buChar char="•"/>
            </a:pPr>
            <a:r>
              <a:rPr lang="uk-UA" sz="1800">
                <a:latin typeface="Times New Roman"/>
                <a:ea typeface="Times New Roman"/>
                <a:cs typeface="Times New Roman"/>
                <a:sym typeface="Times New Roman"/>
              </a:rPr>
              <a:t>Станом на 30 вересня 2025 року частка жінок на цих посадах в Україні становить </a:t>
            </a:r>
            <a:r>
              <a:rPr b="1" lang="uk-UA" sz="1800">
                <a:latin typeface="Times New Roman"/>
                <a:ea typeface="Times New Roman"/>
                <a:cs typeface="Times New Roman"/>
                <a:sym typeface="Times New Roman"/>
              </a:rPr>
              <a:t>24,89 % </a:t>
            </a:r>
            <a:r>
              <a:rPr lang="uk-UA" sz="1800">
                <a:latin typeface="Times New Roman"/>
                <a:ea typeface="Times New Roman"/>
                <a:cs typeface="Times New Roman"/>
                <a:sym typeface="Times New Roman"/>
              </a:rPr>
              <a:t> (57 жінок із 229 осіб).</a:t>
            </a:r>
            <a:endParaRPr sz="1400">
              <a:latin typeface="Arial"/>
              <a:ea typeface="Arial"/>
              <a:cs typeface="Arial"/>
              <a:sym typeface="Arial"/>
            </a:endParaRPr>
          </a:p>
          <a:p>
            <a:pPr indent="447675" lvl="0" marL="357188" rtl="0" algn="just">
              <a:lnSpc>
                <a:spcPct val="100000"/>
              </a:lnSpc>
              <a:spcBef>
                <a:spcPts val="1400"/>
              </a:spcBef>
              <a:spcAft>
                <a:spcPts val="600"/>
              </a:spcAft>
              <a:buClr>
                <a:srgbClr val="000000"/>
              </a:buClr>
              <a:buSzPts val="2800"/>
              <a:buNone/>
            </a:pPr>
            <a:r>
              <a:t/>
            </a:r>
            <a:endParaRPr sz="1800">
              <a:solidFill>
                <a:srgbClr val="000000"/>
              </a:solidFill>
              <a:latin typeface="Times New Roman"/>
              <a:ea typeface="Times New Roman"/>
              <a:cs typeface="Times New Roman"/>
              <a:sym typeface="Times New Roman"/>
            </a:endParaRPr>
          </a:p>
        </p:txBody>
      </p:sp>
      <p:sp>
        <p:nvSpPr>
          <p:cNvPr id="374" name="Google Shape;374;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78" name="Shape 378"/>
        <p:cNvGrpSpPr/>
        <p:nvPr/>
      </p:nvGrpSpPr>
      <p:grpSpPr>
        <a:xfrm>
          <a:off x="0" y="0"/>
          <a:ext cx="0" cy="0"/>
          <a:chOff x="0" y="0"/>
          <a:chExt cx="0" cy="0"/>
        </a:xfrm>
      </p:grpSpPr>
      <p:sp>
        <p:nvSpPr>
          <p:cNvPr id="379" name="Google Shape;379;p50"/>
          <p:cNvSpPr txBox="1"/>
          <p:nvPr>
            <p:ph type="title"/>
          </p:nvPr>
        </p:nvSpPr>
        <p:spPr>
          <a:xfrm>
            <a:off x="660537" y="0"/>
            <a:ext cx="11635409" cy="88458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НАДС. Досягнення</a:t>
            </a:r>
            <a:endParaRPr b="1" sz="2400"/>
          </a:p>
        </p:txBody>
      </p:sp>
      <p:sp>
        <p:nvSpPr>
          <p:cNvPr id="380" name="Google Shape;380;p50"/>
          <p:cNvSpPr txBox="1"/>
          <p:nvPr>
            <p:ph idx="1" type="body"/>
          </p:nvPr>
        </p:nvSpPr>
        <p:spPr>
          <a:xfrm>
            <a:off x="483497" y="805070"/>
            <a:ext cx="11225005" cy="5616714"/>
          </a:xfrm>
          <a:prstGeom prst="rect">
            <a:avLst/>
          </a:prstGeom>
          <a:noFill/>
          <a:ln>
            <a:noFill/>
          </a:ln>
        </p:spPr>
        <p:txBody>
          <a:bodyPr anchorCtr="0" anchor="t" bIns="45700" lIns="91425" spcFirstLastPara="1" rIns="91425" wrap="square" tIns="45700">
            <a:noAutofit/>
          </a:bodyPr>
          <a:lstStyle/>
          <a:p>
            <a:pPr indent="-342900" lvl="0" marL="457200" rtl="0" algn="just">
              <a:lnSpc>
                <a:spcPct val="107000"/>
              </a:lnSpc>
              <a:spcBef>
                <a:spcPts val="1000"/>
              </a:spcBef>
              <a:spcAft>
                <a:spcPts val="0"/>
              </a:spcAft>
              <a:buSzPts val="1800"/>
              <a:buChar char="•"/>
            </a:pPr>
            <a:r>
              <a:rPr b="1" lang="uk-UA" sz="1800">
                <a:solidFill>
                  <a:srgbClr val="000000"/>
                </a:solidFill>
                <a:latin typeface="Times New Roman"/>
                <a:ea typeface="Times New Roman"/>
                <a:cs typeface="Times New Roman"/>
                <a:sym typeface="Times New Roman"/>
              </a:rPr>
              <a:t>4.  Національний Тренінговий центр з питань попередження та протидії гендерно зумовленому насильству </a:t>
            </a:r>
            <a:endParaRPr sz="1800">
              <a:latin typeface="Arial"/>
              <a:ea typeface="Arial"/>
              <a:cs typeface="Arial"/>
              <a:sym typeface="Arial"/>
            </a:endParaRPr>
          </a:p>
          <a:p>
            <a:pPr indent="0" lvl="0" marL="114300" rtl="0" algn="just">
              <a:lnSpc>
                <a:spcPct val="107000"/>
              </a:lnSpc>
              <a:spcBef>
                <a:spcPts val="1800"/>
              </a:spcBef>
              <a:spcAft>
                <a:spcPts val="0"/>
              </a:spcAft>
              <a:buSzPts val="1800"/>
              <a:buNone/>
            </a:pPr>
            <a:r>
              <a:rPr lang="uk-UA" sz="1800">
                <a:solidFill>
                  <a:srgbClr val="000000"/>
                </a:solidFill>
                <a:latin typeface="Times New Roman"/>
                <a:ea typeface="Times New Roman"/>
                <a:cs typeface="Times New Roman"/>
                <a:sym typeface="Times New Roman"/>
              </a:rPr>
              <a:t>	Центр функціонує на базі Вищої школи як освітній простір для професійного розвитку і підвищення кваліфікації державних службовців, посадових осіб місцевого самоврядування, представників громадських організацій, державних та муніципальних установ та організацій, навчальних закладів, інших фахівців </a:t>
            </a:r>
            <a:br>
              <a:rPr lang="uk-UA" sz="1800">
                <a:solidFill>
                  <a:srgbClr val="000000"/>
                </a:solidFill>
                <a:latin typeface="Times New Roman"/>
                <a:ea typeface="Times New Roman"/>
                <a:cs typeface="Times New Roman"/>
                <a:sym typeface="Times New Roman"/>
              </a:rPr>
            </a:br>
            <a:r>
              <a:rPr lang="uk-UA" sz="1800">
                <a:solidFill>
                  <a:srgbClr val="000000"/>
                </a:solidFill>
                <a:latin typeface="Times New Roman"/>
                <a:ea typeface="Times New Roman"/>
                <a:cs typeface="Times New Roman"/>
                <a:sym typeface="Times New Roman"/>
              </a:rPr>
              <a:t>з питань попередження та протидії гендерно зумовленому насильству.</a:t>
            </a:r>
            <a:endParaRPr sz="1800">
              <a:latin typeface="Arial"/>
              <a:ea typeface="Arial"/>
              <a:cs typeface="Arial"/>
              <a:sym typeface="Arial"/>
            </a:endParaRPr>
          </a:p>
          <a:p>
            <a:pPr indent="0" lvl="0" marL="114300" rtl="0" algn="just">
              <a:lnSpc>
                <a:spcPct val="107000"/>
              </a:lnSpc>
              <a:spcBef>
                <a:spcPts val="1800"/>
              </a:spcBef>
              <a:spcAft>
                <a:spcPts val="0"/>
              </a:spcAft>
              <a:buSzPts val="1800"/>
              <a:buNone/>
            </a:pPr>
            <a:r>
              <a:rPr lang="uk-UA" sz="1800">
                <a:latin typeface="Times New Roman"/>
                <a:ea typeface="Times New Roman"/>
                <a:cs typeface="Times New Roman"/>
                <a:sym typeface="Times New Roman"/>
              </a:rPr>
              <a:t>Упродовж 2025 року у рамках діяльності центру:</a:t>
            </a:r>
            <a:endParaRPr sz="1800">
              <a:latin typeface="Arial"/>
              <a:ea typeface="Arial"/>
              <a:cs typeface="Arial"/>
              <a:sym typeface="Arial"/>
            </a:endParaRPr>
          </a:p>
          <a:p>
            <a:pPr indent="-342900" lvl="0" marL="342900" rtl="0" algn="l">
              <a:lnSpc>
                <a:spcPct val="100000"/>
              </a:lnSpc>
              <a:spcBef>
                <a:spcPts val="800"/>
              </a:spcBef>
              <a:spcAft>
                <a:spcPts val="0"/>
              </a:spcAft>
              <a:buSzPts val="1800"/>
              <a:buFont typeface="Noto Sans Symbols"/>
              <a:buChar char="∙"/>
            </a:pPr>
            <a:r>
              <a:rPr lang="uk-UA" sz="1800">
                <a:latin typeface="Times New Roman"/>
                <a:ea typeface="Times New Roman"/>
                <a:cs typeface="Times New Roman"/>
                <a:sym typeface="Times New Roman"/>
              </a:rPr>
              <a:t>розроблено </a:t>
            </a:r>
            <a:r>
              <a:rPr b="1" lang="uk-UA" sz="1800">
                <a:latin typeface="Times New Roman"/>
                <a:ea typeface="Times New Roman"/>
                <a:cs typeface="Times New Roman"/>
                <a:sym typeface="Times New Roman"/>
              </a:rPr>
              <a:t>12 програм підвищення кваліфікації</a:t>
            </a:r>
            <a:r>
              <a:rPr lang="uk-UA" sz="1800">
                <a:latin typeface="Times New Roman"/>
                <a:ea typeface="Times New Roman"/>
                <a:cs typeface="Times New Roman"/>
                <a:sym typeface="Times New Roman"/>
              </a:rPr>
              <a:t> з питань ГЗН та СНПК (у тому числі </a:t>
            </a:r>
            <a:r>
              <a:rPr b="1" lang="uk-UA" sz="1800">
                <a:latin typeface="Times New Roman"/>
                <a:ea typeface="Times New Roman"/>
                <a:cs typeface="Times New Roman"/>
                <a:sym typeface="Times New Roman"/>
              </a:rPr>
              <a:t>6 програм для тренерів</a:t>
            </a:r>
            <a:r>
              <a:rPr lang="uk-UA" sz="1800">
                <a:latin typeface="Times New Roman"/>
                <a:ea typeface="Times New Roman"/>
                <a:cs typeface="Times New Roman"/>
                <a:sym typeface="Times New Roman"/>
              </a:rPr>
              <a:t>);</a:t>
            </a:r>
            <a:endParaRPr sz="1800">
              <a:latin typeface="Arial"/>
              <a:ea typeface="Arial"/>
              <a:cs typeface="Arial"/>
              <a:sym typeface="Arial"/>
            </a:endParaRPr>
          </a:p>
          <a:p>
            <a:pPr indent="-342900" lvl="0" marL="342900" rtl="0" algn="l">
              <a:lnSpc>
                <a:spcPct val="100000"/>
              </a:lnSpc>
              <a:spcBef>
                <a:spcPts val="0"/>
              </a:spcBef>
              <a:spcAft>
                <a:spcPts val="0"/>
              </a:spcAft>
              <a:buSzPts val="1800"/>
              <a:buFont typeface="Noto Sans Symbols"/>
              <a:buChar char="∙"/>
            </a:pPr>
            <a:r>
              <a:rPr lang="uk-UA" sz="1800">
                <a:latin typeface="Times New Roman"/>
                <a:ea typeface="Times New Roman"/>
                <a:cs typeface="Times New Roman"/>
                <a:sym typeface="Times New Roman"/>
              </a:rPr>
              <a:t>проведено </a:t>
            </a:r>
            <a:r>
              <a:rPr b="1" lang="uk-UA" sz="1800">
                <a:latin typeface="Times New Roman"/>
                <a:ea typeface="Times New Roman"/>
                <a:cs typeface="Times New Roman"/>
                <a:sym typeface="Times New Roman"/>
              </a:rPr>
              <a:t>41</a:t>
            </a:r>
            <a:r>
              <a:rPr lang="uk-UA" sz="1800">
                <a:latin typeface="Times New Roman"/>
                <a:ea typeface="Times New Roman"/>
                <a:cs typeface="Times New Roman"/>
                <a:sym typeface="Times New Roman"/>
              </a:rPr>
              <a:t> захід;</a:t>
            </a:r>
            <a:endParaRPr sz="1800">
              <a:latin typeface="Arial"/>
              <a:ea typeface="Arial"/>
              <a:cs typeface="Arial"/>
              <a:sym typeface="Arial"/>
            </a:endParaRPr>
          </a:p>
          <a:p>
            <a:pPr indent="-342900" lvl="0" marL="342900" rtl="0" algn="l">
              <a:lnSpc>
                <a:spcPct val="100000"/>
              </a:lnSpc>
              <a:spcBef>
                <a:spcPts val="0"/>
              </a:spcBef>
              <a:spcAft>
                <a:spcPts val="0"/>
              </a:spcAft>
              <a:buSzPts val="1800"/>
              <a:buFont typeface="Noto Sans Symbols"/>
              <a:buChar char="∙"/>
            </a:pPr>
            <a:r>
              <a:rPr lang="uk-UA" sz="1800">
                <a:latin typeface="Times New Roman"/>
                <a:ea typeface="Times New Roman"/>
                <a:cs typeface="Times New Roman"/>
                <a:sym typeface="Times New Roman"/>
              </a:rPr>
              <a:t>охоплено навчанням </a:t>
            </a:r>
            <a:r>
              <a:rPr b="1" lang="uk-UA" sz="1800">
                <a:latin typeface="Times New Roman"/>
                <a:ea typeface="Times New Roman"/>
                <a:cs typeface="Times New Roman"/>
                <a:sym typeface="Times New Roman"/>
              </a:rPr>
              <a:t>2 809 учасників</a:t>
            </a:r>
            <a:r>
              <a:rPr lang="uk-UA" sz="1800">
                <a:latin typeface="Times New Roman"/>
                <a:ea typeface="Times New Roman"/>
                <a:cs typeface="Times New Roman"/>
                <a:sym typeface="Times New Roman"/>
              </a:rPr>
              <a:t>;</a:t>
            </a:r>
            <a:endParaRPr sz="1800">
              <a:latin typeface="Arial"/>
              <a:ea typeface="Arial"/>
              <a:cs typeface="Arial"/>
              <a:sym typeface="Arial"/>
            </a:endParaRPr>
          </a:p>
          <a:p>
            <a:pPr indent="-342900" lvl="0" marL="342900" rtl="0" algn="l">
              <a:lnSpc>
                <a:spcPct val="100000"/>
              </a:lnSpc>
              <a:spcBef>
                <a:spcPts val="0"/>
              </a:spcBef>
              <a:spcAft>
                <a:spcPts val="0"/>
              </a:spcAft>
              <a:buSzPts val="1800"/>
              <a:buFont typeface="Noto Sans Symbols"/>
              <a:buChar char="∙"/>
            </a:pPr>
            <a:r>
              <a:rPr lang="uk-UA" sz="1800">
                <a:latin typeface="Times New Roman"/>
                <a:ea typeface="Times New Roman"/>
                <a:cs typeface="Times New Roman"/>
                <a:sym typeface="Times New Roman"/>
              </a:rPr>
              <a:t>підготовлено </a:t>
            </a:r>
            <a:r>
              <a:rPr b="1" lang="uk-UA" sz="1800">
                <a:latin typeface="Times New Roman"/>
                <a:ea typeface="Times New Roman"/>
                <a:cs typeface="Times New Roman"/>
                <a:sym typeface="Times New Roman"/>
              </a:rPr>
              <a:t>160 тренерів</a:t>
            </a:r>
            <a:r>
              <a:rPr lang="uk-UA" sz="1800">
                <a:latin typeface="Times New Roman"/>
                <a:ea typeface="Times New Roman"/>
                <a:cs typeface="Times New Roman"/>
                <a:sym typeface="Times New Roman"/>
              </a:rPr>
              <a:t> з питань ГЗН та СНПК;</a:t>
            </a:r>
            <a:endParaRPr sz="1800">
              <a:latin typeface="Arial"/>
              <a:ea typeface="Arial"/>
              <a:cs typeface="Arial"/>
              <a:sym typeface="Arial"/>
            </a:endParaRPr>
          </a:p>
          <a:p>
            <a:pPr indent="-342900" lvl="0" marL="342900" rtl="0" algn="l">
              <a:lnSpc>
                <a:spcPct val="100000"/>
              </a:lnSpc>
              <a:spcBef>
                <a:spcPts val="0"/>
              </a:spcBef>
              <a:spcAft>
                <a:spcPts val="0"/>
              </a:spcAft>
              <a:buSzPts val="1800"/>
              <a:buFont typeface="Noto Sans Symbols"/>
              <a:buChar char="∙"/>
            </a:pPr>
            <a:r>
              <a:rPr lang="uk-UA" sz="1800">
                <a:latin typeface="Times New Roman"/>
                <a:ea typeface="Times New Roman"/>
                <a:cs typeface="Times New Roman"/>
                <a:sym typeface="Times New Roman"/>
              </a:rPr>
              <a:t>розроблено </a:t>
            </a:r>
            <a:r>
              <a:rPr b="1" lang="uk-UA" sz="1800">
                <a:latin typeface="Times New Roman"/>
                <a:ea typeface="Times New Roman"/>
                <a:cs typeface="Times New Roman"/>
                <a:sym typeface="Times New Roman"/>
              </a:rPr>
              <a:t>онлайн-курс</a:t>
            </a:r>
            <a:r>
              <a:rPr lang="uk-UA" sz="1800">
                <a:latin typeface="Times New Roman"/>
                <a:ea typeface="Times New Roman"/>
                <a:cs typeface="Times New Roman"/>
                <a:sym typeface="Times New Roman"/>
              </a:rPr>
              <a:t> «Запобігання та протидія гендерно зумовленому, зокрема домашньому, насильству»;</a:t>
            </a:r>
            <a:endParaRPr sz="1800">
              <a:latin typeface="Arial"/>
              <a:ea typeface="Arial"/>
              <a:cs typeface="Arial"/>
              <a:sym typeface="Arial"/>
            </a:endParaRPr>
          </a:p>
          <a:p>
            <a:pPr indent="-342900" lvl="0" marL="342900" rtl="0" algn="l">
              <a:lnSpc>
                <a:spcPct val="100000"/>
              </a:lnSpc>
              <a:spcBef>
                <a:spcPts val="0"/>
              </a:spcBef>
              <a:spcAft>
                <a:spcPts val="0"/>
              </a:spcAft>
              <a:buSzPts val="1800"/>
              <a:buFont typeface="Noto Sans Symbols"/>
              <a:buChar char="∙"/>
            </a:pPr>
            <a:r>
              <a:rPr lang="uk-UA" sz="1800">
                <a:latin typeface="Times New Roman"/>
                <a:ea typeface="Times New Roman"/>
                <a:cs typeface="Times New Roman"/>
                <a:sym typeface="Times New Roman"/>
              </a:rPr>
              <a:t>підготовлено навчально-практичний </a:t>
            </a:r>
            <a:r>
              <a:rPr b="1" lang="uk-UA" sz="1800">
                <a:latin typeface="Times New Roman"/>
                <a:ea typeface="Times New Roman"/>
                <a:cs typeface="Times New Roman"/>
                <a:sym typeface="Times New Roman"/>
              </a:rPr>
              <a:t>посібник </a:t>
            </a:r>
            <a:r>
              <a:rPr lang="uk-UA" sz="1800">
                <a:latin typeface="Times New Roman"/>
                <a:ea typeface="Times New Roman"/>
                <a:cs typeface="Times New Roman"/>
                <a:sym typeface="Times New Roman"/>
              </a:rPr>
              <a:t>для тренерів.</a:t>
            </a:r>
            <a:endParaRPr sz="1800">
              <a:latin typeface="Arial"/>
              <a:ea typeface="Arial"/>
              <a:cs typeface="Arial"/>
              <a:sym typeface="Arial"/>
            </a:endParaRPr>
          </a:p>
          <a:p>
            <a:pPr indent="447675" lvl="0" marL="357188" rtl="0" algn="just">
              <a:lnSpc>
                <a:spcPct val="100000"/>
              </a:lnSpc>
              <a:spcBef>
                <a:spcPts val="600"/>
              </a:spcBef>
              <a:spcAft>
                <a:spcPts val="600"/>
              </a:spcAft>
              <a:buClr>
                <a:srgbClr val="000000"/>
              </a:buClr>
              <a:buSzPts val="2800"/>
              <a:buNone/>
            </a:pPr>
            <a:r>
              <a:t/>
            </a:r>
            <a:endParaRPr sz="1800">
              <a:solidFill>
                <a:srgbClr val="000000"/>
              </a:solidFill>
              <a:latin typeface="Times New Roman"/>
              <a:ea typeface="Times New Roman"/>
              <a:cs typeface="Times New Roman"/>
              <a:sym typeface="Times New Roman"/>
            </a:endParaRPr>
          </a:p>
        </p:txBody>
      </p:sp>
      <p:sp>
        <p:nvSpPr>
          <p:cNvPr id="381" name="Google Shape;381;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85" name="Shape 385"/>
        <p:cNvGrpSpPr/>
        <p:nvPr/>
      </p:nvGrpSpPr>
      <p:grpSpPr>
        <a:xfrm>
          <a:off x="0" y="0"/>
          <a:ext cx="0" cy="0"/>
          <a:chOff x="0" y="0"/>
          <a:chExt cx="0" cy="0"/>
        </a:xfrm>
      </p:grpSpPr>
      <p:sp>
        <p:nvSpPr>
          <p:cNvPr id="386" name="Google Shape;386;p51"/>
          <p:cNvSpPr txBox="1"/>
          <p:nvPr>
            <p:ph type="title"/>
          </p:nvPr>
        </p:nvSpPr>
        <p:spPr>
          <a:xfrm>
            <a:off x="660537" y="0"/>
            <a:ext cx="11635409" cy="88458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НАДС. Виклики та плани</a:t>
            </a:r>
            <a:endParaRPr b="1" sz="2400"/>
          </a:p>
        </p:txBody>
      </p:sp>
      <p:sp>
        <p:nvSpPr>
          <p:cNvPr id="387" name="Google Shape;387;p51"/>
          <p:cNvSpPr txBox="1"/>
          <p:nvPr>
            <p:ph idx="1" type="body"/>
          </p:nvPr>
        </p:nvSpPr>
        <p:spPr>
          <a:xfrm>
            <a:off x="304800" y="1073425"/>
            <a:ext cx="5634900" cy="5219100"/>
          </a:xfrm>
          <a:prstGeom prst="rect">
            <a:avLst/>
          </a:prstGeom>
          <a:noFill/>
          <a:ln>
            <a:noFill/>
          </a:ln>
        </p:spPr>
        <p:txBody>
          <a:bodyPr anchorCtr="0" anchor="t" bIns="45700" lIns="91425" spcFirstLastPara="1" rIns="91425" wrap="square" tIns="45700">
            <a:noAutofit/>
          </a:bodyPr>
          <a:lstStyle/>
          <a:p>
            <a:pPr indent="0" lvl="0" marL="457200" rtl="0" algn="l">
              <a:lnSpc>
                <a:spcPct val="107000"/>
              </a:lnSpc>
              <a:spcBef>
                <a:spcPts val="1800"/>
              </a:spcBef>
              <a:spcAft>
                <a:spcPts val="0"/>
              </a:spcAft>
              <a:buNone/>
            </a:pPr>
            <a:r>
              <a:rPr lang="uk-UA" sz="1700">
                <a:latin typeface="Times New Roman"/>
                <a:ea typeface="Times New Roman"/>
                <a:cs typeface="Times New Roman"/>
                <a:sym typeface="Times New Roman"/>
              </a:rPr>
              <a:t>Н</a:t>
            </a:r>
            <a:r>
              <a:rPr lang="uk-UA" sz="1700">
                <a:latin typeface="Times New Roman"/>
                <a:ea typeface="Times New Roman"/>
                <a:cs typeface="Times New Roman"/>
                <a:sym typeface="Times New Roman"/>
              </a:rPr>
              <a:t>еобхідність формування єдиних підходів до запобігання та протидії гендерно зумовленому насильству та реагування на сексуальне насильство, пов'язане з конфліктом та надання допомоги постраждалим;</a:t>
            </a:r>
            <a:endParaRPr sz="1700">
              <a:latin typeface="Arial"/>
              <a:ea typeface="Arial"/>
              <a:cs typeface="Arial"/>
              <a:sym typeface="Arial"/>
            </a:endParaRPr>
          </a:p>
          <a:p>
            <a:pPr indent="0" lvl="0" marL="457200" rtl="0" algn="l">
              <a:lnSpc>
                <a:spcPct val="107000"/>
              </a:lnSpc>
              <a:spcBef>
                <a:spcPts val="1000"/>
              </a:spcBef>
              <a:spcAft>
                <a:spcPts val="0"/>
              </a:spcAft>
              <a:buNone/>
            </a:pPr>
            <a:r>
              <a:rPr lang="uk-UA" sz="1700">
                <a:latin typeface="Times New Roman"/>
                <a:ea typeface="Times New Roman"/>
                <a:cs typeface="Times New Roman"/>
                <a:sym typeface="Times New Roman"/>
              </a:rPr>
              <a:t>П</a:t>
            </a:r>
            <a:r>
              <a:rPr lang="uk-UA" sz="1700">
                <a:latin typeface="Times New Roman"/>
                <a:ea typeface="Times New Roman"/>
                <a:cs typeface="Times New Roman"/>
                <a:sym typeface="Times New Roman"/>
              </a:rPr>
              <a:t>осилення міжвідомчої взаємодії усіх суб'єктів, які задіяні в системі запобігання та протидії насильству за ознакою статі на національному і регіональному рівнях;</a:t>
            </a:r>
            <a:endParaRPr sz="1700">
              <a:latin typeface="Arial"/>
              <a:ea typeface="Arial"/>
              <a:cs typeface="Arial"/>
              <a:sym typeface="Arial"/>
            </a:endParaRPr>
          </a:p>
          <a:p>
            <a:pPr indent="0" lvl="0" marL="457200" rtl="0" algn="l">
              <a:lnSpc>
                <a:spcPct val="107000"/>
              </a:lnSpc>
              <a:spcBef>
                <a:spcPts val="1000"/>
              </a:spcBef>
              <a:spcAft>
                <a:spcPts val="0"/>
              </a:spcAft>
              <a:buNone/>
            </a:pPr>
            <a:r>
              <a:rPr lang="uk-UA" sz="1700">
                <a:latin typeface="Times New Roman"/>
                <a:ea typeface="Times New Roman"/>
                <a:cs typeface="Times New Roman"/>
                <a:sym typeface="Times New Roman"/>
              </a:rPr>
              <a:t>Н</a:t>
            </a:r>
            <a:r>
              <a:rPr lang="uk-UA" sz="1700">
                <a:latin typeface="Times New Roman"/>
                <a:ea typeface="Times New Roman"/>
                <a:cs typeface="Times New Roman"/>
                <a:sym typeface="Times New Roman"/>
              </a:rPr>
              <a:t>ерівномірне представництво жінок на керівних посадах державної служби та потреба у розвитку жіночого лідерства в умовах воєнного стану й відновлення;</a:t>
            </a:r>
            <a:endParaRPr sz="1700">
              <a:latin typeface="Arial"/>
              <a:ea typeface="Arial"/>
              <a:cs typeface="Arial"/>
              <a:sym typeface="Arial"/>
            </a:endParaRPr>
          </a:p>
          <a:p>
            <a:pPr indent="0" lvl="0" marL="457200" rtl="0" algn="l">
              <a:lnSpc>
                <a:spcPct val="107000"/>
              </a:lnSpc>
              <a:spcBef>
                <a:spcPts val="1000"/>
              </a:spcBef>
              <a:spcAft>
                <a:spcPts val="0"/>
              </a:spcAft>
              <a:buNone/>
            </a:pPr>
            <a:r>
              <a:rPr lang="uk-UA" sz="1700">
                <a:latin typeface="Times New Roman"/>
                <a:ea typeface="Times New Roman"/>
                <a:cs typeface="Times New Roman"/>
                <a:sym typeface="Times New Roman"/>
              </a:rPr>
              <a:t>З</a:t>
            </a:r>
            <a:r>
              <a:rPr lang="uk-UA" sz="1700">
                <a:latin typeface="Times New Roman"/>
                <a:ea typeface="Times New Roman"/>
                <a:cs typeface="Times New Roman"/>
                <a:sym typeface="Times New Roman"/>
              </a:rPr>
              <a:t>ростання попиту на практикоорієнтовані навчання з питань гендерної рівності та необхідність забезпечення сталого підвищення кваліфікації, зокрема з урахуванням безпекових викликів.</a:t>
            </a:r>
            <a:endParaRPr sz="1700">
              <a:latin typeface="Arial"/>
              <a:ea typeface="Arial"/>
              <a:cs typeface="Arial"/>
              <a:sym typeface="Arial"/>
            </a:endParaRPr>
          </a:p>
          <a:p>
            <a:pPr indent="447675" lvl="0" marL="357188" rtl="0" algn="just">
              <a:lnSpc>
                <a:spcPct val="100000"/>
              </a:lnSpc>
              <a:spcBef>
                <a:spcPts val="1400"/>
              </a:spcBef>
              <a:spcAft>
                <a:spcPts val="600"/>
              </a:spcAft>
              <a:buClr>
                <a:srgbClr val="000000"/>
              </a:buClr>
              <a:buSzPts val="2800"/>
              <a:buNone/>
            </a:pPr>
            <a:r>
              <a:t/>
            </a:r>
            <a:endParaRPr sz="1800">
              <a:solidFill>
                <a:srgbClr val="000000"/>
              </a:solidFill>
              <a:latin typeface="Times New Roman"/>
              <a:ea typeface="Times New Roman"/>
              <a:cs typeface="Times New Roman"/>
              <a:sym typeface="Times New Roman"/>
            </a:endParaRPr>
          </a:p>
        </p:txBody>
      </p:sp>
      <p:sp>
        <p:nvSpPr>
          <p:cNvPr id="388" name="Google Shape;388;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389" name="Google Shape;389;p51"/>
          <p:cNvSpPr txBox="1"/>
          <p:nvPr>
            <p:ph idx="1" type="body"/>
          </p:nvPr>
        </p:nvSpPr>
        <p:spPr>
          <a:xfrm>
            <a:off x="6032098" y="1052125"/>
            <a:ext cx="5366700" cy="5219100"/>
          </a:xfrm>
          <a:prstGeom prst="rect">
            <a:avLst/>
          </a:prstGeom>
          <a:noFill/>
          <a:ln>
            <a:noFill/>
          </a:ln>
        </p:spPr>
        <p:txBody>
          <a:bodyPr anchorCtr="0" anchor="t" bIns="45700" lIns="91425" spcFirstLastPara="1" rIns="91425" wrap="square" tIns="45700">
            <a:noAutofit/>
          </a:bodyPr>
          <a:lstStyle/>
          <a:p>
            <a:pPr indent="0" lvl="0" marL="114300" rtl="0" algn="just">
              <a:lnSpc>
                <a:spcPct val="107000"/>
              </a:lnSpc>
              <a:spcBef>
                <a:spcPts val="1000"/>
              </a:spcBef>
              <a:spcAft>
                <a:spcPts val="0"/>
              </a:spcAft>
              <a:buSzPts val="1800"/>
              <a:buNone/>
            </a:pPr>
            <a:r>
              <a:rPr lang="uk-UA" sz="1800">
                <a:latin typeface="Times New Roman"/>
                <a:ea typeface="Times New Roman"/>
                <a:cs typeface="Times New Roman"/>
                <a:sym typeface="Times New Roman"/>
              </a:rPr>
              <a:t>	Основні напрями діяльності:</a:t>
            </a:r>
            <a:endParaRPr sz="1800">
              <a:latin typeface="Arial"/>
              <a:ea typeface="Arial"/>
              <a:cs typeface="Arial"/>
              <a:sym typeface="Arial"/>
            </a:endParaRPr>
          </a:p>
          <a:p>
            <a:pPr indent="-342900" lvl="0" marL="342900" rtl="0" algn="just">
              <a:lnSpc>
                <a:spcPct val="107000"/>
              </a:lnSpc>
              <a:spcBef>
                <a:spcPts val="1800"/>
              </a:spcBef>
              <a:spcAft>
                <a:spcPts val="0"/>
              </a:spcAft>
              <a:buSzPts val="1800"/>
              <a:buFont typeface="Noto Sans Symbols"/>
              <a:buChar char="⮚"/>
            </a:pPr>
            <a:r>
              <a:rPr lang="uk-UA" sz="1800">
                <a:latin typeface="Times New Roman"/>
                <a:ea typeface="Times New Roman"/>
                <a:cs typeface="Times New Roman"/>
                <a:sym typeface="Times New Roman"/>
              </a:rPr>
              <a:t>подальший розвиток системи професійного навчання публічних службовців та масштабування успішних гендерно орієнтованих освітніх практик у контексті відновлення та євроінтеграції України;</a:t>
            </a:r>
            <a:endParaRPr sz="1800">
              <a:latin typeface="Arial"/>
              <a:ea typeface="Arial"/>
              <a:cs typeface="Arial"/>
              <a:sym typeface="Arial"/>
            </a:endParaRPr>
          </a:p>
          <a:p>
            <a:pPr indent="-342900" lvl="0" marL="342900" rtl="0" algn="just">
              <a:lnSpc>
                <a:spcPct val="107000"/>
              </a:lnSpc>
              <a:spcBef>
                <a:spcPts val="1800"/>
              </a:spcBef>
              <a:spcAft>
                <a:spcPts val="0"/>
              </a:spcAft>
              <a:buSzPts val="1800"/>
              <a:buFont typeface="Noto Sans Symbols"/>
              <a:buChar char="⮚"/>
            </a:pPr>
            <a:r>
              <a:rPr lang="uk-UA" sz="1800">
                <a:latin typeface="Times New Roman"/>
                <a:ea typeface="Times New Roman"/>
                <a:cs typeface="Times New Roman"/>
                <a:sym typeface="Times New Roman"/>
              </a:rPr>
              <a:t>підтримка жіночого лідерства та збільшення представництва жінок на керівних посадах у державних органах;</a:t>
            </a:r>
            <a:endParaRPr sz="1800">
              <a:latin typeface="Arial"/>
              <a:ea typeface="Arial"/>
              <a:cs typeface="Arial"/>
              <a:sym typeface="Arial"/>
            </a:endParaRPr>
          </a:p>
          <a:p>
            <a:pPr indent="-342900" lvl="0" marL="342900" rtl="0" algn="just">
              <a:lnSpc>
                <a:spcPct val="107000"/>
              </a:lnSpc>
              <a:spcBef>
                <a:spcPts val="1000"/>
              </a:spcBef>
              <a:spcAft>
                <a:spcPts val="0"/>
              </a:spcAft>
              <a:buSzPts val="1800"/>
              <a:buFont typeface="Noto Sans Symbols"/>
              <a:buChar char="⮚"/>
            </a:pPr>
            <a:r>
              <a:rPr lang="uk-UA" sz="1800">
                <a:latin typeface="Times New Roman"/>
                <a:ea typeface="Times New Roman"/>
                <a:cs typeface="Times New Roman"/>
                <a:sym typeface="Times New Roman"/>
              </a:rPr>
              <a:t>забезпечення функціонування Національного тренінгового центру з питань попередження та протидії гендерно зумовленому насильству як платформи міжвідомчої взаємодії та системної професіоналізації суб’єктів у сфері протидії гендерно зумовленому насильству.</a:t>
            </a:r>
            <a:endParaRPr sz="1800">
              <a:latin typeface="Arial"/>
              <a:ea typeface="Arial"/>
              <a:cs typeface="Arial"/>
              <a:sym typeface="Arial"/>
            </a:endParaRPr>
          </a:p>
          <a:p>
            <a:pPr indent="0" lvl="0" marL="114300" rtl="0" algn="just">
              <a:lnSpc>
                <a:spcPct val="107000"/>
              </a:lnSpc>
              <a:spcBef>
                <a:spcPts val="1800"/>
              </a:spcBef>
              <a:spcAft>
                <a:spcPts val="0"/>
              </a:spcAft>
              <a:buSzPts val="1800"/>
              <a:buNone/>
            </a:pPr>
            <a:r>
              <a:t/>
            </a:r>
            <a:endParaRPr sz="1800">
              <a:latin typeface="Arial"/>
              <a:ea typeface="Arial"/>
              <a:cs typeface="Arial"/>
              <a:sym typeface="Arial"/>
            </a:endParaRPr>
          </a:p>
          <a:p>
            <a:pPr indent="447675" lvl="0" marL="357187" rtl="0" algn="just">
              <a:lnSpc>
                <a:spcPct val="100000"/>
              </a:lnSpc>
              <a:spcBef>
                <a:spcPts val="1400"/>
              </a:spcBef>
              <a:spcAft>
                <a:spcPts val="600"/>
              </a:spcAft>
              <a:buClr>
                <a:srgbClr val="000000"/>
              </a:buClr>
              <a:buSzPts val="2800"/>
              <a:buNone/>
            </a:pPr>
            <a:r>
              <a:t/>
            </a:r>
            <a:endParaRPr sz="1800">
              <a:solidFill>
                <a:srgbClr val="000000"/>
              </a:solidFill>
              <a:latin typeface="Times New Roman"/>
              <a:ea typeface="Times New Roman"/>
              <a:cs typeface="Times New Roman"/>
              <a:sym typeface="Times New Roman"/>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93" name="Shape 393"/>
        <p:cNvGrpSpPr/>
        <p:nvPr/>
      </p:nvGrpSpPr>
      <p:grpSpPr>
        <a:xfrm>
          <a:off x="0" y="0"/>
          <a:ext cx="0" cy="0"/>
          <a:chOff x="0" y="0"/>
          <a:chExt cx="0" cy="0"/>
        </a:xfrm>
      </p:grpSpPr>
      <p:sp>
        <p:nvSpPr>
          <p:cNvPr id="394" name="Google Shape;394;p53"/>
          <p:cNvSpPr txBox="1"/>
          <p:nvPr>
            <p:ph type="title"/>
          </p:nvPr>
        </p:nvSpPr>
        <p:spPr>
          <a:xfrm>
            <a:off x="660831" y="0"/>
            <a:ext cx="11635409" cy="88458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Державна служба України з етнополітики та свободи совісті. </a:t>
            </a:r>
            <a:br>
              <a:rPr b="1" lang="uk-UA" sz="2400">
                <a:solidFill>
                  <a:srgbClr val="000000"/>
                </a:solidFill>
                <a:latin typeface="Times New Roman"/>
                <a:ea typeface="Times New Roman"/>
                <a:cs typeface="Times New Roman"/>
                <a:sym typeface="Times New Roman"/>
              </a:rPr>
            </a:br>
            <a:r>
              <a:rPr b="1" lang="uk-UA" sz="2400">
                <a:solidFill>
                  <a:srgbClr val="000000"/>
                </a:solidFill>
                <a:latin typeface="Times New Roman"/>
                <a:ea typeface="Times New Roman"/>
                <a:cs typeface="Times New Roman"/>
                <a:sym typeface="Times New Roman"/>
              </a:rPr>
              <a:t>Досягнення</a:t>
            </a:r>
            <a:endParaRPr b="1" sz="2400"/>
          </a:p>
        </p:txBody>
      </p:sp>
      <p:sp>
        <p:nvSpPr>
          <p:cNvPr id="395" name="Google Shape;395;p53"/>
          <p:cNvSpPr txBox="1"/>
          <p:nvPr>
            <p:ph idx="1" type="body"/>
          </p:nvPr>
        </p:nvSpPr>
        <p:spPr>
          <a:xfrm>
            <a:off x="176419" y="740129"/>
            <a:ext cx="11635409" cy="4351338"/>
          </a:xfrm>
          <a:prstGeom prst="rect">
            <a:avLst/>
          </a:prstGeom>
          <a:noFill/>
          <a:ln>
            <a:noFill/>
          </a:ln>
        </p:spPr>
        <p:txBody>
          <a:bodyPr anchorCtr="0" anchor="t" bIns="45700" lIns="91425" spcFirstLastPara="1" rIns="91425" wrap="square" tIns="45700">
            <a:noAutofit/>
          </a:bodyPr>
          <a:lstStyle/>
          <a:p>
            <a:pPr indent="-457200" lvl="0" marL="542925" marR="0" rtl="0" algn="just">
              <a:lnSpc>
                <a:spcPct val="100000"/>
              </a:lnSpc>
              <a:spcBef>
                <a:spcPts val="600"/>
              </a:spcBef>
              <a:spcAft>
                <a:spcPts val="0"/>
              </a:spcAft>
              <a:buClr>
                <a:srgbClr val="000000"/>
              </a:buClr>
              <a:buSzPts val="1600"/>
              <a:buFont typeface="Courier New"/>
              <a:buChar char="o"/>
            </a:pPr>
            <a:r>
              <a:rPr b="0" i="0" lang="uk-UA" sz="1600" u="none" cap="none" strike="noStrike">
                <a:solidFill>
                  <a:srgbClr val="000000"/>
                </a:solidFill>
                <a:latin typeface="Times New Roman"/>
                <a:ea typeface="Times New Roman"/>
                <a:cs typeface="Times New Roman"/>
                <a:sym typeface="Times New Roman"/>
              </a:rPr>
              <a:t>У 2025 році в межах виконання </a:t>
            </a:r>
            <a:r>
              <a:rPr b="0" i="0" lang="uk-UA" sz="1600" u="sng" cap="none" strike="noStrike">
                <a:solidFill>
                  <a:srgbClr val="000000"/>
                </a:solidFill>
                <a:latin typeface="Times New Roman"/>
                <a:ea typeface="Times New Roman"/>
                <a:cs typeface="Times New Roman"/>
                <a:sym typeface="Times New Roman"/>
                <a:hlinkClick r:id="rId4">
                  <a:extLst>
                    <a:ext uri="{A12FA001-AC4F-418D-AE19-62706E023703}">
                      <ahyp:hlinkClr val="tx"/>
                    </a:ext>
                  </a:extLst>
                </a:hlinkClick>
              </a:rPr>
              <a:t>Плану заходів на 2024-2025 роки щодо реалізації Стратегії сприяння реалізації прав і можливостей осіб, які належать до ромської національної меншини, в українському суспільстві на період до 2030 року </a:t>
            </a:r>
            <a:r>
              <a:rPr b="0" i="0" lang="uk-UA" sz="1600" u="none" cap="none" strike="noStrike">
                <a:solidFill>
                  <a:srgbClr val="000000"/>
                </a:solidFill>
                <a:latin typeface="Times New Roman"/>
                <a:ea typeface="Times New Roman"/>
                <a:cs typeface="Times New Roman"/>
                <a:sym typeface="Times New Roman"/>
              </a:rPr>
              <a:t>та </a:t>
            </a:r>
            <a:r>
              <a:rPr b="0" i="0" lang="uk-UA" sz="1600" u="sng" cap="none" strike="noStrike">
                <a:solidFill>
                  <a:srgbClr val="000000"/>
                </a:solidFill>
                <a:latin typeface="Times New Roman"/>
                <a:ea typeface="Times New Roman"/>
                <a:cs typeface="Times New Roman"/>
                <a:sym typeface="Times New Roman"/>
                <a:hlinkClick r:id="rId5">
                  <a:extLst>
                    <a:ext uri="{A12FA001-AC4F-418D-AE19-62706E023703}">
                      <ahyp:hlinkClr val="tx"/>
                    </a:ext>
                  </a:extLst>
                </a:hlinkClick>
              </a:rPr>
              <a:t>операційного плану заходів з реалізації Державної стратегії забезпечення рівних прав та можливостей жінок і чоловіків до 2030 року </a:t>
            </a:r>
            <a:r>
              <a:rPr b="0" i="0" lang="uk-UA" sz="1600" u="none" cap="none" strike="noStrike">
                <a:solidFill>
                  <a:srgbClr val="000000"/>
                </a:solidFill>
                <a:latin typeface="Times New Roman"/>
                <a:ea typeface="Times New Roman"/>
                <a:cs typeface="Times New Roman"/>
                <a:sym typeface="Times New Roman"/>
              </a:rPr>
              <a:t>проведено два моніторингові візити до ромських громад: Березівська сільська територіальна громада Житомирського району Житомирської області та Переяславська міська територіальна громада Бориспільського району Київської області. </a:t>
            </a:r>
            <a:endParaRPr/>
          </a:p>
          <a:p>
            <a:pPr indent="0" lvl="0" marL="85725" marR="0" rtl="0" algn="just">
              <a:lnSpc>
                <a:spcPct val="100000"/>
              </a:lnSpc>
              <a:spcBef>
                <a:spcPts val="1200"/>
              </a:spcBef>
              <a:spcAft>
                <a:spcPts val="0"/>
              </a:spcAft>
              <a:buClr>
                <a:srgbClr val="000000"/>
              </a:buClr>
              <a:buSzPts val="1600"/>
              <a:buNone/>
            </a:pPr>
            <a:r>
              <a:rPr b="0" i="0" lang="uk-UA" sz="1600" u="none" cap="none" strike="noStrike">
                <a:solidFill>
                  <a:srgbClr val="000000"/>
                </a:solidFill>
                <a:latin typeface="Times New Roman"/>
                <a:ea typeface="Times New Roman"/>
                <a:cs typeface="Times New Roman"/>
                <a:sym typeface="Times New Roman"/>
              </a:rPr>
              <a:t>У межах цих візитів обговорено питання рівного доступу ромських дітей, зокрема дівчат, до освіти та соціальних послуг, профілактики дискримінації й формування толерантного середовища та посилено роботу з підвищення обізнаності щодо важливості продовження освіти дівчатами ромської національної меншини та подолання гендерних стереотипів. За результатами обговорень із представниками освітніх закладів, органів місцевої влади та ромських громад виявлено ключові бар’єри у сфері освіти, зокрема припинення навчання дівчатами після завершення 9 класу, у тому числі тими, які демонструють належні навчальні результати, що пов’язано з практиками ранніх шлюбів і раннього материнства.</a:t>
            </a:r>
            <a:endParaRPr/>
          </a:p>
          <a:p>
            <a:pPr indent="-457200" lvl="0" marL="542925" marR="0" rtl="0" algn="just">
              <a:lnSpc>
                <a:spcPct val="100000"/>
              </a:lnSpc>
              <a:spcBef>
                <a:spcPts val="1200"/>
              </a:spcBef>
              <a:spcAft>
                <a:spcPts val="0"/>
              </a:spcAft>
              <a:buClr>
                <a:srgbClr val="000000"/>
              </a:buClr>
              <a:buSzPts val="1600"/>
              <a:buFont typeface="Courier New"/>
              <a:buChar char="o"/>
            </a:pPr>
            <a:r>
              <a:rPr b="0" i="0" lang="uk-UA" sz="1600" u="none" cap="none" strike="noStrike">
                <a:solidFill>
                  <a:srgbClr val="000000"/>
                </a:solidFill>
                <a:latin typeface="Times New Roman"/>
                <a:ea typeface="Times New Roman"/>
                <a:cs typeface="Times New Roman"/>
                <a:sym typeface="Times New Roman"/>
              </a:rPr>
              <a:t>Державна служба України з етнополітики та свободи совісті (ДЕСС) у партнерстві з UN Women та ромськими жіночими громадськими організаціями, зокрема ГО «Голос Ромні», за підтримки урядів Швеції та Данії долучилася до проведення серії регіональних консультацій, спрямованих на </a:t>
            </a:r>
            <a:r>
              <a:rPr b="0" i="0" lang="uk-UA" sz="1600" u="none" cap="none" strike="noStrike">
                <a:solidFill>
                  <a:srgbClr val="131313"/>
                </a:solidFill>
                <a:latin typeface="Times New Roman"/>
                <a:ea typeface="Times New Roman"/>
                <a:cs typeface="Times New Roman"/>
                <a:sym typeface="Times New Roman"/>
              </a:rPr>
              <a:t>аналізування місцевого досвіду, реальних потреб та викликів, та  на </a:t>
            </a:r>
            <a:r>
              <a:rPr b="0" i="0" lang="uk-UA" sz="1600" u="none" cap="none" strike="noStrike">
                <a:solidFill>
                  <a:srgbClr val="000000"/>
                </a:solidFill>
                <a:latin typeface="Times New Roman"/>
                <a:ea typeface="Times New Roman"/>
                <a:cs typeface="Times New Roman"/>
                <a:sym typeface="Times New Roman"/>
              </a:rPr>
              <a:t>напрацювання рекомендацій до регіональних планів заходів на 2026–2028 роки.  Зокрема, Києві відбувся Тематичний діалог за участі ромських ОГС та агенцій ООН, присвячений оцінці виконання попередніх рекомендацій у сфері гендерної рівності та протидії насильству за ознакою статі. </a:t>
            </a:r>
            <a:endParaRPr/>
          </a:p>
          <a:p>
            <a:pPr indent="0" lvl="0" marL="85725" marR="0" rtl="0" algn="just">
              <a:lnSpc>
                <a:spcPct val="100000"/>
              </a:lnSpc>
              <a:spcBef>
                <a:spcPts val="1200"/>
              </a:spcBef>
              <a:spcAft>
                <a:spcPts val="0"/>
              </a:spcAft>
              <a:buClr>
                <a:srgbClr val="000000"/>
              </a:buClr>
              <a:buSzPts val="1600"/>
              <a:buNone/>
            </a:pPr>
            <a:r>
              <a:rPr b="0" i="0" lang="uk-UA" sz="1600" u="none" cap="none" strike="noStrike">
                <a:solidFill>
                  <a:srgbClr val="000000"/>
                </a:solidFill>
                <a:latin typeface="Times New Roman"/>
                <a:ea typeface="Times New Roman"/>
                <a:cs typeface="Times New Roman"/>
                <a:sym typeface="Times New Roman"/>
              </a:rPr>
              <a:t>У межах заходу проаналізовано вплив безпекової ситуації, скорочення фінансування та глобального відкату гендерної рівності на становище ромських жінок і дівчат. Обговорено доступ до захисних і соціальних послуг, участь жінок у гуманітарному реагуванні та відновленні, а також роль ромських лідерок. За результатами діалогу напрацьовано оновлені рекомендації щодо поглиблення співпраці з агенціями ООН, підтримки ромських жінок-лідерок і посилення гендерно чутливих підходів у роботі ромських ОГС.</a:t>
            </a:r>
            <a:endParaRPr/>
          </a:p>
          <a:p>
            <a:pPr indent="0" lvl="0" marL="0" rtl="0" algn="l">
              <a:lnSpc>
                <a:spcPct val="100000"/>
              </a:lnSpc>
              <a:spcBef>
                <a:spcPts val="600"/>
              </a:spcBef>
              <a:spcAft>
                <a:spcPts val="0"/>
              </a:spcAft>
              <a:buClr>
                <a:schemeClr val="dk1"/>
              </a:buClr>
              <a:buSzPts val="2800"/>
              <a:buNone/>
            </a:pPr>
            <a:r>
              <a:t/>
            </a:r>
            <a:endParaRPr sz="2000">
              <a:latin typeface="Times New Roman"/>
              <a:ea typeface="Times New Roman"/>
              <a:cs typeface="Times New Roman"/>
              <a:sym typeface="Times New Roman"/>
            </a:endParaRPr>
          </a:p>
        </p:txBody>
      </p:sp>
      <p:sp>
        <p:nvSpPr>
          <p:cNvPr id="396" name="Google Shape;396;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00" name="Shape 400"/>
        <p:cNvGrpSpPr/>
        <p:nvPr/>
      </p:nvGrpSpPr>
      <p:grpSpPr>
        <a:xfrm>
          <a:off x="0" y="0"/>
          <a:ext cx="0" cy="0"/>
          <a:chOff x="0" y="0"/>
          <a:chExt cx="0" cy="0"/>
        </a:xfrm>
      </p:grpSpPr>
      <p:sp>
        <p:nvSpPr>
          <p:cNvPr id="401" name="Google Shape;401;p54"/>
          <p:cNvSpPr txBox="1"/>
          <p:nvPr>
            <p:ph type="title"/>
          </p:nvPr>
        </p:nvSpPr>
        <p:spPr>
          <a:xfrm>
            <a:off x="689112" y="0"/>
            <a:ext cx="11635409" cy="88458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ДЕСС. Досягнення</a:t>
            </a:r>
            <a:endParaRPr b="1" sz="2400"/>
          </a:p>
        </p:txBody>
      </p:sp>
      <p:sp>
        <p:nvSpPr>
          <p:cNvPr id="402" name="Google Shape;402;p54"/>
          <p:cNvSpPr txBox="1"/>
          <p:nvPr>
            <p:ph idx="1" type="body"/>
          </p:nvPr>
        </p:nvSpPr>
        <p:spPr>
          <a:xfrm>
            <a:off x="0" y="678897"/>
            <a:ext cx="11635409" cy="4351338"/>
          </a:xfrm>
          <a:prstGeom prst="rect">
            <a:avLst/>
          </a:prstGeom>
          <a:noFill/>
          <a:ln>
            <a:noFill/>
          </a:ln>
        </p:spPr>
        <p:txBody>
          <a:bodyPr anchorCtr="0" anchor="t" bIns="45700" lIns="91425" spcFirstLastPara="1" rIns="91425" wrap="square" tIns="45700">
            <a:noAutofit/>
          </a:bodyPr>
          <a:lstStyle/>
          <a:p>
            <a:pPr indent="-447675" lvl="0" marL="809625" rtl="0" algn="just">
              <a:lnSpc>
                <a:spcPct val="90000"/>
              </a:lnSpc>
              <a:spcBef>
                <a:spcPts val="1000"/>
              </a:spcBef>
              <a:spcAft>
                <a:spcPts val="0"/>
              </a:spcAft>
              <a:buSzPts val="1800"/>
              <a:buChar char="•"/>
            </a:pPr>
            <a:r>
              <a:rPr lang="uk-UA" sz="1500">
                <a:latin typeface="Times New Roman"/>
                <a:ea typeface="Times New Roman"/>
                <a:cs typeface="Times New Roman"/>
                <a:sym typeface="Times New Roman"/>
              </a:rPr>
              <a:t>У грудні 2025 року в Одесі відбувся регіональний діалог з напрацювання рекомендацій до Регіонального плану виконання Ромської стратегії Одеської області на 2026–2028 роки з акцентом на потреби ромських жінок і дівчат в умовах війни. У консультації взяли участь представники та представниці обласної й міської влади, соціальних служб, правоохоронних органів, а також ромські лідерки й лідери. Протягом трьох днів обговорювалися питання доступу ромських жінок до соціального захисту, освіти, медицини, правової допомоги, працевлаштування та безпеки в умовах обстрілів, руйнування інфраструктури й економічної нестабільності. За результатами діалогу напрацьовано рекомендації, спрямовані на інтеграцію гендерно чутливих підходів у регіональні заходи Ромської стратегії з урахуванням воєнних ризиків та місцевого контексту.</a:t>
            </a:r>
            <a:endParaRPr/>
          </a:p>
          <a:p>
            <a:pPr indent="-447675" lvl="0" marL="809625" rtl="0" algn="just">
              <a:lnSpc>
                <a:spcPct val="90000"/>
              </a:lnSpc>
              <a:spcBef>
                <a:spcPts val="1000"/>
              </a:spcBef>
              <a:spcAft>
                <a:spcPts val="0"/>
              </a:spcAft>
              <a:buSzPts val="1800"/>
              <a:buChar char="•"/>
            </a:pPr>
            <a:r>
              <a:rPr lang="uk-UA" sz="1500">
                <a:latin typeface="Times New Roman"/>
                <a:ea typeface="Times New Roman"/>
                <a:cs typeface="Times New Roman"/>
                <a:sym typeface="Times New Roman"/>
              </a:rPr>
              <a:t>У грудні 2025 року в Закарпатській області проведено регіональну консультацію з напрацювання гендерно чутливих рекомендацій до регіонального плану реалізації Ромської стратегії за участі ромських ОГС, органів влади та UN Women, з фокусом на потреби ромських жінок і дівчат та посилення спроможності громадських організацій.</a:t>
            </a:r>
            <a:endParaRPr/>
          </a:p>
          <a:p>
            <a:pPr indent="-447675" lvl="0" marL="809625" rtl="0" algn="just">
              <a:lnSpc>
                <a:spcPct val="90000"/>
              </a:lnSpc>
              <a:spcBef>
                <a:spcPts val="1000"/>
              </a:spcBef>
              <a:spcAft>
                <a:spcPts val="0"/>
              </a:spcAft>
              <a:buSzPts val="1800"/>
              <a:buChar char="•"/>
            </a:pPr>
            <a:r>
              <a:rPr lang="uk-UA" sz="1500">
                <a:latin typeface="Times New Roman"/>
                <a:ea typeface="Times New Roman"/>
                <a:cs typeface="Times New Roman"/>
                <a:sym typeface="Times New Roman"/>
              </a:rPr>
              <a:t>В межах виконання завдання щодо забезпечення навчань з питань рівних прав та можливостей жінок і чоловіків, протидії дискримінації, насильству за ознакою статі та сексуальним домаганням, працівники ДЕСС взяли участь у професійному навчанні для публічних службовців, присвяченому гендерному мейнстримінгу та проведенню гендерного аудиту в органах виконавчої влади й місцевого самоврядування. Крім того, працівниця ДЕСС у 2025 році виступила спікеркою на форумі з протидії расизму та дискримінації, взявши участь у панельній дискусії з гендерних питань, що сприяло підвищенню обізнаності щодо гендерної рівності та подолання множинної дискримінації.      </a:t>
            </a:r>
            <a:endParaRPr/>
          </a:p>
          <a:p>
            <a:pPr indent="-447675" lvl="0" marL="809625" rtl="0" algn="just">
              <a:lnSpc>
                <a:spcPct val="90000"/>
              </a:lnSpc>
              <a:spcBef>
                <a:spcPts val="1000"/>
              </a:spcBef>
              <a:spcAft>
                <a:spcPts val="0"/>
              </a:spcAft>
              <a:buSzPts val="1800"/>
              <a:buChar char="•"/>
            </a:pPr>
            <a:r>
              <a:rPr lang="uk-UA" sz="1500">
                <a:latin typeface="Times New Roman"/>
                <a:ea typeface="Times New Roman"/>
                <a:cs typeface="Times New Roman"/>
                <a:sym typeface="Times New Roman"/>
              </a:rPr>
              <a:t>Також у 2025 році працівники ДЕСС з різних структурних підрозділів пройшли тренінг «Виявлення і реагування на випадки сексуального насильства, пов’язаного з конфліктом, та надання допомоги постраждалим», спрямований на підвищення професійної спроможності у сфері захисту прав постраждалих осіб.</a:t>
            </a:r>
            <a:endParaRPr/>
          </a:p>
          <a:p>
            <a:pPr indent="-447675" lvl="0" marL="809625" rtl="0" algn="just">
              <a:lnSpc>
                <a:spcPct val="90000"/>
              </a:lnSpc>
              <a:spcBef>
                <a:spcPts val="1000"/>
              </a:spcBef>
              <a:spcAft>
                <a:spcPts val="0"/>
              </a:spcAft>
              <a:buSzPts val="1800"/>
              <a:buChar char="•"/>
            </a:pPr>
            <a:r>
              <a:rPr lang="uk-UA" sz="1500">
                <a:latin typeface="Times New Roman"/>
                <a:ea typeface="Times New Roman"/>
                <a:cs typeface="Times New Roman"/>
                <a:sym typeface="Times New Roman"/>
              </a:rPr>
              <a:t>Забезпечено системне проведення гендерно-правової експертизи проєктів нормативно-правових актів, у межах якої проведено 10 гендерно-правових експертиз проєктів наказів.</a:t>
            </a:r>
            <a:endParaRPr/>
          </a:p>
          <a:p>
            <a:pPr indent="-447675" lvl="0" marL="809625" rtl="0" algn="just">
              <a:lnSpc>
                <a:spcPct val="90000"/>
              </a:lnSpc>
              <a:spcBef>
                <a:spcPts val="1000"/>
              </a:spcBef>
              <a:spcAft>
                <a:spcPts val="0"/>
              </a:spcAft>
              <a:buSzPts val="1800"/>
              <a:buChar char="•"/>
            </a:pPr>
            <a:r>
              <a:rPr lang="uk-UA" sz="1500">
                <a:latin typeface="Times New Roman"/>
                <a:ea typeface="Times New Roman"/>
                <a:cs typeface="Times New Roman"/>
                <a:sym typeface="Times New Roman"/>
              </a:rPr>
              <a:t>Проведено аналіз персонального складу п’яти консультативно-дорадчих та експертних органів при Державній службі України з етнополітики та свободи совісті (громадська рада, дві експертні ради, консультативна рада з питань корінних народів, рада громадських об’єднань національних меншин). Загальна чисельність членів становить 85 осіб, з яких 25 - жінки (29,4 %) та 60 - чоловіки (70,6 %). </a:t>
            </a:r>
            <a:endParaRPr/>
          </a:p>
          <a:p>
            <a:pPr indent="0" lvl="0" marL="0" rtl="0" algn="l">
              <a:lnSpc>
                <a:spcPct val="100000"/>
              </a:lnSpc>
              <a:spcBef>
                <a:spcPts val="0"/>
              </a:spcBef>
              <a:spcAft>
                <a:spcPts val="0"/>
              </a:spcAft>
              <a:buClr>
                <a:schemeClr val="dk1"/>
              </a:buClr>
              <a:buSzPts val="2800"/>
              <a:buNone/>
            </a:pPr>
            <a:r>
              <a:t/>
            </a:r>
            <a:endParaRPr sz="2000">
              <a:latin typeface="Times New Roman"/>
              <a:ea typeface="Times New Roman"/>
              <a:cs typeface="Times New Roman"/>
              <a:sym typeface="Times New Roman"/>
            </a:endParaRPr>
          </a:p>
        </p:txBody>
      </p:sp>
      <p:sp>
        <p:nvSpPr>
          <p:cNvPr id="403" name="Google Shape;403;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07" name="Shape 407"/>
        <p:cNvGrpSpPr/>
        <p:nvPr/>
      </p:nvGrpSpPr>
      <p:grpSpPr>
        <a:xfrm>
          <a:off x="0" y="0"/>
          <a:ext cx="0" cy="0"/>
          <a:chOff x="0" y="0"/>
          <a:chExt cx="0" cy="0"/>
        </a:xfrm>
      </p:grpSpPr>
      <p:sp>
        <p:nvSpPr>
          <p:cNvPr id="408" name="Google Shape;408;p55"/>
          <p:cNvSpPr txBox="1"/>
          <p:nvPr>
            <p:ph type="title"/>
          </p:nvPr>
        </p:nvSpPr>
        <p:spPr>
          <a:xfrm>
            <a:off x="689112" y="0"/>
            <a:ext cx="11635409" cy="88458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ДЕСС. Виклики</a:t>
            </a:r>
            <a:endParaRPr b="1" sz="2400"/>
          </a:p>
        </p:txBody>
      </p:sp>
      <p:sp>
        <p:nvSpPr>
          <p:cNvPr id="409" name="Google Shape;409;p55"/>
          <p:cNvSpPr txBox="1"/>
          <p:nvPr>
            <p:ph idx="1" type="body"/>
          </p:nvPr>
        </p:nvSpPr>
        <p:spPr>
          <a:xfrm>
            <a:off x="598714" y="884583"/>
            <a:ext cx="11084320" cy="5167874"/>
          </a:xfrm>
          <a:prstGeom prst="rect">
            <a:avLst/>
          </a:prstGeom>
          <a:noFill/>
          <a:ln>
            <a:noFill/>
          </a:ln>
        </p:spPr>
        <p:txBody>
          <a:bodyPr anchorCtr="0" anchor="t" bIns="45700" lIns="91425" spcFirstLastPara="1" rIns="91425" wrap="square" tIns="45700">
            <a:noAutofit/>
          </a:bodyPr>
          <a:lstStyle/>
          <a:p>
            <a:pPr indent="-285750" lvl="0" marL="285750" marR="0" rtl="0" algn="just">
              <a:lnSpc>
                <a:spcPct val="100000"/>
              </a:lnSpc>
              <a:spcBef>
                <a:spcPts val="600"/>
              </a:spcBef>
              <a:spcAft>
                <a:spcPts val="0"/>
              </a:spcAft>
              <a:buClr>
                <a:srgbClr val="000000"/>
              </a:buClr>
              <a:buSzPts val="1600"/>
              <a:buFont typeface="Noto Sans Symbols"/>
              <a:buChar char="❑"/>
            </a:pPr>
            <a:r>
              <a:rPr b="0" i="0" lang="uk-UA" sz="1600" u="none" cap="none" strike="noStrike">
                <a:solidFill>
                  <a:srgbClr val="000000"/>
                </a:solidFill>
                <a:latin typeface="Times New Roman"/>
                <a:ea typeface="Times New Roman"/>
                <a:cs typeface="Times New Roman"/>
                <a:sym typeface="Times New Roman"/>
              </a:rPr>
              <a:t>Одним із ключових викликів у сфері забезпечення рівних прав і можливостей жінок і чоловіків у 2025 році залишається обмежений доступ дівчат із ромських громад до повної загальної середньої освіти. Поширені гендерні стереотипи, а також практика ранніх шлюбів і раннього материнства призводять до припинення навчання після завершення 9 класу, у тому числі серед дівчат з високими навчальними досягненнями, що суттєво обмежує їхні можливості для подальшої освіти та професійної реалізації. Водночас ширшим системним викликом залишається множинна дискримінація, з якою стикаються ромські жінки і дівчата за ознакою статі, етнічного походження та соціально-економічного статусу. В умовах повномасштабної війни ці прояви посилюються через обмежений доступ до соціальних, захисних і правових послуг, втрату джерел доходу, вимушене переміщення та руйнування інфраструктури, що поглиблює їхню соціальну вразливість.</a:t>
            </a:r>
            <a:endParaRPr/>
          </a:p>
          <a:p>
            <a:pPr indent="-285750" lvl="0" marL="285750" marR="0" rtl="0" algn="just">
              <a:lnSpc>
                <a:spcPct val="100000"/>
              </a:lnSpc>
              <a:spcBef>
                <a:spcPts val="1200"/>
              </a:spcBef>
              <a:spcAft>
                <a:spcPts val="0"/>
              </a:spcAft>
              <a:buClr>
                <a:srgbClr val="000000"/>
              </a:buClr>
              <a:buSzPts val="1600"/>
              <a:buFont typeface="Noto Sans Symbols"/>
              <a:buChar char="❑"/>
            </a:pPr>
            <a:r>
              <a:rPr b="0" i="0" lang="uk-UA" sz="1600" u="none" cap="none" strike="noStrike">
                <a:solidFill>
                  <a:srgbClr val="000000"/>
                </a:solidFill>
                <a:latin typeface="Times New Roman"/>
                <a:ea typeface="Times New Roman"/>
                <a:cs typeface="Times New Roman"/>
                <a:sym typeface="Times New Roman"/>
              </a:rPr>
              <a:t>Додатковими викликами стали наслідки воєнного стану, зокрема безпекові обмеження, переміщення населення та нерівний доступ до освітніх і соціальних послуг у регіонах, що вплинуло на залучення цільових груп та сталість реалізації заходів. Воєнні ризики, економічна нестабільність і глобальні тенденції відкату гендерної рівності ускладнюють сталість програм підтримки жінок, зокрема на регіональному рівні, та обмежують можливості впровадження комплексних гендерно чутливих заходів.</a:t>
            </a:r>
            <a:endParaRPr/>
          </a:p>
          <a:p>
            <a:pPr indent="-285750" lvl="0" marL="285750" marR="0" rtl="0" algn="just">
              <a:lnSpc>
                <a:spcPct val="100000"/>
              </a:lnSpc>
              <a:spcBef>
                <a:spcPts val="1200"/>
              </a:spcBef>
              <a:spcAft>
                <a:spcPts val="0"/>
              </a:spcAft>
              <a:buClr>
                <a:srgbClr val="000000"/>
              </a:buClr>
              <a:buSzPts val="1600"/>
              <a:buFont typeface="Noto Sans Symbols"/>
              <a:buChar char="❑"/>
            </a:pPr>
            <a:r>
              <a:rPr b="0" i="0" lang="uk-UA" sz="1600" u="none" cap="none" strike="noStrike">
                <a:solidFill>
                  <a:srgbClr val="000000"/>
                </a:solidFill>
                <a:latin typeface="Times New Roman"/>
                <a:ea typeface="Times New Roman"/>
                <a:cs typeface="Times New Roman"/>
                <a:sym typeface="Times New Roman"/>
              </a:rPr>
              <a:t>Зберігається потреба у посиленні інституційної спроможності органів влади та громадських організацій щодо впровадження гендерного мейнстримінгу. Хоча у 2025 році здійснювалися навчання та гендерно-правова експертиза нормативно-правових актів, питання системного застосування гендерно чутливих підходів у політиках і програмах потребує подальшого розвитку. Недостатнім залишається рівень представництва жінок у консультативно-дорадчих та експертних органах, що обмежує їхній вплив на формування та реалізацію державної політики.</a:t>
            </a:r>
            <a:endParaRPr/>
          </a:p>
          <a:p>
            <a:pPr indent="0" lvl="0" marL="0" rtl="0" algn="l">
              <a:lnSpc>
                <a:spcPct val="100000"/>
              </a:lnSpc>
              <a:spcBef>
                <a:spcPts val="600"/>
              </a:spcBef>
              <a:spcAft>
                <a:spcPts val="0"/>
              </a:spcAft>
              <a:buClr>
                <a:schemeClr val="dk1"/>
              </a:buClr>
              <a:buSzPts val="2800"/>
              <a:buNone/>
            </a:pPr>
            <a:r>
              <a:t/>
            </a:r>
            <a:endParaRPr sz="2000">
              <a:latin typeface="Times New Roman"/>
              <a:ea typeface="Times New Roman"/>
              <a:cs typeface="Times New Roman"/>
              <a:sym typeface="Times New Roman"/>
            </a:endParaRPr>
          </a:p>
        </p:txBody>
      </p:sp>
      <p:sp>
        <p:nvSpPr>
          <p:cNvPr id="410" name="Google Shape;410;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14" name="Shape 414"/>
        <p:cNvGrpSpPr/>
        <p:nvPr/>
      </p:nvGrpSpPr>
      <p:grpSpPr>
        <a:xfrm>
          <a:off x="0" y="0"/>
          <a:ext cx="0" cy="0"/>
          <a:chOff x="0" y="0"/>
          <a:chExt cx="0" cy="0"/>
        </a:xfrm>
      </p:grpSpPr>
      <p:sp>
        <p:nvSpPr>
          <p:cNvPr id="415" name="Google Shape;415;p56"/>
          <p:cNvSpPr txBox="1"/>
          <p:nvPr>
            <p:ph type="title"/>
          </p:nvPr>
        </p:nvSpPr>
        <p:spPr>
          <a:xfrm>
            <a:off x="689112" y="0"/>
            <a:ext cx="11635409" cy="88458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ДЕСС. Плани</a:t>
            </a:r>
            <a:endParaRPr b="1" sz="2400"/>
          </a:p>
        </p:txBody>
      </p:sp>
      <p:sp>
        <p:nvSpPr>
          <p:cNvPr id="416" name="Google Shape;416;p56"/>
          <p:cNvSpPr txBox="1"/>
          <p:nvPr>
            <p:ph idx="1" type="body"/>
          </p:nvPr>
        </p:nvSpPr>
        <p:spPr>
          <a:xfrm>
            <a:off x="204787" y="775666"/>
            <a:ext cx="11782425" cy="4351338"/>
          </a:xfrm>
          <a:prstGeom prst="rect">
            <a:avLst/>
          </a:prstGeom>
          <a:noFill/>
          <a:ln>
            <a:noFill/>
          </a:ln>
        </p:spPr>
        <p:txBody>
          <a:bodyPr anchorCtr="0" anchor="t" bIns="45700" lIns="91425" spcFirstLastPara="1" rIns="91425" wrap="square" tIns="45700">
            <a:noAutofit/>
          </a:bodyPr>
          <a:lstStyle/>
          <a:p>
            <a:pPr indent="-447675" lvl="0" marL="447675" marR="0" rtl="0" algn="just">
              <a:lnSpc>
                <a:spcPct val="90000"/>
              </a:lnSpc>
              <a:spcBef>
                <a:spcPts val="1000"/>
              </a:spcBef>
              <a:spcAft>
                <a:spcPts val="0"/>
              </a:spcAft>
              <a:buClr>
                <a:srgbClr val="000000"/>
              </a:buClr>
              <a:buSzPts val="1500"/>
              <a:buFont typeface="Noto Sans Symbols"/>
              <a:buChar char="⮚"/>
            </a:pPr>
            <a:r>
              <a:rPr b="0" i="0" lang="uk-UA" sz="1500" u="none" cap="none" strike="noStrike">
                <a:solidFill>
                  <a:srgbClr val="000000"/>
                </a:solidFill>
                <a:latin typeface="Times New Roman"/>
                <a:ea typeface="Times New Roman"/>
                <a:cs typeface="Times New Roman"/>
                <a:sym typeface="Times New Roman"/>
              </a:rPr>
              <a:t>У 2026 році діяльність у сфері забезпечення рівних прав і можливостей жінок і чоловіків буде зосереджена на подальшій реалізації Державної стратегії забезпечення рівних прав та можливостей жінок і чоловіків до 2030 року, а також на виконанні регіональних планів заходів з реалізації Стратегії сприяння реалізації прав і можливостей осіб, які належать до ромської національної меншини, в українському суспільстві на період до 2030 року, з урахуванням воєнних викликів та місцевого контексту.</a:t>
            </a:r>
            <a:endParaRPr/>
          </a:p>
          <a:p>
            <a:pPr indent="-447675" lvl="0" marL="447675" marR="0" rtl="0" algn="just">
              <a:lnSpc>
                <a:spcPct val="90000"/>
              </a:lnSpc>
              <a:spcBef>
                <a:spcPts val="1000"/>
              </a:spcBef>
              <a:spcAft>
                <a:spcPts val="0"/>
              </a:spcAft>
              <a:buClr>
                <a:srgbClr val="000000"/>
              </a:buClr>
              <a:buSzPts val="1500"/>
              <a:buFont typeface="Noto Sans Symbols"/>
              <a:buChar char="⮚"/>
            </a:pPr>
            <a:r>
              <a:rPr b="0" i="0" lang="uk-UA" sz="1500" u="none" cap="none" strike="noStrike">
                <a:solidFill>
                  <a:srgbClr val="000000"/>
                </a:solidFill>
                <a:latin typeface="Times New Roman"/>
                <a:ea typeface="Times New Roman"/>
                <a:cs typeface="Times New Roman"/>
                <a:sym typeface="Times New Roman"/>
              </a:rPr>
              <a:t>Пріоритетним напрямом залишатиметься забезпечення рівного доступу дівчат до освіти, зокрема серед ромської національної меншини. Планується продовження моніторингових візитів до територіальних громад, посилення інформаційно-просвітницької роботи щодо важливості продовження навчання після 9 класу, а також взаємодія з органами місцевого самоврядування, закладами освіти та ромськими громадами з метою подолання гендерних стереотипів і практик ранніх шлюбів.</a:t>
            </a:r>
            <a:endParaRPr/>
          </a:p>
          <a:p>
            <a:pPr indent="-447675" lvl="0" marL="447675" marR="0" rtl="0" algn="just">
              <a:lnSpc>
                <a:spcPct val="90000"/>
              </a:lnSpc>
              <a:spcBef>
                <a:spcPts val="1000"/>
              </a:spcBef>
              <a:spcAft>
                <a:spcPts val="0"/>
              </a:spcAft>
              <a:buClr>
                <a:srgbClr val="000000"/>
              </a:buClr>
              <a:buSzPts val="1500"/>
              <a:buFont typeface="Noto Sans Symbols"/>
              <a:buChar char="⮚"/>
            </a:pPr>
            <a:r>
              <a:rPr b="0" i="0" lang="uk-UA" sz="1500" u="none" cap="none" strike="noStrike">
                <a:solidFill>
                  <a:srgbClr val="000000"/>
                </a:solidFill>
                <a:latin typeface="Times New Roman"/>
                <a:ea typeface="Times New Roman"/>
                <a:cs typeface="Times New Roman"/>
                <a:sym typeface="Times New Roman"/>
              </a:rPr>
              <a:t>У 2026 році передбачається подальше посилення гендерно чутливих підходів у регіональних політиках і програмах, зокрема шляхом впровадження рекомендацій, напрацьованих у межах регіональних і тематичних діалогів у 2025 році. Особлива увага приділятиметься інтеграції потреб ромських жінок і дівчат у регіональні плани заходів на 2026–2028 роки.</a:t>
            </a:r>
            <a:endParaRPr/>
          </a:p>
          <a:p>
            <a:pPr indent="-447675" lvl="0" marL="447675" marR="0" rtl="0" algn="just">
              <a:lnSpc>
                <a:spcPct val="90000"/>
              </a:lnSpc>
              <a:spcBef>
                <a:spcPts val="1000"/>
              </a:spcBef>
              <a:spcAft>
                <a:spcPts val="0"/>
              </a:spcAft>
              <a:buClr>
                <a:srgbClr val="000000"/>
              </a:buClr>
              <a:buSzPts val="1500"/>
              <a:buFont typeface="Noto Sans Symbols"/>
              <a:buChar char="⮚"/>
            </a:pPr>
            <a:r>
              <a:rPr b="0" i="0" lang="uk-UA" sz="1500" u="none" cap="none" strike="noStrike">
                <a:solidFill>
                  <a:srgbClr val="000000"/>
                </a:solidFill>
                <a:latin typeface="Times New Roman"/>
                <a:ea typeface="Times New Roman"/>
                <a:cs typeface="Times New Roman"/>
                <a:sym typeface="Times New Roman"/>
              </a:rPr>
              <a:t>Заплановано продовження міжсекторальної співпраці з міжнародними партнерами, агенціями ООН та громадськими організаціями, зокрема ромськими жіночими ОГС, з метою посилення участі жінок у процесах гуманітарного реагування, відновлення та прийняття рішень на національному й регіональному рівнях.</a:t>
            </a:r>
            <a:endParaRPr/>
          </a:p>
          <a:p>
            <a:pPr indent="-447675" lvl="0" marL="447675" marR="0" rtl="0" algn="just">
              <a:lnSpc>
                <a:spcPct val="90000"/>
              </a:lnSpc>
              <a:spcBef>
                <a:spcPts val="1000"/>
              </a:spcBef>
              <a:spcAft>
                <a:spcPts val="0"/>
              </a:spcAft>
              <a:buClr>
                <a:srgbClr val="000000"/>
              </a:buClr>
              <a:buSzPts val="1500"/>
              <a:buFont typeface="Noto Sans Symbols"/>
              <a:buChar char="⮚"/>
            </a:pPr>
            <a:r>
              <a:rPr b="0" i="0" lang="uk-UA" sz="1500" u="none" cap="none" strike="noStrike">
                <a:solidFill>
                  <a:srgbClr val="000000"/>
                </a:solidFill>
                <a:latin typeface="Times New Roman"/>
                <a:ea typeface="Times New Roman"/>
                <a:cs typeface="Times New Roman"/>
                <a:sym typeface="Times New Roman"/>
              </a:rPr>
              <a:t>Окремим напрямом роботи у 2026 році стане підвищення інституційної спроможності органів влади та громадських організацій у сфері гендерного мейнстримінгу, запобігання дискримінації та насильству за ознакою статі. Планується продовження навчань для працівників ДЕСС, проведення гендерно-правової експертизи проєктів нормативно-правових актів, а також поширення практик гендерного аудиту.</a:t>
            </a:r>
            <a:endParaRPr/>
          </a:p>
          <a:p>
            <a:pPr indent="-447675" lvl="0" marL="447675" marR="0" rtl="0" algn="just">
              <a:lnSpc>
                <a:spcPct val="90000"/>
              </a:lnSpc>
              <a:spcBef>
                <a:spcPts val="1000"/>
              </a:spcBef>
              <a:spcAft>
                <a:spcPts val="0"/>
              </a:spcAft>
              <a:buClr>
                <a:srgbClr val="000000"/>
              </a:buClr>
              <a:buSzPts val="1500"/>
              <a:buFont typeface="Noto Sans Symbols"/>
              <a:buChar char="⮚"/>
            </a:pPr>
            <a:r>
              <a:rPr b="0" i="0" lang="uk-UA" sz="1500" u="none" cap="none" strike="noStrike">
                <a:solidFill>
                  <a:srgbClr val="000000"/>
                </a:solidFill>
                <a:latin typeface="Times New Roman"/>
                <a:ea typeface="Times New Roman"/>
                <a:cs typeface="Times New Roman"/>
                <a:sym typeface="Times New Roman"/>
              </a:rPr>
              <a:t>Також у фокусі залишатиметься протидія насильству за ознакою статі та сексуальному насильству, пов’язаному з конфліктом, зокрема шляхом розвитку механізмів раннього виявлення, перенаправлення постраждалих осіб до відповідних служб та підвищення професійної спроможності фахівців.</a:t>
            </a:r>
            <a:endParaRPr/>
          </a:p>
          <a:p>
            <a:pPr indent="-447675" lvl="0" marL="447675" marR="0" rtl="0" algn="just">
              <a:lnSpc>
                <a:spcPct val="90000"/>
              </a:lnSpc>
              <a:spcBef>
                <a:spcPts val="1000"/>
              </a:spcBef>
              <a:spcAft>
                <a:spcPts val="0"/>
              </a:spcAft>
              <a:buClr>
                <a:srgbClr val="000000"/>
              </a:buClr>
              <a:buSzPts val="1500"/>
              <a:buFont typeface="Noto Sans Symbols"/>
              <a:buChar char="⮚"/>
            </a:pPr>
            <a:r>
              <a:rPr b="0" i="0" lang="uk-UA" sz="1500" u="none" cap="none" strike="noStrike">
                <a:solidFill>
                  <a:srgbClr val="000000"/>
                </a:solidFill>
                <a:latin typeface="Times New Roman"/>
                <a:ea typeface="Times New Roman"/>
                <a:cs typeface="Times New Roman"/>
                <a:sym typeface="Times New Roman"/>
              </a:rPr>
              <a:t>З метою посилення гендерного балансу у процесах ухвалення рішень у 2026 році планується при доборі до рад врахування принципів рівного представництва жінок і чоловіків у консультативно-дорадчих та експертних органах, а також підтримка лідерського потенціалу жінок, зокрема представниць національних меншин (спільнот) та корінних народів України.</a:t>
            </a:r>
            <a:endParaRPr/>
          </a:p>
          <a:p>
            <a:pPr indent="-165100" lvl="0" marL="342900" rtl="0" algn="l">
              <a:lnSpc>
                <a:spcPct val="100000"/>
              </a:lnSpc>
              <a:spcBef>
                <a:spcPts val="0"/>
              </a:spcBef>
              <a:spcAft>
                <a:spcPts val="0"/>
              </a:spcAft>
              <a:buClr>
                <a:schemeClr val="dk1"/>
              </a:buClr>
              <a:buSzPts val="2800"/>
              <a:buFont typeface="Noto Sans Symbols"/>
              <a:buNone/>
            </a:pPr>
            <a:r>
              <a:t/>
            </a:r>
            <a:endParaRPr sz="2000">
              <a:latin typeface="Times New Roman"/>
              <a:ea typeface="Times New Roman"/>
              <a:cs typeface="Times New Roman"/>
              <a:sym typeface="Times New Roman"/>
            </a:endParaRPr>
          </a:p>
        </p:txBody>
      </p:sp>
      <p:sp>
        <p:nvSpPr>
          <p:cNvPr id="417" name="Google Shape;417;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21" name="Shape 421"/>
        <p:cNvGrpSpPr/>
        <p:nvPr/>
      </p:nvGrpSpPr>
      <p:grpSpPr>
        <a:xfrm>
          <a:off x="0" y="0"/>
          <a:ext cx="0" cy="0"/>
          <a:chOff x="0" y="0"/>
          <a:chExt cx="0" cy="0"/>
        </a:xfrm>
      </p:grpSpPr>
      <p:sp>
        <p:nvSpPr>
          <p:cNvPr id="422" name="Google Shape;422;p57"/>
          <p:cNvSpPr txBox="1"/>
          <p:nvPr>
            <p:ph type="title"/>
          </p:nvPr>
        </p:nvSpPr>
        <p:spPr>
          <a:xfrm>
            <a:off x="689112" y="114300"/>
            <a:ext cx="11635409" cy="88458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Державне агентство з енергоефективності та енергозбереження України. Досягнення</a:t>
            </a:r>
            <a:endParaRPr b="1" sz="2400"/>
          </a:p>
        </p:txBody>
      </p:sp>
      <p:sp>
        <p:nvSpPr>
          <p:cNvPr id="423" name="Google Shape;423;p57"/>
          <p:cNvSpPr txBox="1"/>
          <p:nvPr>
            <p:ph idx="1" type="body"/>
          </p:nvPr>
        </p:nvSpPr>
        <p:spPr>
          <a:xfrm>
            <a:off x="139147" y="998883"/>
            <a:ext cx="11363741" cy="5398053"/>
          </a:xfrm>
          <a:prstGeom prst="rect">
            <a:avLst/>
          </a:prstGeom>
          <a:noFill/>
          <a:ln>
            <a:noFill/>
          </a:ln>
        </p:spPr>
        <p:txBody>
          <a:bodyPr anchorCtr="0" anchor="t" bIns="45700" lIns="91425" spcFirstLastPara="1" rIns="91425" wrap="square" tIns="45700">
            <a:noAutofit/>
          </a:bodyPr>
          <a:lstStyle/>
          <a:p>
            <a:pPr indent="-342900" lvl="0" marL="457200" rtl="0" algn="just">
              <a:lnSpc>
                <a:spcPct val="90000"/>
              </a:lnSpc>
              <a:spcBef>
                <a:spcPts val="1000"/>
              </a:spcBef>
              <a:spcAft>
                <a:spcPts val="0"/>
              </a:spcAft>
              <a:buSzPts val="1800"/>
              <a:buChar char="•"/>
            </a:pPr>
            <a:r>
              <a:rPr lang="uk-UA" sz="1800">
                <a:latin typeface="Times New Roman"/>
                <a:ea typeface="Times New Roman"/>
                <a:cs typeface="Times New Roman"/>
                <a:sym typeface="Times New Roman"/>
              </a:rPr>
              <a:t>П</a:t>
            </a:r>
            <a:r>
              <a:rPr lang="uk-UA" sz="1800">
                <a:latin typeface="Times New Roman"/>
                <a:ea typeface="Times New Roman"/>
                <a:cs typeface="Times New Roman"/>
                <a:sym typeface="Times New Roman"/>
              </a:rPr>
              <a:t>ід час розроблення нормативно-правових актів, державних програм у Держенергоефективності не допускається включення у проекти актів положень, спрямованих на зменшення гендерної нерівності, при цьому враховуються потреби різних груп жінок і чоловіків та виконуються міжнародні зобов’язання України у сфері забезпечення рівних прав та можливостей жінок і чоловіків.</a:t>
            </a:r>
            <a:endParaRPr/>
          </a:p>
          <a:p>
            <a:pPr indent="-342900" lvl="0" marL="457200" rtl="0" algn="just">
              <a:lnSpc>
                <a:spcPct val="90000"/>
              </a:lnSpc>
              <a:spcBef>
                <a:spcPts val="1000"/>
              </a:spcBef>
              <a:spcAft>
                <a:spcPts val="0"/>
              </a:spcAft>
              <a:buSzPts val="1800"/>
              <a:buChar char="•"/>
            </a:pPr>
            <a:r>
              <a:rPr lang="uk-UA" sz="1800">
                <a:latin typeface="Times New Roman"/>
                <a:ea typeface="Times New Roman"/>
                <a:cs typeface="Times New Roman"/>
                <a:sym typeface="Times New Roman"/>
              </a:rPr>
              <a:t>Під час розробки стратегічних, програмних, проектних, фінансових документів, планів та документів поточної діяльності Держенергоефективності дотримується положень наказу </a:t>
            </a:r>
            <a:r>
              <a:rPr lang="uk-UA" sz="1800" u="sng">
                <a:solidFill>
                  <a:schemeClr val="hlink"/>
                </a:solidFill>
                <a:latin typeface="Times New Roman"/>
                <a:ea typeface="Times New Roman"/>
                <a:cs typeface="Times New Roman"/>
                <a:sym typeface="Times New Roman"/>
                <a:hlinkClick r:id="rId4"/>
              </a:rPr>
              <a:t>Міністерства соціальної політики України від 07.02.2020 № 86 «Про затвердження Інструкції щодо інтеграції гендерних підходів під час розроблення нормативно-правових актів», зареєстрованого у Міністерстві юстиції 27.02.2020 за № 211/34494.</a:t>
            </a:r>
            <a:endParaRPr sz="1800">
              <a:latin typeface="Times New Roman"/>
              <a:ea typeface="Times New Roman"/>
              <a:cs typeface="Times New Roman"/>
              <a:sym typeface="Times New Roman"/>
            </a:endParaRPr>
          </a:p>
          <a:p>
            <a:pPr indent="-342900" lvl="0" marL="457200" rtl="0" algn="just">
              <a:lnSpc>
                <a:spcPct val="90000"/>
              </a:lnSpc>
              <a:spcBef>
                <a:spcPts val="1000"/>
              </a:spcBef>
              <a:spcAft>
                <a:spcPts val="0"/>
              </a:spcAft>
              <a:buSzPts val="1800"/>
              <a:buChar char="•"/>
            </a:pPr>
            <a:r>
              <a:rPr lang="uk-UA" sz="1800">
                <a:latin typeface="Times New Roman"/>
                <a:ea typeface="Times New Roman"/>
                <a:cs typeface="Times New Roman"/>
                <a:sym typeface="Times New Roman"/>
              </a:rPr>
              <a:t>Запроваджено внутрішні механізми попередження та реагування на випадки дискримінації та насильства за ознакою статі, зокрема сексуальних домагань на робочому місці. Не допускаються випадки дискримінації за ознаками статі та іншими ознаками у сфері оплати праці, охорони праці, соціального захисту.</a:t>
            </a:r>
            <a:endParaRPr/>
          </a:p>
          <a:p>
            <a:pPr indent="-342900" lvl="0" marL="457200" rtl="0" algn="just">
              <a:lnSpc>
                <a:spcPct val="90000"/>
              </a:lnSpc>
              <a:spcBef>
                <a:spcPts val="1000"/>
              </a:spcBef>
              <a:spcAft>
                <a:spcPts val="0"/>
              </a:spcAft>
              <a:buSzPts val="1800"/>
              <a:buChar char="•"/>
            </a:pPr>
            <a:r>
              <a:rPr lang="uk-UA" sz="1800">
                <a:latin typeface="Times New Roman"/>
                <a:ea typeface="Times New Roman"/>
                <a:cs typeface="Times New Roman"/>
                <a:sym typeface="Times New Roman"/>
              </a:rPr>
              <a:t>Під час комплектування кадрами і просування працівників по службі (при рівних професійних компетенціях претендентів) дотримується принцип надання переваги особам тієї статі, щодо якої існує дисбаланс (це не вимагає прийняття на роботу, просування по службі, підтримки зайнятості або навчання особи, яка є некомпетентною, не здатною чи не спроможною виконувати основні функції на посаді або пройти відповідне навчання, - якщо в таких випадках не йдеться про осіб з інвалідністю).</a:t>
            </a:r>
            <a:endParaRPr/>
          </a:p>
          <a:p>
            <a:pPr indent="-228600" lvl="0" marL="457200" rtl="0" algn="just">
              <a:lnSpc>
                <a:spcPct val="90000"/>
              </a:lnSpc>
              <a:spcBef>
                <a:spcPts val="1000"/>
              </a:spcBef>
              <a:spcAft>
                <a:spcPts val="0"/>
              </a:spcAft>
              <a:buSzPts val="1800"/>
              <a:buNone/>
            </a:pPr>
            <a:r>
              <a:t/>
            </a:r>
            <a:endParaRPr sz="2000">
              <a:latin typeface="Times New Roman"/>
              <a:ea typeface="Times New Roman"/>
              <a:cs typeface="Times New Roman"/>
              <a:sym typeface="Times New Roman"/>
            </a:endParaRPr>
          </a:p>
          <a:p>
            <a:pPr indent="-107950" lvl="0" marL="285750" rtl="0" algn="just">
              <a:lnSpc>
                <a:spcPct val="100000"/>
              </a:lnSpc>
              <a:spcBef>
                <a:spcPts val="600"/>
              </a:spcBef>
              <a:spcAft>
                <a:spcPts val="600"/>
              </a:spcAft>
              <a:buClr>
                <a:srgbClr val="000000"/>
              </a:buClr>
              <a:buSzPts val="2800"/>
              <a:buFont typeface="Noto Sans Symbols"/>
              <a:buNone/>
            </a:pPr>
            <a:r>
              <a:t/>
            </a:r>
            <a:endParaRPr sz="1800">
              <a:solidFill>
                <a:srgbClr val="000000"/>
              </a:solidFill>
              <a:latin typeface="Times New Roman"/>
              <a:ea typeface="Times New Roman"/>
              <a:cs typeface="Times New Roman"/>
              <a:sym typeface="Times New Roman"/>
            </a:endParaRPr>
          </a:p>
        </p:txBody>
      </p:sp>
      <p:sp>
        <p:nvSpPr>
          <p:cNvPr id="424" name="Google Shape;424;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28" name="Shape 428"/>
        <p:cNvGrpSpPr/>
        <p:nvPr/>
      </p:nvGrpSpPr>
      <p:grpSpPr>
        <a:xfrm>
          <a:off x="0" y="0"/>
          <a:ext cx="0" cy="0"/>
          <a:chOff x="0" y="0"/>
          <a:chExt cx="0" cy="0"/>
        </a:xfrm>
      </p:grpSpPr>
      <p:sp>
        <p:nvSpPr>
          <p:cNvPr id="429" name="Google Shape;429;p58"/>
          <p:cNvSpPr txBox="1"/>
          <p:nvPr>
            <p:ph type="title"/>
          </p:nvPr>
        </p:nvSpPr>
        <p:spPr>
          <a:xfrm>
            <a:off x="689112" y="114300"/>
            <a:ext cx="11635409" cy="88458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Держенергоефективності. Досягнення</a:t>
            </a:r>
            <a:endParaRPr b="1" sz="2400"/>
          </a:p>
        </p:txBody>
      </p:sp>
      <p:sp>
        <p:nvSpPr>
          <p:cNvPr id="430" name="Google Shape;430;p58"/>
          <p:cNvSpPr txBox="1"/>
          <p:nvPr>
            <p:ph idx="1" type="body"/>
          </p:nvPr>
        </p:nvSpPr>
        <p:spPr>
          <a:xfrm>
            <a:off x="139147" y="998883"/>
            <a:ext cx="11363741" cy="5398053"/>
          </a:xfrm>
          <a:prstGeom prst="rect">
            <a:avLst/>
          </a:prstGeom>
          <a:noFill/>
          <a:ln>
            <a:noFill/>
          </a:ln>
        </p:spPr>
        <p:txBody>
          <a:bodyPr anchorCtr="0" anchor="t" bIns="45700" lIns="91425" spcFirstLastPara="1" rIns="91425" wrap="square" tIns="45700">
            <a:noAutofit/>
          </a:bodyPr>
          <a:lstStyle/>
          <a:p>
            <a:pPr indent="-342900" lvl="0" marL="457200" rtl="0" algn="just">
              <a:lnSpc>
                <a:spcPct val="90000"/>
              </a:lnSpc>
              <a:spcBef>
                <a:spcPts val="1000"/>
              </a:spcBef>
              <a:spcAft>
                <a:spcPts val="0"/>
              </a:spcAft>
              <a:buSzPts val="1800"/>
              <a:buChar char="•"/>
            </a:pPr>
            <a:r>
              <a:rPr lang="uk-UA" sz="1700">
                <a:latin typeface="Times New Roman"/>
                <a:ea typeface="Times New Roman"/>
                <a:cs typeface="Times New Roman"/>
                <a:sym typeface="Times New Roman"/>
              </a:rPr>
              <a:t>З метою забезпечення фактичної рівності жінок та чоловіків щодо роботи на керівних посадах дотримується принцип гендерного паритету в представництві. В умовах воєнного стану в апараті Держенергоефективності працює 36% чоловіків та 64% жінок, з них категорії “Б” становить - 8 чоловіків та 16 жінок, категорія “А”- 2 чоловіка та 2 жінки.</a:t>
            </a:r>
            <a:endParaRPr/>
          </a:p>
          <a:p>
            <a:pPr indent="-342900" lvl="0" marL="457200" rtl="0" algn="just">
              <a:lnSpc>
                <a:spcPct val="90000"/>
              </a:lnSpc>
              <a:spcBef>
                <a:spcPts val="1000"/>
              </a:spcBef>
              <a:spcAft>
                <a:spcPts val="0"/>
              </a:spcAft>
              <a:buSzPts val="1800"/>
              <a:buChar char="•"/>
            </a:pPr>
            <a:r>
              <a:rPr lang="uk-UA" sz="1700">
                <a:latin typeface="Times New Roman"/>
                <a:ea typeface="Times New Roman"/>
                <a:cs typeface="Times New Roman"/>
                <a:sym typeface="Times New Roman"/>
              </a:rPr>
              <a:t>Всі працівники Держенергоефективності мають рівні права на всі види відпусток (щорічні, соціальні у т.ч.: для догляду за дитиною до досягнення нею трирічного віку; додаткова відпустка працівникам, які мають дітей або повнолітню дитину - особу з інвалідністю з дитинства підгрупи А I групи;</a:t>
            </a:r>
            <a:endParaRPr/>
          </a:p>
          <a:p>
            <a:pPr indent="-342900" lvl="0" marL="457200" rtl="0" algn="just">
              <a:lnSpc>
                <a:spcPct val="90000"/>
              </a:lnSpc>
              <a:spcBef>
                <a:spcPts val="1000"/>
              </a:spcBef>
              <a:spcAft>
                <a:spcPts val="0"/>
              </a:spcAft>
              <a:buSzPts val="1800"/>
              <a:buChar char="•"/>
            </a:pPr>
            <a:r>
              <a:rPr lang="uk-UA" sz="1700">
                <a:latin typeface="Times New Roman"/>
                <a:ea typeface="Times New Roman"/>
                <a:cs typeface="Times New Roman"/>
                <a:sym typeface="Times New Roman"/>
              </a:rPr>
              <a:t>У 2025 році представники Держенергоефективності активно долучалися до заходів, присвячених питанням гендерної рівності, зокрема ролі жінок у процесах зеленого та енергетичного відновлення країни: Голова Держенергоефективності взяла участь у відкритому діалозі в контексті зеленого відновлення України. Ключовою темою заходу стала </a:t>
            </a:r>
            <a:r>
              <a:rPr b="1" lang="uk-UA" sz="1700">
                <a:latin typeface="Times New Roman"/>
                <a:ea typeface="Times New Roman"/>
                <a:cs typeface="Times New Roman"/>
                <a:sym typeface="Times New Roman"/>
              </a:rPr>
              <a:t>роль жінок в енергетичному відновленні України</a:t>
            </a:r>
            <a:r>
              <a:rPr lang="uk-UA" sz="1700">
                <a:latin typeface="Times New Roman"/>
                <a:ea typeface="Times New Roman"/>
                <a:cs typeface="Times New Roman"/>
                <a:sym typeface="Times New Roman"/>
              </a:rPr>
              <a:t>, їхній внесок у формування стійкої та інклюзивної енергетичної політики.</a:t>
            </a:r>
            <a:endParaRPr/>
          </a:p>
          <a:p>
            <a:pPr indent="-342900" lvl="0" marL="457200" rtl="0" algn="just">
              <a:lnSpc>
                <a:spcPct val="90000"/>
              </a:lnSpc>
              <a:spcBef>
                <a:spcPts val="1000"/>
              </a:spcBef>
              <a:spcAft>
                <a:spcPts val="0"/>
              </a:spcAft>
              <a:buSzPts val="1800"/>
              <a:buChar char="•"/>
            </a:pPr>
            <a:r>
              <a:rPr lang="uk-UA" sz="1700">
                <a:latin typeface="Times New Roman"/>
                <a:ea typeface="Times New Roman"/>
                <a:cs typeface="Times New Roman"/>
                <a:sym typeface="Times New Roman"/>
              </a:rPr>
              <a:t>Заступник Голови Держенергоефективності долучився до заходу </a:t>
            </a:r>
            <a:r>
              <a:rPr b="1" lang="uk-UA" sz="1700">
                <a:latin typeface="Times New Roman"/>
                <a:ea typeface="Times New Roman"/>
                <a:cs typeface="Times New Roman"/>
                <a:sym typeface="Times New Roman"/>
              </a:rPr>
              <a:t>«Підготовка фахівців нового покоління </a:t>
            </a:r>
            <a:r>
              <a:rPr b="0" i="0" lang="uk-UA" sz="1200">
                <a:solidFill>
                  <a:srgbClr val="0A0A0A"/>
                </a:solidFill>
                <a:latin typeface="Courier New"/>
                <a:ea typeface="Courier New"/>
                <a:cs typeface="Courier New"/>
                <a:sym typeface="Courier New"/>
              </a:rPr>
              <a:t>—</a:t>
            </a:r>
            <a:r>
              <a:rPr b="1" lang="uk-UA" sz="1700">
                <a:latin typeface="Times New Roman"/>
                <a:ea typeface="Times New Roman"/>
                <a:cs typeface="Times New Roman"/>
                <a:sym typeface="Times New Roman"/>
              </a:rPr>
              <a:t> інвестиція в енергонезалежне майбутнє країни»</a:t>
            </a:r>
            <a:r>
              <a:rPr lang="uk-UA" sz="1700">
                <a:latin typeface="Times New Roman"/>
                <a:ea typeface="Times New Roman"/>
                <a:cs typeface="Times New Roman"/>
                <a:sym typeface="Times New Roman"/>
              </a:rPr>
              <a:t>, у межах якого було обговорено гендерні аспекти реалізації нових освітніх проєктів у сфері енергоефективності та відновлюваної енергетики.</a:t>
            </a:r>
            <a:endParaRPr/>
          </a:p>
          <a:p>
            <a:pPr indent="-342900" lvl="0" marL="457200" rtl="0" algn="just">
              <a:lnSpc>
                <a:spcPct val="90000"/>
              </a:lnSpc>
              <a:spcBef>
                <a:spcPts val="1000"/>
              </a:spcBef>
              <a:spcAft>
                <a:spcPts val="0"/>
              </a:spcAft>
              <a:buSzPts val="1800"/>
              <a:buChar char="•"/>
            </a:pPr>
            <a:r>
              <a:rPr lang="uk-UA" sz="1700">
                <a:latin typeface="Times New Roman"/>
                <a:ea typeface="Times New Roman"/>
                <a:cs typeface="Times New Roman"/>
                <a:sym typeface="Times New Roman"/>
              </a:rPr>
              <a:t>Перший заступник Голови Держенергоефективності взяла участь у </a:t>
            </a:r>
            <a:r>
              <a:rPr b="1" lang="uk-UA" sz="1700">
                <a:latin typeface="Times New Roman"/>
                <a:ea typeface="Times New Roman"/>
                <a:cs typeface="Times New Roman"/>
                <a:sym typeface="Times New Roman"/>
              </a:rPr>
              <a:t>першому форумі зацікавлених сторін Платформи дій зеленого відновлення України</a:t>
            </a:r>
            <a:r>
              <a:rPr lang="uk-UA" sz="1700">
                <a:latin typeface="Times New Roman"/>
                <a:ea typeface="Times New Roman"/>
                <a:cs typeface="Times New Roman"/>
                <a:sym typeface="Times New Roman"/>
              </a:rPr>
              <a:t>. Основна увага заходу була зосереджена на темі </a:t>
            </a:r>
            <a:r>
              <a:rPr b="1" lang="uk-UA" sz="1700">
                <a:latin typeface="Times New Roman"/>
                <a:ea typeface="Times New Roman"/>
                <a:cs typeface="Times New Roman"/>
                <a:sym typeface="Times New Roman"/>
              </a:rPr>
              <a:t>жінок в енергетиці</a:t>
            </a:r>
            <a:r>
              <a:rPr lang="uk-UA" sz="1700">
                <a:latin typeface="Times New Roman"/>
                <a:ea typeface="Times New Roman"/>
                <a:cs typeface="Times New Roman"/>
                <a:sym typeface="Times New Roman"/>
              </a:rPr>
              <a:t> та їх ролі у післявоєнному відновленні країни. Також, </a:t>
            </a:r>
            <a:r>
              <a:rPr b="1" lang="uk-UA" sz="1700">
                <a:latin typeface="Times New Roman"/>
                <a:ea typeface="Times New Roman"/>
                <a:cs typeface="Times New Roman"/>
                <a:sym typeface="Times New Roman"/>
              </a:rPr>
              <a:t>заступниця Голови </a:t>
            </a:r>
            <a:r>
              <a:rPr lang="uk-UA" sz="1700">
                <a:latin typeface="Times New Roman"/>
                <a:ea typeface="Times New Roman"/>
                <a:cs typeface="Times New Roman"/>
                <a:sym typeface="Times New Roman"/>
              </a:rPr>
              <a:t>долучилася до </a:t>
            </a:r>
            <a:r>
              <a:rPr b="1" lang="uk-UA" sz="1700">
                <a:latin typeface="Times New Roman"/>
                <a:ea typeface="Times New Roman"/>
                <a:cs typeface="Times New Roman"/>
                <a:sym typeface="Times New Roman"/>
              </a:rPr>
              <a:t>6-ї щорічної конференції «Енергетика без гендеру: від викликів до лідерства»</a:t>
            </a:r>
            <a:r>
              <a:rPr lang="uk-UA" sz="1700">
                <a:latin typeface="Times New Roman"/>
                <a:ea typeface="Times New Roman"/>
                <a:cs typeface="Times New Roman"/>
                <a:sym typeface="Times New Roman"/>
              </a:rPr>
              <a:t>, де обговорювалися питання подолання гендерних бар’єрів, розвитку жіночого лідерства та забезпечення рівних можливостей в енергетичному секторі</a:t>
            </a:r>
            <a:endParaRPr/>
          </a:p>
          <a:p>
            <a:pPr indent="-228600" lvl="0" marL="457200" rtl="0" algn="just">
              <a:lnSpc>
                <a:spcPct val="90000"/>
              </a:lnSpc>
              <a:spcBef>
                <a:spcPts val="1000"/>
              </a:spcBef>
              <a:spcAft>
                <a:spcPts val="0"/>
              </a:spcAft>
              <a:buSzPts val="1800"/>
              <a:buNone/>
            </a:pPr>
            <a:r>
              <a:t/>
            </a:r>
            <a:endParaRPr sz="1700">
              <a:latin typeface="Times New Roman"/>
              <a:ea typeface="Times New Roman"/>
              <a:cs typeface="Times New Roman"/>
              <a:sym typeface="Times New Roman"/>
            </a:endParaRPr>
          </a:p>
          <a:p>
            <a:pPr indent="-107950" lvl="0" marL="285750" rtl="0" algn="just">
              <a:lnSpc>
                <a:spcPct val="100000"/>
              </a:lnSpc>
              <a:spcBef>
                <a:spcPts val="600"/>
              </a:spcBef>
              <a:spcAft>
                <a:spcPts val="600"/>
              </a:spcAft>
              <a:buClr>
                <a:srgbClr val="000000"/>
              </a:buClr>
              <a:buSzPts val="2800"/>
              <a:buFont typeface="Noto Sans Symbols"/>
              <a:buNone/>
            </a:pPr>
            <a:r>
              <a:t/>
            </a:r>
            <a:endParaRPr sz="1800">
              <a:solidFill>
                <a:srgbClr val="000000"/>
              </a:solidFill>
              <a:latin typeface="Times New Roman"/>
              <a:ea typeface="Times New Roman"/>
              <a:cs typeface="Times New Roman"/>
              <a:sym typeface="Times New Roman"/>
            </a:endParaRPr>
          </a:p>
        </p:txBody>
      </p:sp>
      <p:sp>
        <p:nvSpPr>
          <p:cNvPr id="431" name="Google Shape;431;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35" name="Shape 435"/>
        <p:cNvGrpSpPr/>
        <p:nvPr/>
      </p:nvGrpSpPr>
      <p:grpSpPr>
        <a:xfrm>
          <a:off x="0" y="0"/>
          <a:ext cx="0" cy="0"/>
          <a:chOff x="0" y="0"/>
          <a:chExt cx="0" cy="0"/>
        </a:xfrm>
      </p:grpSpPr>
      <p:sp>
        <p:nvSpPr>
          <p:cNvPr id="436" name="Google Shape;436;p59"/>
          <p:cNvSpPr txBox="1"/>
          <p:nvPr>
            <p:ph type="title"/>
          </p:nvPr>
        </p:nvSpPr>
        <p:spPr>
          <a:xfrm>
            <a:off x="914400" y="-341137"/>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Держенергоефективності</a:t>
            </a:r>
            <a:endParaRPr b="1" sz="2400"/>
          </a:p>
        </p:txBody>
      </p:sp>
      <p:sp>
        <p:nvSpPr>
          <p:cNvPr id="437" name="Google Shape;437;p59"/>
          <p:cNvSpPr txBox="1"/>
          <p:nvPr>
            <p:ph idx="1" type="body"/>
          </p:nvPr>
        </p:nvSpPr>
        <p:spPr>
          <a:xfrm>
            <a:off x="762000" y="317171"/>
            <a:ext cx="5157787" cy="823912"/>
          </a:xfrm>
          <a:prstGeom prst="rect">
            <a:avLst/>
          </a:prstGeom>
          <a:noFill/>
          <a:ln>
            <a:noFill/>
          </a:ln>
        </p:spPr>
        <p:txBody>
          <a:bodyPr anchorCtr="0" anchor="b" bIns="45700" lIns="91425" spcFirstLastPara="1" rIns="91425" wrap="square" tIns="45700">
            <a:normAutofit/>
          </a:bodyPr>
          <a:lstStyle/>
          <a:p>
            <a:pPr indent="-228600" lvl="0" marL="457200" rtl="0" algn="l">
              <a:lnSpc>
                <a:spcPct val="90000"/>
              </a:lnSpc>
              <a:spcBef>
                <a:spcPts val="1000"/>
              </a:spcBef>
              <a:spcAft>
                <a:spcPts val="0"/>
              </a:spcAft>
              <a:buClr>
                <a:schemeClr val="dk1"/>
              </a:buClr>
              <a:buSzPts val="2400"/>
              <a:buNone/>
            </a:pPr>
            <a:r>
              <a:rPr b="1" i="0" lang="uk-UA" sz="2400" u="none" cap="none" strike="noStrike">
                <a:solidFill>
                  <a:srgbClr val="000000"/>
                </a:solidFill>
                <a:latin typeface="Times New Roman"/>
                <a:ea typeface="Times New Roman"/>
                <a:cs typeface="Times New Roman"/>
                <a:sym typeface="Times New Roman"/>
              </a:rPr>
              <a:t>Виклики</a:t>
            </a:r>
            <a:endParaRPr/>
          </a:p>
        </p:txBody>
      </p:sp>
      <p:sp>
        <p:nvSpPr>
          <p:cNvPr id="438" name="Google Shape;438;p59"/>
          <p:cNvSpPr txBox="1"/>
          <p:nvPr>
            <p:ph idx="2" type="body"/>
          </p:nvPr>
        </p:nvSpPr>
        <p:spPr>
          <a:xfrm>
            <a:off x="141525" y="1442125"/>
            <a:ext cx="4350000" cy="5056500"/>
          </a:xfrm>
          <a:prstGeom prst="rect">
            <a:avLst/>
          </a:prstGeom>
          <a:noFill/>
          <a:ln>
            <a:noFill/>
          </a:ln>
        </p:spPr>
        <p:txBody>
          <a:bodyPr anchorCtr="0" anchor="t" bIns="45700" lIns="91425" spcFirstLastPara="1" rIns="91425" wrap="square" tIns="45700">
            <a:normAutofit/>
          </a:bodyPr>
          <a:lstStyle/>
          <a:p>
            <a:pPr indent="-342900" lvl="0" marL="457200" marR="0" rtl="0" algn="just">
              <a:lnSpc>
                <a:spcPct val="150000"/>
              </a:lnSpc>
              <a:spcBef>
                <a:spcPts val="0"/>
              </a:spcBef>
              <a:spcAft>
                <a:spcPts val="0"/>
              </a:spcAft>
              <a:buClr>
                <a:srgbClr val="000000"/>
              </a:buClr>
              <a:buSzPts val="1800"/>
              <a:buFont typeface="Noto Sans Symbols"/>
              <a:buChar char="❑"/>
            </a:pPr>
            <a:r>
              <a:rPr b="0" i="0" lang="uk-UA" sz="1600" u="none" cap="none" strike="noStrike">
                <a:solidFill>
                  <a:srgbClr val="000000"/>
                </a:solidFill>
                <a:latin typeface="Times New Roman"/>
                <a:ea typeface="Times New Roman"/>
                <a:cs typeface="Times New Roman"/>
                <a:sym typeface="Times New Roman"/>
              </a:rPr>
              <a:t>Руйнівний вплив повномасштабного вторгнення російської федерації в Україну</a:t>
            </a:r>
            <a:endParaRPr b="0" i="0" sz="1600" u="none" cap="none" strike="noStrike">
              <a:solidFill>
                <a:srgbClr val="000000"/>
              </a:solidFill>
              <a:latin typeface="Times New Roman"/>
              <a:ea typeface="Times New Roman"/>
              <a:cs typeface="Times New Roman"/>
              <a:sym typeface="Times New Roman"/>
            </a:endParaRPr>
          </a:p>
          <a:p>
            <a:pPr indent="-342900" lvl="0" marL="457200" marR="0" rtl="0" algn="just">
              <a:lnSpc>
                <a:spcPct val="150000"/>
              </a:lnSpc>
              <a:spcBef>
                <a:spcPts val="0"/>
              </a:spcBef>
              <a:spcAft>
                <a:spcPts val="0"/>
              </a:spcAft>
              <a:buClr>
                <a:srgbClr val="000000"/>
              </a:buClr>
              <a:buSzPts val="1800"/>
              <a:buFont typeface="Noto Sans Symbols"/>
              <a:buChar char="❑"/>
            </a:pPr>
            <a:r>
              <a:rPr b="0" i="0" lang="uk-UA" sz="1600" u="none" cap="none" strike="noStrike">
                <a:solidFill>
                  <a:srgbClr val="000000"/>
                </a:solidFill>
                <a:latin typeface="Times New Roman"/>
                <a:ea typeface="Times New Roman"/>
                <a:cs typeface="Times New Roman"/>
                <a:sym typeface="Times New Roman"/>
              </a:rPr>
              <a:t>Укорінені стереотипи щодо традиційних гендерних ролей в суспільстві;</a:t>
            </a:r>
            <a:endParaRPr/>
          </a:p>
          <a:p>
            <a:pPr indent="-342900" lvl="0" marL="457200" marR="0" rtl="0" algn="just">
              <a:lnSpc>
                <a:spcPct val="150000"/>
              </a:lnSpc>
              <a:spcBef>
                <a:spcPts val="0"/>
              </a:spcBef>
              <a:spcAft>
                <a:spcPts val="0"/>
              </a:spcAft>
              <a:buClr>
                <a:srgbClr val="000000"/>
              </a:buClr>
              <a:buSzPts val="1800"/>
              <a:buFont typeface="Noto Sans Symbols"/>
              <a:buChar char="❑"/>
            </a:pPr>
            <a:r>
              <a:rPr b="0" i="0" lang="uk-UA" sz="1600" u="none" cap="none" strike="noStrike">
                <a:solidFill>
                  <a:srgbClr val="000000"/>
                </a:solidFill>
                <a:latin typeface="Times New Roman"/>
                <a:ea typeface="Times New Roman"/>
                <a:cs typeface="Times New Roman"/>
                <a:sym typeface="Times New Roman"/>
              </a:rPr>
              <a:t>Недостатній рівень формування гендерно чутливої культури спілкування;</a:t>
            </a:r>
            <a:endParaRPr/>
          </a:p>
          <a:p>
            <a:pPr indent="-342900" lvl="0" marL="457200" marR="0" rtl="0" algn="just">
              <a:lnSpc>
                <a:spcPct val="150000"/>
              </a:lnSpc>
              <a:spcBef>
                <a:spcPts val="0"/>
              </a:spcBef>
              <a:spcAft>
                <a:spcPts val="0"/>
              </a:spcAft>
              <a:buClr>
                <a:srgbClr val="000000"/>
              </a:buClr>
              <a:buSzPts val="1800"/>
              <a:buFont typeface="Noto Sans Symbols"/>
              <a:buChar char="❑"/>
            </a:pPr>
            <a:r>
              <a:rPr b="0" i="0" lang="uk-UA" sz="1600" u="none" cap="none" strike="noStrike">
                <a:solidFill>
                  <a:srgbClr val="000000"/>
                </a:solidFill>
                <a:latin typeface="Times New Roman"/>
                <a:ea typeface="Times New Roman"/>
                <a:cs typeface="Times New Roman"/>
                <a:sym typeface="Times New Roman"/>
              </a:rPr>
              <a:t>Зменшення гендерного розриву в чисельності між чоловіками та жінками.</a:t>
            </a:r>
            <a:endParaRPr/>
          </a:p>
          <a:p>
            <a:pPr indent="-342900" lvl="0" marL="457200" marR="0" rtl="0" algn="just">
              <a:lnSpc>
                <a:spcPct val="150000"/>
              </a:lnSpc>
              <a:spcBef>
                <a:spcPts val="0"/>
              </a:spcBef>
              <a:spcAft>
                <a:spcPts val="0"/>
              </a:spcAft>
              <a:buClr>
                <a:srgbClr val="000000"/>
              </a:buClr>
              <a:buSzPts val="1800"/>
              <a:buFont typeface="Noto Sans Symbols"/>
              <a:buChar char="❑"/>
            </a:pPr>
            <a:r>
              <a:rPr b="0" i="0" lang="uk-UA" sz="1600" u="none" cap="none" strike="noStrike">
                <a:solidFill>
                  <a:srgbClr val="000000"/>
                </a:solidFill>
                <a:latin typeface="Times New Roman"/>
                <a:ea typeface="Times New Roman"/>
                <a:cs typeface="Times New Roman"/>
                <a:sym typeface="Times New Roman"/>
              </a:rPr>
              <a:t>Необхідність забезпечення балансу між виконанням посадових обов’язків та домашніми справами</a:t>
            </a:r>
            <a:endParaRPr sz="1600"/>
          </a:p>
        </p:txBody>
      </p:sp>
      <p:sp>
        <p:nvSpPr>
          <p:cNvPr id="439" name="Google Shape;439;p59"/>
          <p:cNvSpPr txBox="1"/>
          <p:nvPr>
            <p:ph idx="3" type="body"/>
          </p:nvPr>
        </p:nvSpPr>
        <p:spPr>
          <a:xfrm>
            <a:off x="7478083" y="160524"/>
            <a:ext cx="5183100" cy="823800"/>
          </a:xfrm>
          <a:prstGeom prst="rect">
            <a:avLst/>
          </a:prstGeom>
          <a:noFill/>
          <a:ln>
            <a:noFill/>
          </a:ln>
        </p:spPr>
        <p:txBody>
          <a:bodyPr anchorCtr="0" anchor="b" bIns="45700" lIns="91425" spcFirstLastPara="1" rIns="91425" wrap="square" tIns="45700">
            <a:normAutofit/>
          </a:bodyPr>
          <a:lstStyle/>
          <a:p>
            <a:pPr indent="-228600" lvl="0" marL="457200" rtl="0" algn="l">
              <a:lnSpc>
                <a:spcPct val="90000"/>
              </a:lnSpc>
              <a:spcBef>
                <a:spcPts val="1000"/>
              </a:spcBef>
              <a:spcAft>
                <a:spcPts val="0"/>
              </a:spcAft>
              <a:buClr>
                <a:schemeClr val="dk1"/>
              </a:buClr>
              <a:buSzPts val="2400"/>
              <a:buNone/>
            </a:pPr>
            <a:r>
              <a:rPr lang="uk-UA">
                <a:solidFill>
                  <a:srgbClr val="000000"/>
                </a:solidFill>
                <a:latin typeface="Times New Roman"/>
                <a:ea typeface="Times New Roman"/>
                <a:cs typeface="Times New Roman"/>
                <a:sym typeface="Times New Roman"/>
              </a:rPr>
              <a:t>Плани</a:t>
            </a:r>
            <a:endParaRPr/>
          </a:p>
        </p:txBody>
      </p:sp>
      <p:sp>
        <p:nvSpPr>
          <p:cNvPr id="440" name="Google Shape;440;p59"/>
          <p:cNvSpPr txBox="1"/>
          <p:nvPr>
            <p:ph idx="4" type="body"/>
          </p:nvPr>
        </p:nvSpPr>
        <p:spPr>
          <a:xfrm>
            <a:off x="4633525" y="1186950"/>
            <a:ext cx="7242900" cy="6160800"/>
          </a:xfrm>
          <a:prstGeom prst="rect">
            <a:avLst/>
          </a:prstGeom>
          <a:noFill/>
          <a:ln>
            <a:noFill/>
          </a:ln>
        </p:spPr>
        <p:txBody>
          <a:bodyPr anchorCtr="0" anchor="t" bIns="45700" lIns="91425" spcFirstLastPara="1" rIns="91425" wrap="square" tIns="45700">
            <a:normAutofit fontScale="32500"/>
          </a:bodyPr>
          <a:lstStyle/>
          <a:p>
            <a:pPr indent="0" lvl="0" marL="0" marR="0" rtl="0" algn="l">
              <a:lnSpc>
                <a:spcPct val="90000"/>
              </a:lnSpc>
              <a:spcBef>
                <a:spcPts val="0"/>
              </a:spcBef>
              <a:spcAft>
                <a:spcPts val="0"/>
              </a:spcAft>
              <a:buClr>
                <a:srgbClr val="000000"/>
              </a:buClr>
              <a:buSzPct val="350000"/>
              <a:buFont typeface="Arial"/>
              <a:buNone/>
            </a:pPr>
            <a:r>
              <a:t/>
            </a:r>
            <a:endParaRPr b="0" i="0" sz="2000" u="none" cap="none" strike="noStrike">
              <a:solidFill>
                <a:srgbClr val="000000"/>
              </a:solidFill>
              <a:latin typeface="Times New Roman"/>
              <a:ea typeface="Times New Roman"/>
              <a:cs typeface="Times New Roman"/>
              <a:sym typeface="Times New Roman"/>
            </a:endParaRPr>
          </a:p>
          <a:p>
            <a:pPr indent="-321468" lvl="0" marL="457200" marR="0" rtl="0" algn="just">
              <a:lnSpc>
                <a:spcPct val="120000"/>
              </a:lnSpc>
              <a:spcBef>
                <a:spcPts val="600"/>
              </a:spcBef>
              <a:spcAft>
                <a:spcPts val="0"/>
              </a:spcAft>
              <a:buClr>
                <a:srgbClr val="000000"/>
              </a:buClr>
              <a:buSzPct val="100000"/>
              <a:buFont typeface="Arial"/>
              <a:buChar char="•"/>
            </a:pPr>
            <a:r>
              <a:rPr b="0" i="0" lang="uk-UA" sz="4500" u="none" cap="none" strike="noStrike">
                <a:solidFill>
                  <a:srgbClr val="000000"/>
                </a:solidFill>
                <a:latin typeface="Times New Roman"/>
                <a:ea typeface="Times New Roman"/>
                <a:cs typeface="Times New Roman"/>
                <a:sym typeface="Times New Roman"/>
              </a:rPr>
              <a:t>Призначення радника з питань забезпечення рівних прав та можливостей жінок і чоловіків на громадських засадах у Держенергоефективності</a:t>
            </a:r>
            <a:endParaRPr sz="4500"/>
          </a:p>
          <a:p>
            <a:pPr indent="-321468" lvl="0" marL="457200" marR="0" rtl="0" algn="just">
              <a:lnSpc>
                <a:spcPct val="120000"/>
              </a:lnSpc>
              <a:spcBef>
                <a:spcPts val="1200"/>
              </a:spcBef>
              <a:spcAft>
                <a:spcPts val="0"/>
              </a:spcAft>
              <a:buClr>
                <a:srgbClr val="000000"/>
              </a:buClr>
              <a:buSzPct val="100000"/>
              <a:buFont typeface="Arial"/>
              <a:buChar char="•"/>
            </a:pPr>
            <a:r>
              <a:rPr b="0" i="0" lang="uk-UA" sz="4500" u="none" cap="none" strike="noStrike">
                <a:solidFill>
                  <a:srgbClr val="000000"/>
                </a:solidFill>
                <a:latin typeface="Times New Roman"/>
                <a:ea typeface="Times New Roman"/>
                <a:cs typeface="Times New Roman"/>
                <a:sym typeface="Times New Roman"/>
              </a:rPr>
              <a:t>Зробити огляд стратегічних документів та НПА України, які містять інформацію про гендерну рівність, та визначити гендерні пріоритети Держенергоефективності відповідно до стратегічних документів та нормативно-правових актів України</a:t>
            </a:r>
            <a:endParaRPr sz="4500"/>
          </a:p>
          <a:p>
            <a:pPr indent="-321468" lvl="0" marL="457200" marR="0" rtl="0" algn="just">
              <a:lnSpc>
                <a:spcPct val="120000"/>
              </a:lnSpc>
              <a:spcBef>
                <a:spcPts val="1200"/>
              </a:spcBef>
              <a:spcAft>
                <a:spcPts val="0"/>
              </a:spcAft>
              <a:buClr>
                <a:srgbClr val="000000"/>
              </a:buClr>
              <a:buSzPct val="100000"/>
              <a:buFont typeface="Arial"/>
              <a:buChar char="•"/>
            </a:pPr>
            <a:r>
              <a:rPr b="0" i="0" lang="uk-UA" sz="4500" u="none" cap="none" strike="noStrike">
                <a:solidFill>
                  <a:srgbClr val="000000"/>
                </a:solidFill>
                <a:latin typeface="Times New Roman"/>
                <a:ea typeface="Times New Roman"/>
                <a:cs typeface="Times New Roman"/>
                <a:sym typeface="Times New Roman"/>
              </a:rPr>
              <a:t>Забезпечити продовження роботи щодо підвищення рівня професійної компетентності держслужбовців у сфері гендерної рівності, недискримінації та гендерно чутливого спілкування.</a:t>
            </a:r>
            <a:endParaRPr sz="4500"/>
          </a:p>
          <a:p>
            <a:pPr indent="-321468" lvl="0" marL="457200" marR="0" rtl="0" algn="just">
              <a:lnSpc>
                <a:spcPct val="120000"/>
              </a:lnSpc>
              <a:spcBef>
                <a:spcPts val="1200"/>
              </a:spcBef>
              <a:spcAft>
                <a:spcPts val="0"/>
              </a:spcAft>
              <a:buClr>
                <a:srgbClr val="000000"/>
              </a:buClr>
              <a:buSzPct val="100000"/>
              <a:buFont typeface="Arial"/>
              <a:buChar char="•"/>
            </a:pPr>
            <a:r>
              <a:rPr b="0" i="0" lang="uk-UA" sz="4500" u="none" cap="none" strike="noStrike">
                <a:solidFill>
                  <a:srgbClr val="000000"/>
                </a:solidFill>
                <a:latin typeface="Times New Roman"/>
                <a:ea typeface="Times New Roman"/>
                <a:cs typeface="Times New Roman"/>
                <a:sym typeface="Times New Roman"/>
              </a:rPr>
              <a:t>Забезпечити розвиток кадрового потенціалу Держенергоефективності  із врахуванням гендерної складової та посилення  жіночого лідерства.</a:t>
            </a:r>
            <a:endParaRPr b="0" i="0" sz="4500" u="none" cap="none" strike="noStrike">
              <a:solidFill>
                <a:srgbClr val="000000"/>
              </a:solidFill>
              <a:latin typeface="Times New Roman"/>
              <a:ea typeface="Times New Roman"/>
              <a:cs typeface="Times New Roman"/>
              <a:sym typeface="Times New Roman"/>
            </a:endParaRPr>
          </a:p>
          <a:p>
            <a:pPr indent="-321468" lvl="0" marL="457200" marR="0" rtl="0" algn="just">
              <a:lnSpc>
                <a:spcPct val="120000"/>
              </a:lnSpc>
              <a:spcBef>
                <a:spcPts val="1200"/>
              </a:spcBef>
              <a:spcAft>
                <a:spcPts val="0"/>
              </a:spcAft>
              <a:buClr>
                <a:srgbClr val="000000"/>
              </a:buClr>
              <a:buSzPct val="100000"/>
              <a:buFont typeface="Arial"/>
              <a:buChar char="•"/>
            </a:pPr>
            <a:r>
              <a:rPr b="0" i="0" lang="uk-UA" sz="4500" u="none" cap="none" strike="noStrike">
                <a:solidFill>
                  <a:srgbClr val="000000"/>
                </a:solidFill>
                <a:latin typeface="Times New Roman"/>
                <a:ea typeface="Times New Roman"/>
                <a:cs typeface="Times New Roman"/>
                <a:sym typeface="Times New Roman"/>
              </a:rPr>
              <a:t>Забезпечити інформування працівників Держенергоефективності щодо подолання суспільних стереотипів та дискримінаційного уявлення про роль жінок на роботі та у родині. </a:t>
            </a:r>
            <a:endParaRPr sz="4500"/>
          </a:p>
          <a:p>
            <a:pPr indent="-321468" lvl="0" marL="457200" marR="0" rtl="0" algn="just">
              <a:lnSpc>
                <a:spcPct val="120000"/>
              </a:lnSpc>
              <a:spcBef>
                <a:spcPts val="1200"/>
              </a:spcBef>
              <a:spcAft>
                <a:spcPts val="0"/>
              </a:spcAft>
              <a:buClr>
                <a:srgbClr val="000000"/>
              </a:buClr>
              <a:buSzPct val="100000"/>
              <a:buFont typeface="Arial"/>
              <a:buChar char="•"/>
            </a:pPr>
            <a:r>
              <a:rPr b="0" i="0" lang="uk-UA" sz="4500" u="none" cap="none" strike="noStrike">
                <a:solidFill>
                  <a:srgbClr val="000000"/>
                </a:solidFill>
                <a:latin typeface="Times New Roman"/>
                <a:ea typeface="Times New Roman"/>
                <a:cs typeface="Times New Roman"/>
                <a:sym typeface="Times New Roman"/>
              </a:rPr>
              <a:t>Забезпечити інформування структурних підрозділів щодо програм підвищення рівня професійної компетенції з метою задоволення потреб через відповідні навчальні  програми.</a:t>
            </a:r>
            <a:endParaRPr sz="4500"/>
          </a:p>
          <a:p>
            <a:pPr indent="-228600" lvl="0" marL="457200" rtl="0" algn="l">
              <a:lnSpc>
                <a:spcPct val="90000"/>
              </a:lnSpc>
              <a:spcBef>
                <a:spcPts val="1600"/>
              </a:spcBef>
              <a:spcAft>
                <a:spcPts val="0"/>
              </a:spcAft>
              <a:buClr>
                <a:schemeClr val="dk1"/>
              </a:buClr>
              <a:buSzPct val="160714"/>
              <a:buNone/>
            </a:pPr>
            <a:r>
              <a:t/>
            </a:r>
            <a:endParaRPr/>
          </a:p>
        </p:txBody>
      </p:sp>
      <p:sp>
        <p:nvSpPr>
          <p:cNvPr id="441" name="Google Shape;441;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3" name="Shape 173"/>
        <p:cNvGrpSpPr/>
        <p:nvPr/>
      </p:nvGrpSpPr>
      <p:grpSpPr>
        <a:xfrm>
          <a:off x="0" y="0"/>
          <a:ext cx="0" cy="0"/>
          <a:chOff x="0" y="0"/>
          <a:chExt cx="0" cy="0"/>
        </a:xfrm>
      </p:grpSpPr>
      <p:sp>
        <p:nvSpPr>
          <p:cNvPr id="174" name="Google Shape;174;p24"/>
          <p:cNvSpPr txBox="1"/>
          <p:nvPr>
            <p:ph idx="1" type="body"/>
          </p:nvPr>
        </p:nvSpPr>
        <p:spPr>
          <a:xfrm>
            <a:off x="271669" y="1050372"/>
            <a:ext cx="11635409" cy="435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None/>
            </a:pPr>
            <a:r>
              <a:rPr lang="uk-UA" sz="2000">
                <a:latin typeface="Times New Roman"/>
                <a:ea typeface="Times New Roman"/>
                <a:cs typeface="Times New Roman"/>
                <a:sym typeface="Times New Roman"/>
              </a:rPr>
              <a:t>	</a:t>
            </a:r>
            <a:endParaRPr sz="2000">
              <a:latin typeface="Times New Roman"/>
              <a:ea typeface="Times New Roman"/>
              <a:cs typeface="Times New Roman"/>
              <a:sym typeface="Times New Roman"/>
            </a:endParaRPr>
          </a:p>
        </p:txBody>
      </p:sp>
      <p:sp>
        <p:nvSpPr>
          <p:cNvPr id="175" name="Google Shape;175;p24"/>
          <p:cNvSpPr txBox="1"/>
          <p:nvPr/>
        </p:nvSpPr>
        <p:spPr>
          <a:xfrm>
            <a:off x="694291" y="1542466"/>
            <a:ext cx="10508044" cy="23876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000000"/>
              </a:buClr>
              <a:buSzPts val="2800"/>
              <a:buFont typeface="Calibri"/>
              <a:buNone/>
            </a:pPr>
            <a:br>
              <a:rPr b="1" i="0" lang="uk-UA" sz="2800" u="none" cap="none" strike="noStrike">
                <a:solidFill>
                  <a:srgbClr val="000000"/>
                </a:solidFill>
                <a:latin typeface="Calibri"/>
                <a:ea typeface="Calibri"/>
                <a:cs typeface="Calibri"/>
                <a:sym typeface="Calibri"/>
              </a:rPr>
            </a:br>
            <a:br>
              <a:rPr b="1" i="0" lang="uk-UA" sz="2800" u="none" cap="none" strike="noStrike">
                <a:solidFill>
                  <a:srgbClr val="000000"/>
                </a:solidFill>
                <a:latin typeface="Calibri"/>
                <a:ea typeface="Calibri"/>
                <a:cs typeface="Calibri"/>
                <a:sym typeface="Calibri"/>
              </a:rPr>
            </a:br>
            <a:endParaRPr b="0" i="0" sz="3200" u="none" cap="none" strike="noStrike">
              <a:solidFill>
                <a:schemeClr val="dk1"/>
              </a:solidFill>
              <a:latin typeface="Calibri"/>
              <a:ea typeface="Calibri"/>
              <a:cs typeface="Calibri"/>
              <a:sym typeface="Calibri"/>
            </a:endParaRPr>
          </a:p>
        </p:txBody>
      </p:sp>
      <p:sp>
        <p:nvSpPr>
          <p:cNvPr id="176" name="Google Shape;176;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uk-UA"/>
              <a:t>‹#›</a:t>
            </a:fld>
            <a:endParaRPr/>
          </a:p>
        </p:txBody>
      </p:sp>
      <p:graphicFrame>
        <p:nvGraphicFramePr>
          <p:cNvPr id="177" name="Google Shape;177;p24"/>
          <p:cNvGraphicFramePr/>
          <p:nvPr/>
        </p:nvGraphicFramePr>
        <p:xfrm>
          <a:off x="222921" y="763043"/>
          <a:ext cx="3000000" cy="3000000"/>
        </p:xfrm>
        <a:graphic>
          <a:graphicData uri="http://schemas.openxmlformats.org/drawingml/2006/table">
            <a:tbl>
              <a:tblPr bandRow="1" firstRow="1">
                <a:noFill/>
                <a:tableStyleId>{CBC2C5ED-31D6-4F12-B73E-0FFFC3D3D45A}</a:tableStyleId>
              </a:tblPr>
              <a:tblGrid>
                <a:gridCol w="1665525"/>
                <a:gridCol w="2100950"/>
                <a:gridCol w="740225"/>
                <a:gridCol w="2623450"/>
                <a:gridCol w="1556650"/>
                <a:gridCol w="3059350"/>
              </a:tblGrid>
              <a:tr h="897075">
                <a:tc>
                  <a:txBody>
                    <a:bodyPr/>
                    <a:lstStyle/>
                    <a:p>
                      <a:pPr indent="-3175" lvl="0" marL="87313" marR="0" rtl="0" algn="l">
                        <a:lnSpc>
                          <a:spcPct val="100000"/>
                        </a:lnSpc>
                        <a:spcBef>
                          <a:spcPts val="0"/>
                        </a:spcBef>
                        <a:spcAft>
                          <a:spcPts val="0"/>
                        </a:spcAft>
                        <a:buClr>
                          <a:srgbClr val="000000"/>
                        </a:buClr>
                        <a:buSzPts val="1200"/>
                        <a:buFont typeface="Arial"/>
                        <a:buNone/>
                      </a:pPr>
                      <a:r>
                        <a:rPr b="1" i="0" lang="uk-UA" sz="1200" u="none" cap="none" strike="noStrike">
                          <a:solidFill>
                            <a:srgbClr val="000000"/>
                          </a:solidFill>
                          <a:latin typeface="Times New Roman"/>
                          <a:ea typeface="Times New Roman"/>
                          <a:cs typeface="Times New Roman"/>
                          <a:sym typeface="Times New Roman"/>
                        </a:rPr>
                        <a:t>Держслужба у справах дітей</a:t>
                      </a:r>
                      <a:endParaRPr/>
                    </a:p>
                  </a:txBody>
                  <a:tcPr marT="7625" marB="0" marR="7625" marL="7625">
                    <a:solidFill>
                      <a:srgbClr val="B7E0EB"/>
                    </a:solidFill>
                  </a:tcPr>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Державна служба України у справах дітей </a:t>
                      </a:r>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Times New Roman"/>
                        <a:ea typeface="Times New Roman"/>
                        <a:cs typeface="Times New Roman"/>
                        <a:sym typeface="Times New Roman"/>
                      </a:endParaRPr>
                    </a:p>
                  </a:txBody>
                  <a:tcPr marT="7625" marB="0" marR="7625" marL="7625">
                    <a:solidFill>
                      <a:srgbClr val="B7E0EB"/>
                    </a:solidFill>
                  </a:tcPr>
                </a:tc>
                <a:tc>
                  <a:txBody>
                    <a:bodyPr/>
                    <a:lstStyle/>
                    <a:p>
                      <a:pPr indent="0" lvl="0" marL="0" marR="0" rtl="0" algn="l">
                        <a:lnSpc>
                          <a:spcPct val="100000"/>
                        </a:lnSpc>
                        <a:spcBef>
                          <a:spcPts val="0"/>
                        </a:spcBef>
                        <a:spcAft>
                          <a:spcPts val="0"/>
                        </a:spcAft>
                        <a:buClr>
                          <a:schemeClr val="dk1"/>
                        </a:buClr>
                        <a:buSzPts val="1100"/>
                        <a:buFont typeface="Calibri"/>
                        <a:buNone/>
                      </a:pPr>
                      <a:r>
                        <a:rPr b="1" i="0" lang="uk-UA" sz="1200" u="none" cap="none" strike="noStrike">
                          <a:solidFill>
                            <a:srgbClr val="000000"/>
                          </a:solidFill>
                          <a:latin typeface="Times New Roman"/>
                          <a:ea typeface="Times New Roman"/>
                          <a:cs typeface="Times New Roman"/>
                          <a:sym typeface="Times New Roman"/>
                        </a:rPr>
                        <a:t>ДРТ</a:t>
                      </a:r>
                      <a:endParaRPr/>
                    </a:p>
                    <a:p>
                      <a:pPr indent="0" lvl="0" marL="0" marR="0" rtl="0" algn="l">
                        <a:lnSpc>
                          <a:spcPct val="100000"/>
                        </a:lnSpc>
                        <a:spcBef>
                          <a:spcPts val="0"/>
                        </a:spcBef>
                        <a:spcAft>
                          <a:spcPts val="0"/>
                        </a:spcAft>
                        <a:buClr>
                          <a:schemeClr val="dk1"/>
                        </a:buClr>
                        <a:buSzPts val="1100"/>
                        <a:buFont typeface="Calibri"/>
                        <a:buNone/>
                      </a:pPr>
                      <a:r>
                        <a:t/>
                      </a:r>
                      <a:endParaRPr b="1" i="0" sz="1200" u="none" cap="none" strike="noStrike">
                        <a:solidFill>
                          <a:srgbClr val="000000"/>
                        </a:solidFill>
                        <a:latin typeface="Times New Roman"/>
                        <a:ea typeface="Times New Roman"/>
                        <a:cs typeface="Times New Roman"/>
                        <a:sym typeface="Times New Roman"/>
                      </a:endParaRPr>
                    </a:p>
                  </a:txBody>
                  <a:tcPr marT="7625" marB="0" marR="7625" marL="7625">
                    <a:solidFill>
                      <a:srgbClr val="B7E0EB"/>
                    </a:solidFill>
                  </a:tcPr>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Допоміжні репродуктивні технології </a:t>
                      </a:r>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Times New Roman"/>
                        <a:ea typeface="Times New Roman"/>
                        <a:cs typeface="Times New Roman"/>
                        <a:sym typeface="Times New Roman"/>
                      </a:endParaRPr>
                    </a:p>
                  </a:txBody>
                  <a:tcPr marT="7625" marB="0" marR="7625" marL="7625">
                    <a:solidFill>
                      <a:srgbClr val="B7E0EB"/>
                    </a:solidFill>
                  </a:tcPr>
                </a:tc>
                <a:tc>
                  <a:txBody>
                    <a:bodyPr/>
                    <a:lstStyle/>
                    <a:p>
                      <a:pPr indent="0" lvl="0" marL="0" marR="0" rtl="0" algn="l">
                        <a:lnSpc>
                          <a:spcPct val="100000"/>
                        </a:lnSpc>
                        <a:spcBef>
                          <a:spcPts val="0"/>
                        </a:spcBef>
                        <a:spcAft>
                          <a:spcPts val="0"/>
                        </a:spcAft>
                        <a:buNone/>
                      </a:pPr>
                      <a:r>
                        <a:rPr b="1" i="0" lang="uk-UA" sz="1200" u="none" cap="none" strike="noStrike">
                          <a:solidFill>
                            <a:srgbClr val="000000"/>
                          </a:solidFill>
                          <a:latin typeface="Times New Roman"/>
                          <a:ea typeface="Times New Roman"/>
                          <a:cs typeface="Times New Roman"/>
                          <a:sym typeface="Times New Roman"/>
                        </a:rPr>
                        <a:t>МБО</a:t>
                      </a:r>
                      <a:endParaRPr/>
                    </a:p>
                  </a:txBody>
                  <a:tcPr marT="45725" marB="45725" marR="91450" marL="91450">
                    <a:solidFill>
                      <a:srgbClr val="B7E0EB"/>
                    </a:solidFill>
                  </a:tcPr>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Міжнародна благодійна організація</a:t>
                      </a:r>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Times New Roman"/>
                        <a:ea typeface="Times New Roman"/>
                        <a:cs typeface="Times New Roman"/>
                        <a:sym typeface="Times New Roman"/>
                      </a:endParaRPr>
                    </a:p>
                  </a:txBody>
                  <a:tcPr marT="7625" marB="0" marR="7625" marL="7625">
                    <a:solidFill>
                      <a:srgbClr val="B7E0EB"/>
                    </a:solidFill>
                  </a:tcPr>
                </a:tc>
              </a:tr>
              <a:tr h="506425">
                <a:tc>
                  <a:txBody>
                    <a:bodyPr/>
                    <a:lstStyle/>
                    <a:p>
                      <a:pPr indent="0" lvl="0" marL="0" marR="0" rtl="0" algn="l">
                        <a:lnSpc>
                          <a:spcPct val="100000"/>
                        </a:lnSpc>
                        <a:spcBef>
                          <a:spcPts val="0"/>
                        </a:spcBef>
                        <a:spcAft>
                          <a:spcPts val="0"/>
                        </a:spcAft>
                        <a:buNone/>
                      </a:pPr>
                      <a:r>
                        <a:rPr b="1" i="0" lang="uk-UA" sz="1200" u="none" cap="none" strike="noStrike">
                          <a:solidFill>
                            <a:srgbClr val="000000"/>
                          </a:solidFill>
                          <a:latin typeface="Times New Roman"/>
                          <a:ea typeface="Times New Roman"/>
                          <a:cs typeface="Times New Roman"/>
                          <a:sym typeface="Times New Roman"/>
                        </a:rPr>
                        <a:t>Держстат</a:t>
                      </a:r>
                      <a:endParaRPr/>
                    </a:p>
                  </a:txBody>
                  <a:tcPr marT="7625" marB="0" marR="7625" marL="7625"/>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Державна служба статистики України</a:t>
                      </a:r>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Times New Roman"/>
                        <a:ea typeface="Times New Roman"/>
                        <a:cs typeface="Times New Roman"/>
                        <a:sym typeface="Times New Roman"/>
                      </a:endParaRPr>
                    </a:p>
                  </a:txBody>
                  <a:tcPr marT="7625" marB="0" marR="7625" marL="7625"/>
                </a:tc>
                <a:tc>
                  <a:txBody>
                    <a:bodyPr/>
                    <a:lstStyle/>
                    <a:p>
                      <a:pPr indent="0" lvl="0" marL="0" marR="0" rtl="0" algn="l">
                        <a:lnSpc>
                          <a:spcPct val="100000"/>
                        </a:lnSpc>
                        <a:spcBef>
                          <a:spcPts val="0"/>
                        </a:spcBef>
                        <a:spcAft>
                          <a:spcPts val="0"/>
                        </a:spcAft>
                        <a:buNone/>
                      </a:pPr>
                      <a:r>
                        <a:rPr b="1" i="0" lang="uk-UA" sz="1200" u="none" cap="none" strike="noStrike">
                          <a:solidFill>
                            <a:srgbClr val="000000"/>
                          </a:solidFill>
                          <a:latin typeface="Times New Roman"/>
                          <a:ea typeface="Times New Roman"/>
                          <a:cs typeface="Times New Roman"/>
                          <a:sym typeface="Times New Roman"/>
                        </a:rPr>
                        <a:t>ДСЯО</a:t>
                      </a:r>
                      <a:endParaRPr/>
                    </a:p>
                    <a:p>
                      <a:pPr indent="0" lvl="0" marL="0" marR="0" rtl="0" algn="l">
                        <a:lnSpc>
                          <a:spcPct val="100000"/>
                        </a:lnSpc>
                        <a:spcBef>
                          <a:spcPts val="0"/>
                        </a:spcBef>
                        <a:spcAft>
                          <a:spcPts val="0"/>
                        </a:spcAft>
                        <a:buNone/>
                      </a:pPr>
                      <a:r>
                        <a:t/>
                      </a:r>
                      <a:endParaRPr b="1" i="0" sz="1200" u="none" cap="none" strike="noStrike">
                        <a:solidFill>
                          <a:srgbClr val="000000"/>
                        </a:solidFill>
                        <a:latin typeface="Times New Roman"/>
                        <a:ea typeface="Times New Roman"/>
                        <a:cs typeface="Times New Roman"/>
                        <a:sym typeface="Times New Roman"/>
                      </a:endParaRPr>
                    </a:p>
                  </a:txBody>
                  <a:tcPr marT="7625" marB="0" marR="7625" marL="7625"/>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Державна служба якості освіти України </a:t>
                      </a:r>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Times New Roman"/>
                        <a:ea typeface="Times New Roman"/>
                        <a:cs typeface="Times New Roman"/>
                        <a:sym typeface="Times New Roman"/>
                      </a:endParaRPr>
                    </a:p>
                  </a:txBody>
                  <a:tcPr marT="7625" marB="0" marR="7625" marL="7625"/>
                </a:tc>
                <a:tc>
                  <a:txBody>
                    <a:bodyPr/>
                    <a:lstStyle/>
                    <a:p>
                      <a:pPr indent="0" lvl="0" marL="0" marR="0" rtl="0" algn="l">
                        <a:lnSpc>
                          <a:spcPct val="100000"/>
                        </a:lnSpc>
                        <a:spcBef>
                          <a:spcPts val="0"/>
                        </a:spcBef>
                        <a:spcAft>
                          <a:spcPts val="0"/>
                        </a:spcAft>
                        <a:buNone/>
                      </a:pPr>
                      <a:r>
                        <a:rPr b="1" i="0" lang="uk-UA" sz="1200" u="none" cap="none" strike="noStrike">
                          <a:solidFill>
                            <a:srgbClr val="000000"/>
                          </a:solidFill>
                          <a:latin typeface="Times New Roman"/>
                          <a:ea typeface="Times New Roman"/>
                          <a:cs typeface="Times New Roman"/>
                          <a:sym typeface="Times New Roman"/>
                        </a:rPr>
                        <a:t>МВС</a:t>
                      </a:r>
                      <a:endParaRPr/>
                    </a:p>
                  </a:txBody>
                  <a:tcPr marT="45725" marB="45725" marR="91450" marL="91450"/>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Міністерство внутрішніх справ України</a:t>
                      </a:r>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Times New Roman"/>
                        <a:ea typeface="Times New Roman"/>
                        <a:cs typeface="Times New Roman"/>
                        <a:sym typeface="Times New Roman"/>
                      </a:endParaRPr>
                    </a:p>
                  </a:txBody>
                  <a:tcPr marT="45725" marB="45725" marR="91450" marL="91450"/>
                </a:tc>
              </a:tr>
              <a:tr h="152400">
                <a:tc>
                  <a:txBody>
                    <a:bodyPr/>
                    <a:lstStyle/>
                    <a:p>
                      <a:pPr indent="0" lvl="0" marL="0" marR="0" rtl="0" algn="l">
                        <a:lnSpc>
                          <a:spcPct val="100000"/>
                        </a:lnSpc>
                        <a:spcBef>
                          <a:spcPts val="0"/>
                        </a:spcBef>
                        <a:spcAft>
                          <a:spcPts val="0"/>
                        </a:spcAft>
                        <a:buNone/>
                      </a:pPr>
                      <a:r>
                        <a:rPr b="1" i="0" lang="uk-UA" sz="1200" u="none" cap="none" strike="noStrike">
                          <a:solidFill>
                            <a:srgbClr val="000000"/>
                          </a:solidFill>
                          <a:latin typeface="Times New Roman"/>
                          <a:ea typeface="Times New Roman"/>
                          <a:cs typeface="Times New Roman"/>
                          <a:sym typeface="Times New Roman"/>
                        </a:rPr>
                        <a:t>Держфінмоніторинг</a:t>
                      </a:r>
                      <a:endParaRPr/>
                    </a:p>
                    <a:p>
                      <a:pPr indent="0" lvl="0" marL="0" marR="0" rtl="0" algn="l">
                        <a:lnSpc>
                          <a:spcPct val="100000"/>
                        </a:lnSpc>
                        <a:spcBef>
                          <a:spcPts val="0"/>
                        </a:spcBef>
                        <a:spcAft>
                          <a:spcPts val="0"/>
                        </a:spcAft>
                        <a:buNone/>
                      </a:pPr>
                      <a:r>
                        <a:t/>
                      </a:r>
                      <a:endParaRPr b="1" i="0" sz="1200" u="none" cap="none" strike="noStrike">
                        <a:solidFill>
                          <a:srgbClr val="000000"/>
                        </a:solidFill>
                        <a:latin typeface="Times New Roman"/>
                        <a:ea typeface="Times New Roman"/>
                        <a:cs typeface="Times New Roman"/>
                        <a:sym typeface="Times New Roman"/>
                      </a:endParaRPr>
                    </a:p>
                  </a:txBody>
                  <a:tcPr marT="7625" marB="0" marR="7625" marL="7625"/>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Державна служба фінансового моніторингу України</a:t>
                      </a:r>
                      <a:endParaRPr/>
                    </a:p>
                  </a:txBody>
                  <a:tcPr marT="7625" marB="0" marR="7625" marL="7625"/>
                </a:tc>
                <a:tc>
                  <a:txBody>
                    <a:bodyPr/>
                    <a:lstStyle/>
                    <a:p>
                      <a:pPr indent="0" lvl="0" marL="0" marR="0" rtl="0" algn="l">
                        <a:lnSpc>
                          <a:spcPct val="100000"/>
                        </a:lnSpc>
                        <a:spcBef>
                          <a:spcPts val="0"/>
                        </a:spcBef>
                        <a:spcAft>
                          <a:spcPts val="0"/>
                        </a:spcAft>
                        <a:buNone/>
                      </a:pPr>
                      <a:r>
                        <a:rPr b="1" i="0" lang="uk-UA" sz="1200" u="none" cap="none" strike="noStrike">
                          <a:solidFill>
                            <a:srgbClr val="000000"/>
                          </a:solidFill>
                          <a:latin typeface="Times New Roman"/>
                          <a:ea typeface="Times New Roman"/>
                          <a:cs typeface="Times New Roman"/>
                          <a:sym typeface="Times New Roman"/>
                        </a:rPr>
                        <a:t>ЄС</a:t>
                      </a:r>
                      <a:endParaRPr/>
                    </a:p>
                    <a:p>
                      <a:pPr indent="0" lvl="0" marL="0" marR="0" rtl="0" algn="l">
                        <a:lnSpc>
                          <a:spcPct val="100000"/>
                        </a:lnSpc>
                        <a:spcBef>
                          <a:spcPts val="0"/>
                        </a:spcBef>
                        <a:spcAft>
                          <a:spcPts val="0"/>
                        </a:spcAft>
                        <a:buNone/>
                      </a:pPr>
                      <a:r>
                        <a:t/>
                      </a:r>
                      <a:endParaRPr b="1" i="0" sz="1200" u="none" cap="none" strike="noStrike">
                        <a:solidFill>
                          <a:srgbClr val="000000"/>
                        </a:solidFill>
                        <a:latin typeface="Times New Roman"/>
                        <a:ea typeface="Times New Roman"/>
                        <a:cs typeface="Times New Roman"/>
                        <a:sym typeface="Times New Roman"/>
                      </a:endParaRPr>
                    </a:p>
                  </a:txBody>
                  <a:tcPr marT="7625" marB="0" marR="7625" marL="7625"/>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Європейський Союз</a:t>
                      </a:r>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Times New Roman"/>
                        <a:ea typeface="Times New Roman"/>
                        <a:cs typeface="Times New Roman"/>
                        <a:sym typeface="Times New Roman"/>
                      </a:endParaRPr>
                    </a:p>
                  </a:txBody>
                  <a:tcPr marT="45725" marB="45725" marR="91450" marL="91450"/>
                </a:tc>
                <a:tc>
                  <a:txBody>
                    <a:bodyPr/>
                    <a:lstStyle/>
                    <a:p>
                      <a:pPr indent="0" lvl="0" marL="0" marR="0" rtl="0" algn="l">
                        <a:lnSpc>
                          <a:spcPct val="100000"/>
                        </a:lnSpc>
                        <a:spcBef>
                          <a:spcPts val="0"/>
                        </a:spcBef>
                        <a:spcAft>
                          <a:spcPts val="0"/>
                        </a:spcAft>
                        <a:buNone/>
                      </a:pPr>
                      <a:r>
                        <a:rPr b="1" i="0" lang="uk-UA" sz="1200" u="none" cap="none" strike="noStrike">
                          <a:solidFill>
                            <a:srgbClr val="000000"/>
                          </a:solidFill>
                          <a:latin typeface="Times New Roman"/>
                          <a:ea typeface="Times New Roman"/>
                          <a:cs typeface="Times New Roman"/>
                          <a:sym typeface="Times New Roman"/>
                        </a:rPr>
                        <a:t>МЗС</a:t>
                      </a:r>
                      <a:endParaRPr/>
                    </a:p>
                    <a:p>
                      <a:pPr indent="0" lvl="0" marL="0" marR="0" rtl="0" algn="l">
                        <a:lnSpc>
                          <a:spcPct val="100000"/>
                        </a:lnSpc>
                        <a:spcBef>
                          <a:spcPts val="0"/>
                        </a:spcBef>
                        <a:spcAft>
                          <a:spcPts val="0"/>
                        </a:spcAft>
                        <a:buNone/>
                      </a:pPr>
                      <a:r>
                        <a:t/>
                      </a:r>
                      <a:endParaRPr b="1" i="0" sz="1200" u="none" cap="none" strike="noStrike">
                        <a:solidFill>
                          <a:srgbClr val="000000"/>
                        </a:solidFill>
                        <a:latin typeface="Times New Roman"/>
                        <a:ea typeface="Times New Roman"/>
                        <a:cs typeface="Times New Roman"/>
                        <a:sym typeface="Times New Roman"/>
                      </a:endParaRPr>
                    </a:p>
                  </a:txBody>
                  <a:tcPr marT="45725" marB="45725" marR="91450" marL="91450"/>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Міністерство закордонних справ України</a:t>
                      </a:r>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Times New Roman"/>
                        <a:ea typeface="Times New Roman"/>
                        <a:cs typeface="Times New Roman"/>
                        <a:sym typeface="Times New Roman"/>
                      </a:endParaRPr>
                    </a:p>
                  </a:txBody>
                  <a:tcPr marT="45725" marB="45725" marR="91450" marL="91450"/>
                </a:tc>
              </a:tr>
              <a:tr h="552000">
                <a:tc>
                  <a:txBody>
                    <a:bodyPr/>
                    <a:lstStyle/>
                    <a:p>
                      <a:pPr indent="0" lvl="0" marL="0" marR="0" rtl="0" algn="l">
                        <a:lnSpc>
                          <a:spcPct val="100000"/>
                        </a:lnSpc>
                        <a:spcBef>
                          <a:spcPts val="0"/>
                        </a:spcBef>
                        <a:spcAft>
                          <a:spcPts val="0"/>
                        </a:spcAft>
                        <a:buClr>
                          <a:schemeClr val="dk1"/>
                        </a:buClr>
                        <a:buSzPts val="1100"/>
                        <a:buFont typeface="Calibri"/>
                        <a:buNone/>
                      </a:pPr>
                      <a:r>
                        <a:rPr b="1" i="0" lang="uk-UA" sz="1200" u="none" cap="none" strike="noStrike">
                          <a:solidFill>
                            <a:srgbClr val="000000"/>
                          </a:solidFill>
                          <a:latin typeface="Times New Roman"/>
                          <a:ea typeface="Times New Roman"/>
                          <a:cs typeface="Times New Roman"/>
                          <a:sym typeface="Times New Roman"/>
                        </a:rPr>
                        <a:t>ДЕСС</a:t>
                      </a:r>
                      <a:endParaRPr/>
                    </a:p>
                    <a:p>
                      <a:pPr indent="0" lvl="0" marL="0" marR="0" rtl="0" algn="l">
                        <a:lnSpc>
                          <a:spcPct val="100000"/>
                        </a:lnSpc>
                        <a:spcBef>
                          <a:spcPts val="0"/>
                        </a:spcBef>
                        <a:spcAft>
                          <a:spcPts val="0"/>
                        </a:spcAft>
                        <a:buClr>
                          <a:schemeClr val="dk1"/>
                        </a:buClr>
                        <a:buSzPts val="1100"/>
                        <a:buFont typeface="Calibri"/>
                        <a:buNone/>
                      </a:pPr>
                      <a:r>
                        <a:t/>
                      </a:r>
                      <a:endParaRPr b="1" i="0" sz="12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Calibri"/>
                        <a:buNone/>
                      </a:pPr>
                      <a:r>
                        <a:t/>
                      </a:r>
                      <a:endParaRPr b="1" i="0" sz="1200" u="none" cap="none" strike="noStrike">
                        <a:solidFill>
                          <a:srgbClr val="000000"/>
                        </a:solidFill>
                        <a:latin typeface="Times New Roman"/>
                        <a:ea typeface="Times New Roman"/>
                        <a:cs typeface="Times New Roman"/>
                        <a:sym typeface="Times New Roman"/>
                      </a:endParaRPr>
                    </a:p>
                  </a:txBody>
                  <a:tcPr marT="7625" marB="0" marR="7625" marL="7625" anchor="b"/>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Державна служба України з етнополітики та свободи совісті </a:t>
                      </a:r>
                      <a:endParaRPr/>
                    </a:p>
                  </a:txBody>
                  <a:tcPr marT="7625" marB="0" marR="7625" marL="7625"/>
                </a:tc>
                <a:tc>
                  <a:txBody>
                    <a:bodyPr/>
                    <a:lstStyle/>
                    <a:p>
                      <a:pPr indent="0" lvl="0" marL="0" marR="0" rtl="0" algn="l">
                        <a:lnSpc>
                          <a:spcPct val="100000"/>
                        </a:lnSpc>
                        <a:spcBef>
                          <a:spcPts val="0"/>
                        </a:spcBef>
                        <a:spcAft>
                          <a:spcPts val="0"/>
                        </a:spcAft>
                        <a:buClr>
                          <a:schemeClr val="dk1"/>
                        </a:buClr>
                        <a:buSzPts val="1100"/>
                        <a:buFont typeface="Calibri"/>
                        <a:buNone/>
                      </a:pPr>
                      <a:r>
                        <a:rPr b="1" i="0" lang="uk-UA" sz="1200" u="none" cap="none" strike="noStrike">
                          <a:solidFill>
                            <a:srgbClr val="000000"/>
                          </a:solidFill>
                          <a:latin typeface="Times New Roman"/>
                          <a:ea typeface="Times New Roman"/>
                          <a:cs typeface="Times New Roman"/>
                          <a:sym typeface="Times New Roman"/>
                        </a:rPr>
                        <a:t>ЄСПЛ</a:t>
                      </a:r>
                      <a:endParaRPr/>
                    </a:p>
                  </a:txBody>
                  <a:tcPr marT="7625" marB="0" marR="7625" marL="7625"/>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Європейський суд з прав людини</a:t>
                      </a:r>
                      <a:endParaRPr/>
                    </a:p>
                  </a:txBody>
                  <a:tcPr marT="45725" marB="45725" marR="91450" marL="91450"/>
                </a:tc>
                <a:tc>
                  <a:txBody>
                    <a:bodyPr/>
                    <a:lstStyle/>
                    <a:p>
                      <a:pPr indent="0" lvl="0" marL="0" marR="0" rtl="0" algn="l">
                        <a:lnSpc>
                          <a:spcPct val="100000"/>
                        </a:lnSpc>
                        <a:spcBef>
                          <a:spcPts val="0"/>
                        </a:spcBef>
                        <a:spcAft>
                          <a:spcPts val="0"/>
                        </a:spcAft>
                        <a:buNone/>
                      </a:pPr>
                      <a:r>
                        <a:rPr b="1" i="0" lang="uk-UA" sz="1200" u="none" cap="none" strike="noStrike">
                          <a:solidFill>
                            <a:srgbClr val="000000"/>
                          </a:solidFill>
                          <a:latin typeface="Times New Roman"/>
                          <a:ea typeface="Times New Roman"/>
                          <a:cs typeface="Times New Roman"/>
                          <a:sym typeface="Times New Roman"/>
                        </a:rPr>
                        <a:t>Мінветеранів</a:t>
                      </a:r>
                      <a:endParaRPr/>
                    </a:p>
                  </a:txBody>
                  <a:tcPr marT="45725" marB="45725" marR="91450" marL="91450"/>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Міністерство у справах ветеранів України</a:t>
                      </a:r>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Times New Roman"/>
                        <a:ea typeface="Times New Roman"/>
                        <a:cs typeface="Times New Roman"/>
                        <a:sym typeface="Times New Roman"/>
                      </a:endParaRPr>
                    </a:p>
                  </a:txBody>
                  <a:tcPr marT="45725" marB="45725" marR="91450" marL="91450"/>
                </a:tc>
              </a:tr>
              <a:tr h="349000">
                <a:tc>
                  <a:txBody>
                    <a:bodyPr/>
                    <a:lstStyle/>
                    <a:p>
                      <a:pPr indent="0" lvl="0" marL="0" marR="0" rtl="0" algn="l">
                        <a:lnSpc>
                          <a:spcPct val="100000"/>
                        </a:lnSpc>
                        <a:spcBef>
                          <a:spcPts val="0"/>
                        </a:spcBef>
                        <a:spcAft>
                          <a:spcPts val="0"/>
                        </a:spcAft>
                        <a:buClr>
                          <a:schemeClr val="dk1"/>
                        </a:buClr>
                        <a:buSzPts val="1100"/>
                        <a:buFont typeface="Calibri"/>
                        <a:buNone/>
                      </a:pPr>
                      <a:r>
                        <a:rPr b="1" i="0" lang="uk-UA" sz="1200" u="none" cap="none" strike="noStrike">
                          <a:solidFill>
                            <a:srgbClr val="000000"/>
                          </a:solidFill>
                          <a:latin typeface="Times New Roman"/>
                          <a:ea typeface="Times New Roman"/>
                          <a:cs typeface="Times New Roman"/>
                          <a:sym typeface="Times New Roman"/>
                        </a:rPr>
                        <a:t>ДІАМ</a:t>
                      </a:r>
                      <a:endParaRPr/>
                    </a:p>
                  </a:txBody>
                  <a:tcPr marT="7625" marB="0" marR="7625" marL="7625"/>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Державна інспекція архітектури та містобудування</a:t>
                      </a:r>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Times New Roman"/>
                        <a:ea typeface="Times New Roman"/>
                        <a:cs typeface="Times New Roman"/>
                        <a:sym typeface="Times New Roman"/>
                      </a:endParaRPr>
                    </a:p>
                  </a:txBody>
                  <a:tcPr marT="7625" marB="0" marR="7625" marL="7625"/>
                </a:tc>
                <a:tc>
                  <a:txBody>
                    <a:bodyPr/>
                    <a:lstStyle/>
                    <a:p>
                      <a:pPr indent="0" lvl="0" marL="0" marR="0" rtl="0" algn="l">
                        <a:lnSpc>
                          <a:spcPct val="100000"/>
                        </a:lnSpc>
                        <a:spcBef>
                          <a:spcPts val="0"/>
                        </a:spcBef>
                        <a:spcAft>
                          <a:spcPts val="0"/>
                        </a:spcAft>
                        <a:buClr>
                          <a:schemeClr val="dk1"/>
                        </a:buClr>
                        <a:buSzPts val="1100"/>
                        <a:buFont typeface="Calibri"/>
                        <a:buNone/>
                      </a:pPr>
                      <a:r>
                        <a:rPr b="1" i="0" lang="uk-UA" sz="1200" u="none" cap="none" strike="noStrike">
                          <a:solidFill>
                            <a:srgbClr val="000000"/>
                          </a:solidFill>
                          <a:latin typeface="Times New Roman"/>
                          <a:ea typeface="Times New Roman"/>
                          <a:cs typeface="Times New Roman"/>
                          <a:sym typeface="Times New Roman"/>
                        </a:rPr>
                        <a:t>ЗДУ </a:t>
                      </a:r>
                      <a:endParaRPr/>
                    </a:p>
                  </a:txBody>
                  <a:tcPr marT="7625" marB="0" marR="7625" marL="7625"/>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Закордонна дипломатична установа</a:t>
                      </a:r>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Times New Roman"/>
                        <a:ea typeface="Times New Roman"/>
                        <a:cs typeface="Times New Roman"/>
                        <a:sym typeface="Times New Roman"/>
                      </a:endParaRPr>
                    </a:p>
                  </a:txBody>
                  <a:tcPr marT="45725" marB="45725" marR="91450" marL="91450"/>
                </a:tc>
                <a:tc>
                  <a:txBody>
                    <a:bodyPr/>
                    <a:lstStyle/>
                    <a:p>
                      <a:pPr indent="0" lvl="0" marL="0" marR="0" rtl="0" algn="l">
                        <a:lnSpc>
                          <a:spcPct val="100000"/>
                        </a:lnSpc>
                        <a:spcBef>
                          <a:spcPts val="0"/>
                        </a:spcBef>
                        <a:spcAft>
                          <a:spcPts val="0"/>
                        </a:spcAft>
                        <a:buNone/>
                      </a:pPr>
                      <a:r>
                        <a:rPr b="1" i="0" lang="uk-UA" sz="1200" u="none" cap="none" strike="noStrike">
                          <a:solidFill>
                            <a:srgbClr val="000000"/>
                          </a:solidFill>
                          <a:latin typeface="Times New Roman"/>
                          <a:ea typeface="Times New Roman"/>
                          <a:cs typeface="Times New Roman"/>
                          <a:sym typeface="Times New Roman"/>
                        </a:rPr>
                        <a:t>Мінекономіки</a:t>
                      </a:r>
                      <a:endParaRPr/>
                    </a:p>
                  </a:txBody>
                  <a:tcPr marT="45725" marB="45725" marR="91450" marL="91450"/>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Міністерство економіки, довкілля та сільського господарства</a:t>
                      </a:r>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Times New Roman"/>
                        <a:ea typeface="Times New Roman"/>
                        <a:cs typeface="Times New Roman"/>
                        <a:sym typeface="Times New Roman"/>
                      </a:endParaRPr>
                    </a:p>
                  </a:txBody>
                  <a:tcPr marT="45725" marB="45725" marR="91450" marL="91450"/>
                </a:tc>
              </a:tr>
              <a:tr h="424825">
                <a:tc>
                  <a:txBody>
                    <a:bodyPr/>
                    <a:lstStyle/>
                    <a:p>
                      <a:pPr indent="0" lvl="0" marL="0" marR="0" rtl="0" algn="l">
                        <a:lnSpc>
                          <a:spcPct val="100000"/>
                        </a:lnSpc>
                        <a:spcBef>
                          <a:spcPts val="0"/>
                        </a:spcBef>
                        <a:spcAft>
                          <a:spcPts val="0"/>
                        </a:spcAft>
                        <a:buNone/>
                      </a:pPr>
                      <a:r>
                        <a:rPr b="1" i="0" lang="uk-UA" sz="1200" u="none" cap="none" strike="noStrike">
                          <a:solidFill>
                            <a:srgbClr val="000000"/>
                          </a:solidFill>
                          <a:latin typeface="Times New Roman"/>
                          <a:ea typeface="Times New Roman"/>
                          <a:cs typeface="Times New Roman"/>
                          <a:sym typeface="Times New Roman"/>
                        </a:rPr>
                        <a:t>ДМС</a:t>
                      </a:r>
                      <a:endParaRPr/>
                    </a:p>
                    <a:p>
                      <a:pPr indent="0" lvl="0" marL="0" marR="0" rtl="0" algn="l">
                        <a:lnSpc>
                          <a:spcPct val="100000"/>
                        </a:lnSpc>
                        <a:spcBef>
                          <a:spcPts val="0"/>
                        </a:spcBef>
                        <a:spcAft>
                          <a:spcPts val="0"/>
                        </a:spcAft>
                        <a:buNone/>
                      </a:pPr>
                      <a:r>
                        <a:t/>
                      </a:r>
                      <a:endParaRPr b="1" i="0" sz="1200" u="none" cap="none" strike="noStrike">
                        <a:solidFill>
                          <a:srgbClr val="000000"/>
                        </a:solidFill>
                        <a:latin typeface="Times New Roman"/>
                        <a:ea typeface="Times New Roman"/>
                        <a:cs typeface="Times New Roman"/>
                        <a:sym typeface="Times New Roman"/>
                      </a:endParaRPr>
                    </a:p>
                  </a:txBody>
                  <a:tcPr marT="7625" marB="0" marR="7625" marL="7625"/>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Державна міграційна служба України</a:t>
                      </a:r>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Times New Roman"/>
                        <a:ea typeface="Times New Roman"/>
                        <a:cs typeface="Times New Roman"/>
                        <a:sym typeface="Times New Roman"/>
                      </a:endParaRPr>
                    </a:p>
                  </a:txBody>
                  <a:tcPr marT="7625" marB="0" marR="7625" marL="7625"/>
                </a:tc>
                <a:tc>
                  <a:txBody>
                    <a:bodyPr/>
                    <a:lstStyle/>
                    <a:p>
                      <a:pPr indent="0" lvl="0" marL="0" marR="0" rtl="0" algn="l">
                        <a:lnSpc>
                          <a:spcPct val="100000"/>
                        </a:lnSpc>
                        <a:spcBef>
                          <a:spcPts val="0"/>
                        </a:spcBef>
                        <a:spcAft>
                          <a:spcPts val="0"/>
                        </a:spcAft>
                        <a:buClr>
                          <a:schemeClr val="dk1"/>
                        </a:buClr>
                        <a:buSzPts val="1100"/>
                        <a:buFont typeface="Calibri"/>
                        <a:buNone/>
                      </a:pPr>
                      <a:r>
                        <a:rPr b="1" i="0" lang="uk-UA" sz="1200" u="none" cap="none" strike="noStrike">
                          <a:solidFill>
                            <a:srgbClr val="000000"/>
                          </a:solidFill>
                          <a:latin typeface="Times New Roman"/>
                          <a:ea typeface="Times New Roman"/>
                          <a:cs typeface="Times New Roman"/>
                          <a:sym typeface="Times New Roman"/>
                        </a:rPr>
                        <a:t>ЗЕД</a:t>
                      </a:r>
                      <a:endParaRPr/>
                    </a:p>
                    <a:p>
                      <a:pPr indent="0" lvl="0" marL="0" marR="0" rtl="0" algn="l">
                        <a:lnSpc>
                          <a:spcPct val="100000"/>
                        </a:lnSpc>
                        <a:spcBef>
                          <a:spcPts val="0"/>
                        </a:spcBef>
                        <a:spcAft>
                          <a:spcPts val="0"/>
                        </a:spcAft>
                        <a:buClr>
                          <a:schemeClr val="dk1"/>
                        </a:buClr>
                        <a:buSzPts val="1100"/>
                        <a:buFont typeface="Calibri"/>
                        <a:buNone/>
                      </a:pPr>
                      <a:r>
                        <a:t/>
                      </a:r>
                      <a:endParaRPr b="1" i="0" sz="1200" u="none" cap="none" strike="noStrike">
                        <a:solidFill>
                          <a:srgbClr val="000000"/>
                        </a:solidFill>
                        <a:latin typeface="Times New Roman"/>
                        <a:ea typeface="Times New Roman"/>
                        <a:cs typeface="Times New Roman"/>
                        <a:sym typeface="Times New Roman"/>
                      </a:endParaRPr>
                    </a:p>
                  </a:txBody>
                  <a:tcPr marT="7625" marB="0" marR="7625" marL="7625"/>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Зовнішньоекономічна діяльність</a:t>
                      </a:r>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Times New Roman"/>
                        <a:ea typeface="Times New Roman"/>
                        <a:cs typeface="Times New Roman"/>
                        <a:sym typeface="Times New Roman"/>
                      </a:endParaRPr>
                    </a:p>
                  </a:txBody>
                  <a:tcPr marT="45725" marB="45725" marR="91450" marL="91450"/>
                </a:tc>
                <a:tc>
                  <a:txBody>
                    <a:bodyPr/>
                    <a:lstStyle/>
                    <a:p>
                      <a:pPr indent="0" lvl="0" marL="0" marR="0" rtl="0" algn="l">
                        <a:lnSpc>
                          <a:spcPct val="100000"/>
                        </a:lnSpc>
                        <a:spcBef>
                          <a:spcPts val="0"/>
                        </a:spcBef>
                        <a:spcAft>
                          <a:spcPts val="0"/>
                        </a:spcAft>
                        <a:buNone/>
                      </a:pPr>
                      <a:r>
                        <a:rPr b="1" i="0" lang="uk-UA" sz="1200" u="none" cap="none" strike="noStrike">
                          <a:solidFill>
                            <a:srgbClr val="000000"/>
                          </a:solidFill>
                          <a:latin typeface="Times New Roman"/>
                          <a:ea typeface="Times New Roman"/>
                          <a:cs typeface="Times New Roman"/>
                          <a:sym typeface="Times New Roman"/>
                        </a:rPr>
                        <a:t>Мінерго</a:t>
                      </a:r>
                      <a:endParaRPr b="1" i="0" sz="12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1" i="0" sz="1200" u="none" cap="none" strike="noStrike">
                        <a:solidFill>
                          <a:srgbClr val="000000"/>
                        </a:solidFill>
                        <a:latin typeface="Times New Roman"/>
                        <a:ea typeface="Times New Roman"/>
                        <a:cs typeface="Times New Roman"/>
                        <a:sym typeface="Times New Roman"/>
                      </a:endParaRPr>
                    </a:p>
                  </a:txBody>
                  <a:tcPr marT="45725" marB="45725" marR="91450" marL="91450"/>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Міністерство енергетики України</a:t>
                      </a:r>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Times New Roman"/>
                        <a:ea typeface="Times New Roman"/>
                        <a:cs typeface="Times New Roman"/>
                        <a:sym typeface="Times New Roman"/>
                      </a:endParaRPr>
                    </a:p>
                  </a:txBody>
                  <a:tcPr marT="45725" marB="45725" marR="91450" marL="91450"/>
                </a:tc>
              </a:tr>
              <a:tr h="450100">
                <a:tc>
                  <a:txBody>
                    <a:bodyPr/>
                    <a:lstStyle/>
                    <a:p>
                      <a:pPr indent="0" lvl="0" marL="0" marR="0" rtl="0" algn="l">
                        <a:lnSpc>
                          <a:spcPct val="100000"/>
                        </a:lnSpc>
                        <a:spcBef>
                          <a:spcPts val="0"/>
                        </a:spcBef>
                        <a:spcAft>
                          <a:spcPts val="0"/>
                        </a:spcAft>
                        <a:buNone/>
                      </a:pPr>
                      <a:r>
                        <a:rPr b="1" i="0" lang="uk-UA" sz="1200" u="none" cap="none" strike="noStrike">
                          <a:solidFill>
                            <a:srgbClr val="000000"/>
                          </a:solidFill>
                          <a:latin typeface="Times New Roman"/>
                          <a:ea typeface="Times New Roman"/>
                          <a:cs typeface="Times New Roman"/>
                          <a:sym typeface="Times New Roman"/>
                        </a:rPr>
                        <a:t>ДНТЦ ЯРБ</a:t>
                      </a:r>
                      <a:endParaRPr/>
                    </a:p>
                    <a:p>
                      <a:pPr indent="0" lvl="0" marL="0" marR="0" rtl="0" algn="l">
                        <a:lnSpc>
                          <a:spcPct val="100000"/>
                        </a:lnSpc>
                        <a:spcBef>
                          <a:spcPts val="0"/>
                        </a:spcBef>
                        <a:spcAft>
                          <a:spcPts val="0"/>
                        </a:spcAft>
                        <a:buNone/>
                      </a:pPr>
                      <a:r>
                        <a:t/>
                      </a:r>
                      <a:endParaRPr b="1" i="0" sz="1200" u="none" cap="none" strike="noStrike">
                        <a:solidFill>
                          <a:srgbClr val="000000"/>
                        </a:solidFill>
                        <a:latin typeface="Times New Roman"/>
                        <a:ea typeface="Times New Roman"/>
                        <a:cs typeface="Times New Roman"/>
                        <a:sym typeface="Times New Roman"/>
                      </a:endParaRPr>
                    </a:p>
                  </a:txBody>
                  <a:tcPr marT="7625" marB="0" marR="7625" marL="7625"/>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Державний науково-технічний центр з ядерної та радіаційної безпеки</a:t>
                      </a:r>
                      <a:endParaRPr/>
                    </a:p>
                  </a:txBody>
                  <a:tcPr marT="7625" marB="0" marR="7625" marL="7625"/>
                </a:tc>
                <a:tc>
                  <a:txBody>
                    <a:bodyPr/>
                    <a:lstStyle/>
                    <a:p>
                      <a:pPr indent="0" lvl="0" marL="0" marR="0" rtl="0" algn="l">
                        <a:lnSpc>
                          <a:spcPct val="100000"/>
                        </a:lnSpc>
                        <a:spcBef>
                          <a:spcPts val="0"/>
                        </a:spcBef>
                        <a:spcAft>
                          <a:spcPts val="0"/>
                        </a:spcAft>
                        <a:buNone/>
                      </a:pPr>
                      <a:r>
                        <a:rPr b="1" i="0" lang="uk-UA" sz="1200" u="none" cap="none" strike="noStrike">
                          <a:solidFill>
                            <a:srgbClr val="000000"/>
                          </a:solidFill>
                          <a:latin typeface="Times New Roman"/>
                          <a:ea typeface="Times New Roman"/>
                          <a:cs typeface="Times New Roman"/>
                          <a:sym typeface="Times New Roman"/>
                        </a:rPr>
                        <a:t>ЗУ</a:t>
                      </a:r>
                      <a:endParaRPr/>
                    </a:p>
                    <a:p>
                      <a:pPr indent="0" lvl="0" marL="0" marR="0" rtl="0" algn="l">
                        <a:lnSpc>
                          <a:spcPct val="100000"/>
                        </a:lnSpc>
                        <a:spcBef>
                          <a:spcPts val="0"/>
                        </a:spcBef>
                        <a:spcAft>
                          <a:spcPts val="0"/>
                        </a:spcAft>
                        <a:buNone/>
                      </a:pPr>
                      <a:r>
                        <a:t/>
                      </a:r>
                      <a:endParaRPr b="1" i="0" sz="1200" u="none" cap="none" strike="noStrike">
                        <a:solidFill>
                          <a:srgbClr val="000000"/>
                        </a:solidFill>
                        <a:latin typeface="Times New Roman"/>
                        <a:ea typeface="Times New Roman"/>
                        <a:cs typeface="Times New Roman"/>
                        <a:sym typeface="Times New Roman"/>
                      </a:endParaRPr>
                    </a:p>
                  </a:txBody>
                  <a:tcPr marT="7625" marB="0" marR="7625" marL="7625"/>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Закон України </a:t>
                      </a:r>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Times New Roman"/>
                        <a:ea typeface="Times New Roman"/>
                        <a:cs typeface="Times New Roman"/>
                        <a:sym typeface="Times New Roman"/>
                      </a:endParaRPr>
                    </a:p>
                  </a:txBody>
                  <a:tcPr marT="45725" marB="45725" marR="91450" marL="91450"/>
                </a:tc>
                <a:tc>
                  <a:txBody>
                    <a:bodyPr/>
                    <a:lstStyle/>
                    <a:p>
                      <a:pPr indent="0" lvl="0" marL="0" marR="0" rtl="0" algn="l">
                        <a:lnSpc>
                          <a:spcPct val="100000"/>
                        </a:lnSpc>
                        <a:spcBef>
                          <a:spcPts val="0"/>
                        </a:spcBef>
                        <a:spcAft>
                          <a:spcPts val="0"/>
                        </a:spcAft>
                        <a:buNone/>
                      </a:pPr>
                      <a:r>
                        <a:rPr b="1" i="0" lang="uk-UA" sz="1200" u="none" cap="none" strike="noStrike">
                          <a:solidFill>
                            <a:srgbClr val="000000"/>
                          </a:solidFill>
                          <a:latin typeface="Times New Roman"/>
                          <a:ea typeface="Times New Roman"/>
                          <a:cs typeface="Times New Roman"/>
                          <a:sym typeface="Times New Roman"/>
                        </a:rPr>
                        <a:t>Мінкульт </a:t>
                      </a:r>
                      <a:endParaRPr/>
                    </a:p>
                    <a:p>
                      <a:pPr indent="0" lvl="0" marL="0" marR="0" rtl="0" algn="l">
                        <a:lnSpc>
                          <a:spcPct val="100000"/>
                        </a:lnSpc>
                        <a:spcBef>
                          <a:spcPts val="0"/>
                        </a:spcBef>
                        <a:spcAft>
                          <a:spcPts val="0"/>
                        </a:spcAft>
                        <a:buNone/>
                      </a:pPr>
                      <a:r>
                        <a:t/>
                      </a:r>
                      <a:endParaRPr b="1" i="0" sz="1200" u="none" cap="none" strike="noStrike">
                        <a:solidFill>
                          <a:srgbClr val="000000"/>
                        </a:solidFill>
                        <a:latin typeface="Times New Roman"/>
                        <a:ea typeface="Times New Roman"/>
                        <a:cs typeface="Times New Roman"/>
                        <a:sym typeface="Times New Roman"/>
                      </a:endParaRPr>
                    </a:p>
                  </a:txBody>
                  <a:tcPr marT="45725" marB="45725" marR="91450" marL="91450"/>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Міністерство культури України</a:t>
                      </a:r>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Times New Roman"/>
                        <a:ea typeface="Times New Roman"/>
                        <a:cs typeface="Times New Roman"/>
                        <a:sym typeface="Times New Roman"/>
                      </a:endParaRPr>
                    </a:p>
                  </a:txBody>
                  <a:tcPr marT="45725" marB="45725" marR="91450" marL="91450"/>
                </a:tc>
              </a:tr>
              <a:tr h="450100">
                <a:tc>
                  <a:txBody>
                    <a:bodyPr/>
                    <a:lstStyle/>
                    <a:p>
                      <a:pPr indent="0" lvl="0" marL="0" marR="0" rtl="0" algn="l">
                        <a:lnSpc>
                          <a:spcPct val="100000"/>
                        </a:lnSpc>
                        <a:spcBef>
                          <a:spcPts val="0"/>
                        </a:spcBef>
                        <a:spcAft>
                          <a:spcPts val="0"/>
                        </a:spcAft>
                        <a:buNone/>
                      </a:pPr>
                      <a:r>
                        <a:rPr b="1" i="0" lang="uk-UA" sz="1200" u="none" cap="none" strike="noStrike">
                          <a:solidFill>
                            <a:srgbClr val="000000"/>
                          </a:solidFill>
                          <a:latin typeface="Times New Roman"/>
                          <a:ea typeface="Times New Roman"/>
                          <a:cs typeface="Times New Roman"/>
                          <a:sym typeface="Times New Roman"/>
                        </a:rPr>
                        <a:t>ДПС</a:t>
                      </a:r>
                      <a:endParaRPr/>
                    </a:p>
                    <a:p>
                      <a:pPr indent="0" lvl="0" marL="0" marR="0" rtl="0" algn="l">
                        <a:lnSpc>
                          <a:spcPct val="100000"/>
                        </a:lnSpc>
                        <a:spcBef>
                          <a:spcPts val="0"/>
                        </a:spcBef>
                        <a:spcAft>
                          <a:spcPts val="0"/>
                        </a:spcAft>
                        <a:buNone/>
                      </a:pPr>
                      <a:r>
                        <a:t/>
                      </a:r>
                      <a:endParaRPr b="1" i="0" sz="1200" u="none" cap="none" strike="noStrike">
                        <a:solidFill>
                          <a:srgbClr val="000000"/>
                        </a:solidFill>
                        <a:latin typeface="Times New Roman"/>
                        <a:ea typeface="Times New Roman"/>
                        <a:cs typeface="Times New Roman"/>
                        <a:sym typeface="Times New Roman"/>
                      </a:endParaRPr>
                    </a:p>
                  </a:txBody>
                  <a:tcPr marT="7625" marB="0" marR="7625" marL="7625"/>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Державна податкова служби України</a:t>
                      </a:r>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Times New Roman"/>
                        <a:ea typeface="Times New Roman"/>
                        <a:cs typeface="Times New Roman"/>
                        <a:sym typeface="Times New Roman"/>
                      </a:endParaRPr>
                    </a:p>
                  </a:txBody>
                  <a:tcPr marT="7625" marB="0" marR="7625" marL="7625"/>
                </a:tc>
                <a:tc>
                  <a:txBody>
                    <a:bodyPr/>
                    <a:lstStyle/>
                    <a:p>
                      <a:pPr indent="0" lvl="0" marL="0" marR="0" rtl="0" algn="l">
                        <a:lnSpc>
                          <a:spcPct val="100000"/>
                        </a:lnSpc>
                        <a:spcBef>
                          <a:spcPts val="0"/>
                        </a:spcBef>
                        <a:spcAft>
                          <a:spcPts val="0"/>
                        </a:spcAft>
                        <a:buClr>
                          <a:schemeClr val="dk1"/>
                        </a:buClr>
                        <a:buSzPts val="1100"/>
                        <a:buFont typeface="Calibri"/>
                        <a:buNone/>
                      </a:pPr>
                      <a:r>
                        <a:rPr b="1" i="0" lang="uk-UA" sz="1200" u="none" cap="none" strike="noStrike">
                          <a:solidFill>
                            <a:srgbClr val="000000"/>
                          </a:solidFill>
                          <a:latin typeface="Times New Roman"/>
                          <a:ea typeface="Times New Roman"/>
                          <a:cs typeface="Times New Roman"/>
                          <a:sym typeface="Times New Roman"/>
                        </a:rPr>
                        <a:t>КМУ</a:t>
                      </a:r>
                      <a:endParaRPr/>
                    </a:p>
                    <a:p>
                      <a:pPr indent="0" lvl="0" marL="0" marR="0" rtl="0" algn="l">
                        <a:lnSpc>
                          <a:spcPct val="100000"/>
                        </a:lnSpc>
                        <a:spcBef>
                          <a:spcPts val="0"/>
                        </a:spcBef>
                        <a:spcAft>
                          <a:spcPts val="0"/>
                        </a:spcAft>
                        <a:buClr>
                          <a:schemeClr val="dk1"/>
                        </a:buClr>
                        <a:buSzPts val="1100"/>
                        <a:buFont typeface="Calibri"/>
                        <a:buNone/>
                      </a:pPr>
                      <a:r>
                        <a:t/>
                      </a:r>
                      <a:endParaRPr b="1" i="0" sz="1200" u="none" cap="none" strike="noStrike">
                        <a:solidFill>
                          <a:srgbClr val="000000"/>
                        </a:solidFill>
                        <a:latin typeface="Times New Roman"/>
                        <a:ea typeface="Times New Roman"/>
                        <a:cs typeface="Times New Roman"/>
                        <a:sym typeface="Times New Roman"/>
                      </a:endParaRPr>
                    </a:p>
                  </a:txBody>
                  <a:tcPr marT="7625" marB="0" marR="7625" marL="7625"/>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Кабінет Міністрів України</a:t>
                      </a:r>
                      <a:endParaRPr/>
                    </a:p>
                  </a:txBody>
                  <a:tcPr marT="45725" marB="45725" marR="91450" marL="91450"/>
                </a:tc>
                <a:tc>
                  <a:txBody>
                    <a:bodyPr/>
                    <a:lstStyle/>
                    <a:p>
                      <a:pPr indent="0" lvl="0" marL="0" marR="0" rtl="0" algn="l">
                        <a:lnSpc>
                          <a:spcPct val="100000"/>
                        </a:lnSpc>
                        <a:spcBef>
                          <a:spcPts val="0"/>
                        </a:spcBef>
                        <a:spcAft>
                          <a:spcPts val="0"/>
                        </a:spcAft>
                        <a:buNone/>
                      </a:pPr>
                      <a:r>
                        <a:rPr b="1" i="0" lang="uk-UA" sz="1200" u="none" cap="none" strike="noStrike">
                          <a:solidFill>
                            <a:srgbClr val="000000"/>
                          </a:solidFill>
                          <a:latin typeface="Times New Roman"/>
                          <a:ea typeface="Times New Roman"/>
                          <a:cs typeface="Times New Roman"/>
                          <a:sym typeface="Times New Roman"/>
                        </a:rPr>
                        <a:t>Мінмолодьспорт</a:t>
                      </a:r>
                      <a:endParaRPr/>
                    </a:p>
                    <a:p>
                      <a:pPr indent="0" lvl="0" marL="0" marR="0" rtl="0" algn="l">
                        <a:lnSpc>
                          <a:spcPct val="100000"/>
                        </a:lnSpc>
                        <a:spcBef>
                          <a:spcPts val="0"/>
                        </a:spcBef>
                        <a:spcAft>
                          <a:spcPts val="0"/>
                        </a:spcAft>
                        <a:buNone/>
                      </a:pPr>
                      <a:r>
                        <a:t/>
                      </a:r>
                      <a:endParaRPr b="1" i="0" sz="1200" u="none" cap="none" strike="noStrike">
                        <a:solidFill>
                          <a:srgbClr val="000000"/>
                        </a:solidFill>
                        <a:latin typeface="Times New Roman"/>
                        <a:ea typeface="Times New Roman"/>
                        <a:cs typeface="Times New Roman"/>
                        <a:sym typeface="Times New Roman"/>
                      </a:endParaRPr>
                    </a:p>
                  </a:txBody>
                  <a:tcPr marT="45725" marB="45725" marR="91450" marL="91450"/>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Міністерство молоді та спорту України</a:t>
                      </a:r>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Times New Roman"/>
                        <a:ea typeface="Times New Roman"/>
                        <a:cs typeface="Times New Roman"/>
                        <a:sym typeface="Times New Roman"/>
                      </a:endParaRPr>
                    </a:p>
                  </a:txBody>
                  <a:tcPr marT="45725" marB="45725" marR="91450" marL="91450"/>
                </a:tc>
              </a:tr>
              <a:tr h="285950">
                <a:tc>
                  <a:txBody>
                    <a:bodyPr/>
                    <a:lstStyle/>
                    <a:p>
                      <a:pPr indent="0" lvl="0" marL="0" marR="0" rtl="0" algn="l">
                        <a:lnSpc>
                          <a:spcPct val="100000"/>
                        </a:lnSpc>
                        <a:spcBef>
                          <a:spcPts val="0"/>
                        </a:spcBef>
                        <a:spcAft>
                          <a:spcPts val="0"/>
                        </a:spcAft>
                        <a:buNone/>
                      </a:pPr>
                      <a:r>
                        <a:rPr b="1" i="0" lang="uk-UA" sz="1200" u="none" cap="none" strike="noStrike">
                          <a:solidFill>
                            <a:srgbClr val="000000"/>
                          </a:solidFill>
                          <a:latin typeface="Times New Roman"/>
                          <a:ea typeface="Times New Roman"/>
                          <a:cs typeface="Times New Roman"/>
                          <a:sym typeface="Times New Roman"/>
                        </a:rPr>
                        <a:t>ДРС</a:t>
                      </a:r>
                      <a:endParaRPr/>
                    </a:p>
                    <a:p>
                      <a:pPr indent="0" lvl="0" marL="0" marR="0" rtl="0" algn="l">
                        <a:lnSpc>
                          <a:spcPct val="100000"/>
                        </a:lnSpc>
                        <a:spcBef>
                          <a:spcPts val="0"/>
                        </a:spcBef>
                        <a:spcAft>
                          <a:spcPts val="0"/>
                        </a:spcAft>
                        <a:buNone/>
                      </a:pPr>
                      <a:r>
                        <a:t/>
                      </a:r>
                      <a:endParaRPr b="1" i="0" sz="1200" u="none" cap="none" strike="noStrike">
                        <a:solidFill>
                          <a:srgbClr val="000000"/>
                        </a:solidFill>
                        <a:latin typeface="Times New Roman"/>
                        <a:ea typeface="Times New Roman"/>
                        <a:cs typeface="Times New Roman"/>
                        <a:sym typeface="Times New Roman"/>
                      </a:endParaRPr>
                    </a:p>
                  </a:txBody>
                  <a:tcPr marT="7625" marB="0" marR="7625" marL="7625"/>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Державна регуляторна служба України</a:t>
                      </a:r>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Times New Roman"/>
                        <a:ea typeface="Times New Roman"/>
                        <a:cs typeface="Times New Roman"/>
                        <a:sym typeface="Times New Roman"/>
                      </a:endParaRPr>
                    </a:p>
                  </a:txBody>
                  <a:tcPr marT="7625" marB="0" marR="7625" marL="7625"/>
                </a:tc>
                <a:tc>
                  <a:txBody>
                    <a:bodyPr/>
                    <a:lstStyle/>
                    <a:p>
                      <a:pPr indent="0" lvl="0" marL="0" marR="0" rtl="0" algn="l">
                        <a:lnSpc>
                          <a:spcPct val="100000"/>
                        </a:lnSpc>
                        <a:spcBef>
                          <a:spcPts val="0"/>
                        </a:spcBef>
                        <a:spcAft>
                          <a:spcPts val="0"/>
                        </a:spcAft>
                        <a:buClr>
                          <a:schemeClr val="dk1"/>
                        </a:buClr>
                        <a:buSzPts val="1100"/>
                        <a:buFont typeface="Calibri"/>
                        <a:buNone/>
                      </a:pPr>
                      <a:r>
                        <a:rPr b="1" i="0" lang="uk-UA" sz="1200" u="none" cap="none" strike="noStrike">
                          <a:solidFill>
                            <a:srgbClr val="000000"/>
                          </a:solidFill>
                          <a:latin typeface="Times New Roman"/>
                          <a:ea typeface="Times New Roman"/>
                          <a:cs typeface="Times New Roman"/>
                          <a:sym typeface="Times New Roman"/>
                        </a:rPr>
                        <a:t>КСДС</a:t>
                      </a:r>
                      <a:endParaRPr/>
                    </a:p>
                  </a:txBody>
                  <a:tcPr marT="7625" marB="0" marR="7625" marL="7625"/>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Кількісний та якісний  склад державних службовців </a:t>
                      </a:r>
                      <a:endParaRPr/>
                    </a:p>
                  </a:txBody>
                  <a:tcPr marT="45725" marB="45725" marR="91450" marL="91450"/>
                </a:tc>
                <a:tc>
                  <a:txBody>
                    <a:bodyPr/>
                    <a:lstStyle/>
                    <a:p>
                      <a:pPr indent="0" lvl="0" marL="0" marR="0" rtl="0" algn="l">
                        <a:lnSpc>
                          <a:spcPct val="100000"/>
                        </a:lnSpc>
                        <a:spcBef>
                          <a:spcPts val="0"/>
                        </a:spcBef>
                        <a:spcAft>
                          <a:spcPts val="0"/>
                        </a:spcAft>
                        <a:buNone/>
                      </a:pPr>
                      <a:r>
                        <a:rPr b="1" i="0" lang="uk-UA" sz="1200" u="none" cap="none" strike="noStrike">
                          <a:solidFill>
                            <a:srgbClr val="000000"/>
                          </a:solidFill>
                          <a:latin typeface="Times New Roman"/>
                          <a:ea typeface="Times New Roman"/>
                          <a:cs typeface="Times New Roman"/>
                          <a:sym typeface="Times New Roman"/>
                        </a:rPr>
                        <a:t>Міноборони</a:t>
                      </a:r>
                      <a:endParaRPr/>
                    </a:p>
                    <a:p>
                      <a:pPr indent="0" lvl="0" marL="0" marR="0" rtl="0" algn="l">
                        <a:lnSpc>
                          <a:spcPct val="100000"/>
                        </a:lnSpc>
                        <a:spcBef>
                          <a:spcPts val="0"/>
                        </a:spcBef>
                        <a:spcAft>
                          <a:spcPts val="0"/>
                        </a:spcAft>
                        <a:buNone/>
                      </a:pPr>
                      <a:r>
                        <a:t/>
                      </a:r>
                      <a:endParaRPr b="1" i="0" sz="1200" u="none" cap="none" strike="noStrike">
                        <a:solidFill>
                          <a:srgbClr val="000000"/>
                        </a:solidFill>
                        <a:latin typeface="Times New Roman"/>
                        <a:ea typeface="Times New Roman"/>
                        <a:cs typeface="Times New Roman"/>
                        <a:sym typeface="Times New Roman"/>
                      </a:endParaRPr>
                    </a:p>
                  </a:txBody>
                  <a:tcPr marT="45725" marB="45725" marR="91450" marL="91450"/>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Міністерство оборони України</a:t>
                      </a:r>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Times New Roman"/>
                        <a:ea typeface="Times New Roman"/>
                        <a:cs typeface="Times New Roman"/>
                        <a:sym typeface="Times New Roman"/>
                      </a:endParaRPr>
                    </a:p>
                  </a:txBody>
                  <a:tcPr marT="45725" marB="45725" marR="91450" marL="91450"/>
                </a:tc>
              </a:tr>
            </a:tbl>
          </a:graphicData>
        </a:graphic>
      </p:graphicFrame>
      <p:sp>
        <p:nvSpPr>
          <p:cNvPr id="178" name="Google Shape;178;p24"/>
          <p:cNvSpPr txBox="1"/>
          <p:nvPr/>
        </p:nvSpPr>
        <p:spPr>
          <a:xfrm>
            <a:off x="3722915" y="70822"/>
            <a:ext cx="609600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uk-UA" sz="1600" u="none" cap="none" strike="noStrike">
                <a:solidFill>
                  <a:srgbClr val="000000"/>
                </a:solidFill>
                <a:latin typeface="Times New Roman"/>
                <a:ea typeface="Times New Roman"/>
                <a:cs typeface="Times New Roman"/>
                <a:sym typeface="Times New Roman"/>
              </a:rPr>
              <a:t>ПЕРЕЛІК УМОВНИХ СКОРОЧЕНЬ</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45" name="Shape 445"/>
        <p:cNvGrpSpPr/>
        <p:nvPr/>
      </p:nvGrpSpPr>
      <p:grpSpPr>
        <a:xfrm>
          <a:off x="0" y="0"/>
          <a:ext cx="0" cy="0"/>
          <a:chOff x="0" y="0"/>
          <a:chExt cx="0" cy="0"/>
        </a:xfrm>
      </p:grpSpPr>
      <p:sp>
        <p:nvSpPr>
          <p:cNvPr id="446" name="Google Shape;446;p60"/>
          <p:cNvSpPr txBox="1"/>
          <p:nvPr>
            <p:ph type="title"/>
          </p:nvPr>
        </p:nvSpPr>
        <p:spPr>
          <a:xfrm>
            <a:off x="660537" y="0"/>
            <a:ext cx="11635409" cy="88458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Державна служба статистики України. Досягнення</a:t>
            </a:r>
            <a:endParaRPr b="1" sz="2400"/>
          </a:p>
        </p:txBody>
      </p:sp>
      <p:sp>
        <p:nvSpPr>
          <p:cNvPr id="447" name="Google Shape;447;p60"/>
          <p:cNvSpPr txBox="1"/>
          <p:nvPr>
            <p:ph idx="1" type="body"/>
          </p:nvPr>
        </p:nvSpPr>
        <p:spPr>
          <a:xfrm>
            <a:off x="473300" y="729975"/>
            <a:ext cx="11328300" cy="5397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Clr>
                <a:schemeClr val="dk1"/>
              </a:buClr>
              <a:buSzPts val="1800"/>
              <a:buFont typeface="Arial"/>
              <a:buNone/>
            </a:pPr>
            <a:r>
              <a:rPr b="1" lang="uk-UA" sz="1800">
                <a:latin typeface="Times New Roman"/>
                <a:ea typeface="Times New Roman"/>
                <a:cs typeface="Times New Roman"/>
                <a:sym typeface="Times New Roman"/>
              </a:rPr>
              <a:t>У сфері офіційної статистики</a:t>
            </a:r>
            <a:endParaRPr/>
          </a:p>
          <a:p>
            <a:pPr indent="0" lvl="0" marL="0" marR="0" rtl="0" algn="just">
              <a:lnSpc>
                <a:spcPct val="90000"/>
              </a:lnSpc>
              <a:spcBef>
                <a:spcPts val="1000"/>
              </a:spcBef>
              <a:spcAft>
                <a:spcPts val="0"/>
              </a:spcAft>
              <a:buClr>
                <a:srgbClr val="000000"/>
              </a:buClr>
              <a:buSzPts val="1800"/>
              <a:buFont typeface="Arial"/>
              <a:buNone/>
            </a:pPr>
            <a:r>
              <a:rPr b="0" i="0" lang="uk-UA" sz="1700" u="none" cap="none" strike="noStrike">
                <a:solidFill>
                  <a:srgbClr val="000000"/>
                </a:solidFill>
                <a:latin typeface="Times New Roman"/>
                <a:ea typeface="Times New Roman"/>
                <a:cs typeface="Times New Roman"/>
                <a:sym typeface="Times New Roman"/>
              </a:rPr>
              <a:t>1. На виконання розпорядження </a:t>
            </a:r>
            <a:r>
              <a:rPr b="0" i="0" lang="uk-UA" sz="1700" u="sng" cap="none" strike="noStrike">
                <a:solidFill>
                  <a:srgbClr val="000000"/>
                </a:solidFill>
                <a:latin typeface="Times New Roman"/>
                <a:ea typeface="Times New Roman"/>
                <a:cs typeface="Times New Roman"/>
                <a:sym typeface="Times New Roman"/>
                <a:hlinkClick r:id="rId4">
                  <a:extLst>
                    <a:ext uri="{A12FA001-AC4F-418D-AE19-62706E023703}">
                      <ahyp:hlinkClr val="tx"/>
                    </a:ext>
                  </a:extLst>
                </a:hlinkClick>
              </a:rPr>
              <a:t>КМУ від 02.12.2020  № 1517-р "Питання збору даних для моніторингу гендерної рівності" </a:t>
            </a:r>
            <a:r>
              <a:rPr b="0" i="0" lang="uk-UA" sz="1700" u="none" cap="none" strike="noStrike">
                <a:solidFill>
                  <a:srgbClr val="000000"/>
                </a:solidFill>
                <a:latin typeface="Times New Roman"/>
                <a:ea typeface="Times New Roman"/>
                <a:cs typeface="Times New Roman"/>
                <a:sym typeface="Times New Roman"/>
              </a:rPr>
              <a:t>у 2025 році забезпечено збір і оприлюднення на офіційному (вебсайті) Держстату даних за 2015–2024 роки за індикаторами, у розрізі яких здійснюється збір даних для моніторингу гендерної рівності.</a:t>
            </a:r>
            <a:endParaRPr sz="1700"/>
          </a:p>
          <a:p>
            <a:pPr indent="0" lvl="0" marL="0" marR="0" rtl="0" algn="just">
              <a:lnSpc>
                <a:spcPct val="90000"/>
              </a:lnSpc>
              <a:spcBef>
                <a:spcPts val="1000"/>
              </a:spcBef>
              <a:spcAft>
                <a:spcPts val="0"/>
              </a:spcAft>
              <a:buClr>
                <a:srgbClr val="000000"/>
              </a:buClr>
              <a:buSzPts val="1800"/>
              <a:buFont typeface="Arial"/>
              <a:buNone/>
            </a:pPr>
            <a:r>
              <a:rPr b="0" i="0" lang="uk-UA" sz="1700" u="none" cap="none" strike="noStrike">
                <a:solidFill>
                  <a:srgbClr val="000000"/>
                </a:solidFill>
                <a:latin typeface="Times New Roman"/>
                <a:ea typeface="Times New Roman"/>
                <a:cs typeface="Times New Roman"/>
                <a:sym typeface="Times New Roman"/>
              </a:rPr>
              <a:t>2. Оприлюднено чергове видання статистичного збірника </a:t>
            </a:r>
            <a:r>
              <a:rPr b="0" i="0" lang="uk-UA" sz="1700" u="sng" cap="none" strike="noStrike">
                <a:solidFill>
                  <a:srgbClr val="000000"/>
                </a:solidFill>
                <a:latin typeface="Times New Roman"/>
                <a:ea typeface="Times New Roman"/>
                <a:cs typeface="Times New Roman"/>
                <a:sym typeface="Times New Roman"/>
                <a:hlinkClick r:id="rId5">
                  <a:extLst>
                    <a:ext uri="{A12FA001-AC4F-418D-AE19-62706E023703}">
                      <ahyp:hlinkClr val="tx"/>
                    </a:ext>
                  </a:extLst>
                </a:hlinkClick>
              </a:rPr>
              <a:t>"Жінки і чоловіки в Україні" </a:t>
            </a:r>
            <a:r>
              <a:rPr b="0" i="0" lang="uk-UA" sz="1700" u="none" cap="none" strike="noStrike">
                <a:solidFill>
                  <a:srgbClr val="000000"/>
                </a:solidFill>
                <a:latin typeface="Times New Roman"/>
                <a:ea typeface="Times New Roman"/>
                <a:cs typeface="Times New Roman"/>
                <a:sym typeface="Times New Roman"/>
              </a:rPr>
              <a:t>за 2024 рік, який розміщено на офіційному вебпорталі Держстату. Збірник містить наявні дані з дезагрегацією за гендерною ознакою.  </a:t>
            </a:r>
            <a:endParaRPr sz="1700"/>
          </a:p>
          <a:p>
            <a:pPr indent="0" lvl="0" marL="0" marR="0" rtl="0" algn="just">
              <a:lnSpc>
                <a:spcPct val="90000"/>
              </a:lnSpc>
              <a:spcBef>
                <a:spcPts val="600"/>
              </a:spcBef>
              <a:spcAft>
                <a:spcPts val="0"/>
              </a:spcAft>
              <a:buClr>
                <a:srgbClr val="000000"/>
              </a:buClr>
              <a:buSzPts val="1800"/>
              <a:buFont typeface="Arial"/>
              <a:buNone/>
            </a:pPr>
            <a:r>
              <a:rPr b="0" i="0" lang="uk-UA" sz="1700" u="none" cap="none" strike="noStrike">
                <a:solidFill>
                  <a:srgbClr val="000000"/>
                </a:solidFill>
                <a:latin typeface="Times New Roman"/>
                <a:ea typeface="Times New Roman"/>
                <a:cs typeface="Times New Roman"/>
                <a:sym typeface="Times New Roman"/>
              </a:rPr>
              <a:t>3. </a:t>
            </a:r>
            <a:r>
              <a:rPr b="0" i="0" lang="uk-UA" sz="1700" u="none" cap="none" strike="noStrike">
                <a:solidFill>
                  <a:srgbClr val="000000"/>
                </a:solidFill>
                <a:latin typeface="Times New Roman"/>
                <a:ea typeface="Times New Roman"/>
                <a:cs typeface="Times New Roman"/>
                <a:sym typeface="Times New Roman"/>
              </a:rPr>
              <a:t>На офіційному вебпорталі Держстату о</a:t>
            </a:r>
            <a:r>
              <a:rPr b="0" i="0" lang="uk-UA" sz="1700" u="none" cap="none" strike="noStrike">
                <a:solidFill>
                  <a:srgbClr val="000000"/>
                </a:solidFill>
                <a:latin typeface="Times New Roman"/>
                <a:ea typeface="Times New Roman"/>
                <a:cs typeface="Times New Roman"/>
                <a:sym typeface="Times New Roman"/>
              </a:rPr>
              <a:t>прилюднено звіт </a:t>
            </a:r>
            <a:r>
              <a:rPr b="0" i="0" lang="uk-UA" sz="1700" u="sng" cap="none" strike="noStrike">
                <a:solidFill>
                  <a:srgbClr val="000000"/>
                </a:solidFill>
                <a:latin typeface="Times New Roman"/>
                <a:ea typeface="Times New Roman"/>
                <a:cs typeface="Times New Roman"/>
                <a:sym typeface="Times New Roman"/>
                <a:hlinkClick r:id="rId6">
                  <a:extLst>
                    <a:ext uri="{A12FA001-AC4F-418D-AE19-62706E023703}">
                      <ahyp:hlinkClr val="tx"/>
                    </a:ext>
                  </a:extLst>
                </a:hlinkClick>
              </a:rPr>
              <a:t>"Індекс гендерної рівності в Україні". </a:t>
            </a:r>
            <a:r>
              <a:rPr b="0" i="0" lang="uk-UA" sz="1700" u="none" cap="none" strike="noStrike">
                <a:solidFill>
                  <a:srgbClr val="000000"/>
                </a:solidFill>
                <a:latin typeface="Times New Roman"/>
                <a:ea typeface="Times New Roman"/>
                <a:cs typeface="Times New Roman"/>
                <a:sym typeface="Times New Roman"/>
              </a:rPr>
              <a:t>Індекс гендерної рівності для України розроблений експертною командою Українського Жіночого Фонду (УЖФ) у співпраці з Держстатом за консультативної підтримки експертів Інституту гендерної рівності (EIGE), за підтримки Апарату Урядової уповноваженої з питань гендерної політики в рамках проєкту "Мережа гендерних аналітичних центрів: посилення спроможності задля розробки передових політик, оцінки впливу, стратегічної адвокації та сфокусованих комунікацій щодо політик", що фінансується ЄС. </a:t>
            </a:r>
            <a:endParaRPr sz="1700"/>
          </a:p>
          <a:p>
            <a:pPr indent="0" lvl="0" marL="0" marR="0" rtl="0" algn="just">
              <a:lnSpc>
                <a:spcPct val="90000"/>
              </a:lnSpc>
              <a:spcBef>
                <a:spcPts val="0"/>
              </a:spcBef>
              <a:spcAft>
                <a:spcPts val="0"/>
              </a:spcAft>
              <a:buClr>
                <a:srgbClr val="000000"/>
              </a:buClr>
              <a:buSzPts val="2800"/>
              <a:buFont typeface="Arial"/>
              <a:buNone/>
            </a:pPr>
            <a:r>
              <a:t/>
            </a:r>
            <a:endParaRPr b="0" i="0" sz="1700" u="none" cap="none" strike="noStrike">
              <a:solidFill>
                <a:srgbClr val="000000"/>
              </a:solidFill>
              <a:latin typeface="Times New Roman"/>
              <a:ea typeface="Times New Roman"/>
              <a:cs typeface="Times New Roman"/>
              <a:sym typeface="Times New Roman"/>
            </a:endParaRPr>
          </a:p>
          <a:p>
            <a:pPr indent="0" lvl="0" marL="0" marR="0" rtl="0" algn="just">
              <a:lnSpc>
                <a:spcPct val="90000"/>
              </a:lnSpc>
              <a:spcBef>
                <a:spcPts val="0"/>
              </a:spcBef>
              <a:spcAft>
                <a:spcPts val="0"/>
              </a:spcAft>
              <a:buClr>
                <a:srgbClr val="000000"/>
              </a:buClr>
              <a:buSzPts val="2800"/>
              <a:buFont typeface="Arial"/>
              <a:buNone/>
            </a:pPr>
            <a:r>
              <a:rPr b="0" i="0" lang="uk-UA" sz="1700" u="none" cap="none" strike="noStrike">
                <a:solidFill>
                  <a:srgbClr val="000000"/>
                </a:solidFill>
                <a:latin typeface="Times New Roman"/>
                <a:ea typeface="Times New Roman"/>
                <a:cs typeface="Times New Roman"/>
                <a:sym typeface="Times New Roman"/>
              </a:rPr>
              <a:t>4. Оприлюднено на офіційному вебпорталі Держстату інші статистичні продукти, які містять гендерно дезагреговані показники: статистичну інформацію "Дошкільна освіта в Україні", "Професійна (професійно-технічна) освіта в Україні", "Аспірантура в Україні", "Загальна середня освіта в Україні" та "Вища та фахова передвища освіта в Україні", "Кількість зареєстрованих юридичних та фізичних осіб-підпрємців з розподілом за ознакою статі керівника" за 2024 рік і статистичний збірник "Соціальний захист населення України" у 2024 році.</a:t>
            </a:r>
            <a:endParaRPr b="0" i="0" sz="1700" u="none" cap="none" strike="noStrike">
              <a:solidFill>
                <a:srgbClr val="000000"/>
              </a:solidFill>
              <a:latin typeface="Times New Roman"/>
              <a:ea typeface="Times New Roman"/>
              <a:cs typeface="Times New Roman"/>
              <a:sym typeface="Times New Roman"/>
            </a:endParaRPr>
          </a:p>
          <a:p>
            <a:pPr indent="0" lvl="0" marL="0" rtl="0" algn="just">
              <a:lnSpc>
                <a:spcPct val="100000"/>
              </a:lnSpc>
              <a:spcBef>
                <a:spcPts val="0"/>
              </a:spcBef>
              <a:spcAft>
                <a:spcPts val="0"/>
              </a:spcAft>
              <a:buClr>
                <a:schemeClr val="dk1"/>
              </a:buClr>
              <a:buSzPts val="2800"/>
              <a:buFont typeface="Arial"/>
              <a:buNone/>
            </a:pPr>
            <a:r>
              <a:t/>
            </a:r>
            <a:endParaRPr sz="1700">
              <a:latin typeface="Times New Roman"/>
              <a:ea typeface="Times New Roman"/>
              <a:cs typeface="Times New Roman"/>
              <a:sym typeface="Times New Roman"/>
            </a:endParaRPr>
          </a:p>
          <a:p>
            <a:pPr indent="0" lvl="0" marL="0" rtl="0" algn="just">
              <a:lnSpc>
                <a:spcPct val="100000"/>
              </a:lnSpc>
              <a:spcBef>
                <a:spcPts val="0"/>
              </a:spcBef>
              <a:spcAft>
                <a:spcPts val="0"/>
              </a:spcAft>
              <a:buClr>
                <a:schemeClr val="dk1"/>
              </a:buClr>
              <a:buSzPts val="2800"/>
              <a:buFont typeface="Arial"/>
              <a:buNone/>
            </a:pPr>
            <a:r>
              <a:rPr lang="uk-UA" sz="1700">
                <a:latin typeface="Times New Roman"/>
                <a:ea typeface="Times New Roman"/>
                <a:cs typeface="Times New Roman"/>
                <a:sym typeface="Times New Roman"/>
              </a:rPr>
              <a:t>5. </a:t>
            </a:r>
            <a:r>
              <a:rPr lang="uk-UA" sz="1700">
                <a:latin typeface="Times New Roman"/>
                <a:ea typeface="Times New Roman"/>
                <a:cs typeface="Times New Roman"/>
                <a:sym typeface="Times New Roman"/>
              </a:rPr>
              <a:t>Розроблено методологію обстеження участі дорослих у навчанні протягом життя (AES – participation of adults in lifelong learning) і обстеження використання часу (HETUS - Harmonised European Time Use Surveys) відповідно до методологічних керівництв обстежень, які проводиться у країнах ЄС</a:t>
            </a:r>
            <a:endParaRPr sz="1700">
              <a:solidFill>
                <a:srgbClr val="000000"/>
              </a:solidFill>
              <a:latin typeface="Times New Roman"/>
              <a:ea typeface="Times New Roman"/>
              <a:cs typeface="Times New Roman"/>
              <a:sym typeface="Times New Roman"/>
            </a:endParaRPr>
          </a:p>
          <a:p>
            <a:pPr indent="447675" lvl="0" marL="357188" rtl="0" algn="just">
              <a:lnSpc>
                <a:spcPct val="100000"/>
              </a:lnSpc>
              <a:spcBef>
                <a:spcPts val="600"/>
              </a:spcBef>
              <a:spcAft>
                <a:spcPts val="600"/>
              </a:spcAft>
              <a:buClr>
                <a:srgbClr val="000000"/>
              </a:buClr>
              <a:buSzPts val="2800"/>
              <a:buNone/>
            </a:pPr>
            <a:r>
              <a:t/>
            </a:r>
            <a:endParaRPr sz="1700">
              <a:solidFill>
                <a:srgbClr val="000000"/>
              </a:solidFill>
              <a:latin typeface="Times New Roman"/>
              <a:ea typeface="Times New Roman"/>
              <a:cs typeface="Times New Roman"/>
              <a:sym typeface="Times New Roman"/>
            </a:endParaRPr>
          </a:p>
        </p:txBody>
      </p:sp>
      <p:sp>
        <p:nvSpPr>
          <p:cNvPr id="448" name="Google Shape;448;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52" name="Shape 452"/>
        <p:cNvGrpSpPr/>
        <p:nvPr/>
      </p:nvGrpSpPr>
      <p:grpSpPr>
        <a:xfrm>
          <a:off x="0" y="0"/>
          <a:ext cx="0" cy="0"/>
          <a:chOff x="0" y="0"/>
          <a:chExt cx="0" cy="0"/>
        </a:xfrm>
      </p:grpSpPr>
      <p:sp>
        <p:nvSpPr>
          <p:cNvPr id="453" name="Google Shape;453;p61"/>
          <p:cNvSpPr txBox="1"/>
          <p:nvPr>
            <p:ph type="title"/>
          </p:nvPr>
        </p:nvSpPr>
        <p:spPr>
          <a:xfrm>
            <a:off x="660537" y="0"/>
            <a:ext cx="11635409" cy="88458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Держстат. Досягнення</a:t>
            </a:r>
            <a:endParaRPr b="1" sz="2400"/>
          </a:p>
        </p:txBody>
      </p:sp>
      <p:sp>
        <p:nvSpPr>
          <p:cNvPr id="454" name="Google Shape;454;p61"/>
          <p:cNvSpPr txBox="1"/>
          <p:nvPr>
            <p:ph idx="1" type="body"/>
          </p:nvPr>
        </p:nvSpPr>
        <p:spPr>
          <a:xfrm>
            <a:off x="434494" y="651898"/>
            <a:ext cx="11225100" cy="53982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2800"/>
              <a:buFont typeface="Arial"/>
              <a:buNone/>
            </a:pPr>
            <a:r>
              <a:t/>
            </a:r>
            <a:endParaRPr b="1" i="0" sz="1800" u="none" cap="none" strike="noStrike">
              <a:solidFill>
                <a:srgbClr val="000000"/>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2800"/>
              <a:buFont typeface="Arial"/>
              <a:buNone/>
            </a:pPr>
            <a:r>
              <a:rPr b="1" i="0" lang="uk-UA" sz="1800" u="none" cap="none" strike="noStrike">
                <a:solidFill>
                  <a:srgbClr val="000000"/>
                </a:solidFill>
                <a:latin typeface="Times New Roman"/>
                <a:ea typeface="Times New Roman"/>
                <a:cs typeface="Times New Roman"/>
                <a:sym typeface="Times New Roman"/>
              </a:rPr>
              <a:t>Забезпечення рівних прав і можливостей у ЦОВВ</a:t>
            </a:r>
            <a:endParaRPr/>
          </a:p>
          <a:p>
            <a:pPr indent="0" lvl="0" marL="0" marR="0" rtl="0" algn="just">
              <a:lnSpc>
                <a:spcPct val="100000"/>
              </a:lnSpc>
              <a:spcBef>
                <a:spcPts val="0"/>
              </a:spcBef>
              <a:spcAft>
                <a:spcPts val="0"/>
              </a:spcAft>
              <a:buClr>
                <a:srgbClr val="000000"/>
              </a:buClr>
              <a:buSzPts val="2800"/>
              <a:buFont typeface="Arial"/>
              <a:buNone/>
            </a:pPr>
            <a:r>
              <a:rPr b="0" i="0" lang="uk-UA" sz="1800" u="none" cap="none" strike="noStrike">
                <a:solidFill>
                  <a:srgbClr val="000000"/>
                </a:solidFill>
                <a:latin typeface="Times New Roman"/>
                <a:ea typeface="Times New Roman"/>
                <a:cs typeface="Times New Roman"/>
                <a:sym typeface="Times New Roman"/>
              </a:rPr>
              <a:t>6. У Держстаті забезпечується надання жінкам і чоловікам рівних прав та можливостей під час вступу на державну службу, рівне ставлення та рівні кар’єрні можливості для чоловіків і жінок. За результатами проведеного у 2022 році гендерного аудиту розроблено Рекомендації щодо організації роботи з реагування, запобігання та протидії проявам дискримінації за ознакою статі/сексуальним домаганням на робочому місці в апараті Держстату та його територіальних органах.</a:t>
            </a:r>
            <a:endParaRPr b="0" i="0" sz="1800" u="none" cap="none" strike="noStrike">
              <a:solidFill>
                <a:srgbClr val="000000"/>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2800"/>
              <a:buFont typeface="Arial"/>
              <a:buNone/>
            </a:pPr>
            <a:r>
              <a:t/>
            </a:r>
            <a:endParaRPr b="0" i="0" sz="1800" u="none" cap="none" strike="noStrike">
              <a:solidFill>
                <a:srgbClr val="000000"/>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2800"/>
              <a:buFont typeface="Arial"/>
              <a:buNone/>
            </a:pPr>
            <a:r>
              <a:rPr b="0" i="0" lang="uk-UA" sz="1800" u="none" cap="none" strike="noStrike">
                <a:solidFill>
                  <a:srgbClr val="000000"/>
                </a:solidFill>
                <a:latin typeface="Times New Roman"/>
                <a:ea typeface="Times New Roman"/>
                <a:cs typeface="Times New Roman"/>
                <a:sym typeface="Times New Roman"/>
              </a:rPr>
              <a:t>7. Унормовано встановлення працівникам гнучкого режиму робочого часу або надання їм можливості працювати дистанційно, прийнято ряд внутрішніх документів щодо поводження з інформаційно-комунікаційною системою органів державної статистики та використання застосунків для обміну повідомленнями, проведення аудіо- та відеоконференцій під час дистанційної роботи. Працівникам Держстату надаються всі види визначених законодавством оплачуваних відпусток, на вимогу надаються відпустки без збереження заробітної плати в порядку та на підставах, передбачених чинним законодавством України.</a:t>
            </a:r>
            <a:endParaRPr/>
          </a:p>
          <a:p>
            <a:pPr indent="0" lvl="0" marL="0" marR="0" rtl="0" algn="just">
              <a:lnSpc>
                <a:spcPct val="100000"/>
              </a:lnSpc>
              <a:spcBef>
                <a:spcPts val="0"/>
              </a:spcBef>
              <a:spcAft>
                <a:spcPts val="0"/>
              </a:spcAft>
              <a:buClr>
                <a:srgbClr val="000000"/>
              </a:buClr>
              <a:buSzPts val="2800"/>
              <a:buFont typeface="Arial"/>
              <a:buNone/>
            </a:pPr>
            <a:r>
              <a:t/>
            </a:r>
            <a:endParaRPr b="0" i="0" sz="1800" u="none" cap="none" strike="noStrike">
              <a:solidFill>
                <a:srgbClr val="000000"/>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2800"/>
              <a:buFont typeface="Arial"/>
              <a:buNone/>
            </a:pPr>
            <a:r>
              <a:rPr b="0" i="0" lang="uk-UA" sz="1800" u="none" cap="none" strike="noStrike">
                <a:solidFill>
                  <a:srgbClr val="000000"/>
                </a:solidFill>
                <a:latin typeface="Times New Roman"/>
                <a:ea typeface="Times New Roman"/>
                <a:cs typeface="Times New Roman"/>
                <a:sym typeface="Times New Roman"/>
              </a:rPr>
              <a:t>8. Затверджено Рекомендації щодо організації роботи із запобігання та протидії проявам мобінгу (цькування) на робочому місці в апараті Держстату та його територіальних органах </a:t>
            </a:r>
            <a:endParaRPr/>
          </a:p>
          <a:p>
            <a:pPr indent="447675" lvl="0" marL="357188" rtl="0" algn="just">
              <a:lnSpc>
                <a:spcPct val="100000"/>
              </a:lnSpc>
              <a:spcBef>
                <a:spcPts val="600"/>
              </a:spcBef>
              <a:spcAft>
                <a:spcPts val="600"/>
              </a:spcAft>
              <a:buClr>
                <a:srgbClr val="000000"/>
              </a:buClr>
              <a:buSzPts val="2800"/>
              <a:buNone/>
            </a:pPr>
            <a:r>
              <a:t/>
            </a:r>
            <a:endParaRPr sz="1800">
              <a:solidFill>
                <a:srgbClr val="000000"/>
              </a:solidFill>
              <a:latin typeface="Times New Roman"/>
              <a:ea typeface="Times New Roman"/>
              <a:cs typeface="Times New Roman"/>
              <a:sym typeface="Times New Roman"/>
            </a:endParaRPr>
          </a:p>
        </p:txBody>
      </p:sp>
      <p:sp>
        <p:nvSpPr>
          <p:cNvPr id="455" name="Google Shape;455;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59" name="Shape 459"/>
        <p:cNvGrpSpPr/>
        <p:nvPr/>
      </p:nvGrpSpPr>
      <p:grpSpPr>
        <a:xfrm>
          <a:off x="0" y="0"/>
          <a:ext cx="0" cy="0"/>
          <a:chOff x="0" y="0"/>
          <a:chExt cx="0" cy="0"/>
        </a:xfrm>
      </p:grpSpPr>
      <p:sp>
        <p:nvSpPr>
          <p:cNvPr id="460" name="Google Shape;460;p62"/>
          <p:cNvSpPr txBox="1"/>
          <p:nvPr>
            <p:ph type="title"/>
          </p:nvPr>
        </p:nvSpPr>
        <p:spPr>
          <a:xfrm>
            <a:off x="660537" y="0"/>
            <a:ext cx="11635409" cy="88458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Держстат. Виклики</a:t>
            </a:r>
            <a:endParaRPr b="1" sz="2400"/>
          </a:p>
        </p:txBody>
      </p:sp>
      <p:sp>
        <p:nvSpPr>
          <p:cNvPr id="461" name="Google Shape;461;p62"/>
          <p:cNvSpPr txBox="1"/>
          <p:nvPr>
            <p:ph idx="1" type="body"/>
          </p:nvPr>
        </p:nvSpPr>
        <p:spPr>
          <a:xfrm>
            <a:off x="660537" y="665923"/>
            <a:ext cx="11225005" cy="561671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1000"/>
              </a:spcBef>
              <a:spcAft>
                <a:spcPts val="0"/>
              </a:spcAft>
              <a:buClr>
                <a:srgbClr val="000000"/>
              </a:buClr>
              <a:buSzPts val="1800"/>
              <a:buFont typeface="Arial"/>
              <a:buNone/>
            </a:pPr>
            <a:r>
              <a:rPr b="1" i="0" lang="uk-UA" sz="1800" u="none" cap="none" strike="noStrike">
                <a:solidFill>
                  <a:srgbClr val="000000"/>
                </a:solidFill>
                <a:latin typeface="Times New Roman"/>
                <a:ea typeface="Times New Roman"/>
                <a:cs typeface="Times New Roman"/>
                <a:sym typeface="Times New Roman"/>
              </a:rPr>
              <a:t>У сфері офіційної статистики</a:t>
            </a:r>
            <a:endParaRPr/>
          </a:p>
          <a:p>
            <a:pPr indent="0" lvl="0" marL="0" marR="0" rtl="0" algn="ctr">
              <a:lnSpc>
                <a:spcPct val="90000"/>
              </a:lnSpc>
              <a:spcBef>
                <a:spcPts val="1000"/>
              </a:spcBef>
              <a:spcAft>
                <a:spcPts val="0"/>
              </a:spcAft>
              <a:buClr>
                <a:srgbClr val="000000"/>
              </a:buClr>
              <a:buSzPts val="1800"/>
              <a:buFont typeface="Arial"/>
              <a:buNone/>
            </a:pPr>
            <a:r>
              <a:t/>
            </a:r>
            <a:endParaRPr b="1" i="0" sz="1800" u="none" cap="none" strike="noStrike">
              <a:solidFill>
                <a:srgbClr val="000000"/>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1600"/>
              <a:buFont typeface="Arial"/>
              <a:buNone/>
            </a:pPr>
            <a:r>
              <a:rPr b="0" i="0" lang="uk-UA" sz="1600" u="none" cap="none" strike="noStrike">
                <a:solidFill>
                  <a:srgbClr val="000000"/>
                </a:solidFill>
                <a:latin typeface="Times New Roman"/>
                <a:ea typeface="Times New Roman"/>
                <a:cs typeface="Times New Roman"/>
                <a:sym typeface="Times New Roman"/>
              </a:rPr>
              <a:t>1. Із 5 липня 2025 року набули чинності зміни до пункту 1 ЗУ </a:t>
            </a:r>
            <a:r>
              <a:rPr b="0" i="0" lang="uk-UA" sz="1600" u="sng" cap="none" strike="noStrike">
                <a:solidFill>
                  <a:srgbClr val="000000"/>
                </a:solidFill>
                <a:latin typeface="Times New Roman"/>
                <a:ea typeface="Times New Roman"/>
                <a:cs typeface="Times New Roman"/>
                <a:sym typeface="Times New Roman"/>
                <a:hlinkClick r:id="rId4">
                  <a:extLst>
                    <a:ext uri="{A12FA001-AC4F-418D-AE19-62706E023703}">
                      <ahyp:hlinkClr val="tx"/>
                    </a:ext>
                  </a:extLst>
                </a:hlinkClick>
              </a:rPr>
              <a:t>"Про захист інтересів суб’єктів подання звітності та інших документів у період дії воєнного стану або стану війни"</a:t>
            </a:r>
            <a:r>
              <a:rPr b="0" i="0" lang="uk-UA" sz="1600" u="none" cap="none" strike="noStrike">
                <a:solidFill>
                  <a:srgbClr val="000000"/>
                </a:solidFill>
                <a:latin typeface="Times New Roman"/>
                <a:ea typeface="Times New Roman"/>
                <a:cs typeface="Times New Roman"/>
                <a:sym typeface="Times New Roman"/>
              </a:rPr>
              <a:t>, ухвалені ВРУ 18 червня та підписані Президентом України. Зміни до Закону відновлюють: регулярне та обов’язкове подання звітності від бізнесу та проведення вибіркових обстежень населення (домогосподарств). </a:t>
            </a:r>
            <a:endParaRPr/>
          </a:p>
          <a:p>
            <a:pPr indent="0" lvl="0" marL="0" marR="0" rtl="0" algn="just">
              <a:lnSpc>
                <a:spcPct val="100000"/>
              </a:lnSpc>
              <a:spcBef>
                <a:spcPts val="0"/>
              </a:spcBef>
              <a:spcAft>
                <a:spcPts val="0"/>
              </a:spcAft>
              <a:buClr>
                <a:srgbClr val="000000"/>
              </a:buClr>
              <a:buSzPts val="1600"/>
              <a:buFont typeface="Arial"/>
              <a:buNone/>
            </a:pPr>
            <a:r>
              <a:rPr b="0" i="0" lang="uk-UA" sz="1600" u="none" cap="none" strike="noStrike">
                <a:solidFill>
                  <a:srgbClr val="000000"/>
                </a:solidFill>
                <a:latin typeface="Times New Roman"/>
                <a:ea typeface="Times New Roman"/>
                <a:cs typeface="Times New Roman"/>
                <a:sym typeface="Times New Roman"/>
              </a:rPr>
              <a:t>   З урахуванням зазначених змін:</a:t>
            </a:r>
            <a:endParaRPr/>
          </a:p>
          <a:p>
            <a:pPr indent="-285750" lvl="0" marL="285750" marR="0" rtl="0" algn="just">
              <a:lnSpc>
                <a:spcPct val="100000"/>
              </a:lnSpc>
              <a:spcBef>
                <a:spcPts val="0"/>
              </a:spcBef>
              <a:spcAft>
                <a:spcPts val="0"/>
              </a:spcAft>
              <a:buClr>
                <a:srgbClr val="000000"/>
              </a:buClr>
              <a:buSzPts val="1600"/>
              <a:buFont typeface="Times New Roman"/>
              <a:buChar char="-"/>
            </a:pPr>
            <a:r>
              <a:rPr b="0" i="0" lang="uk-UA" sz="1600" u="none" cap="none" strike="noStrike">
                <a:solidFill>
                  <a:srgbClr val="000000"/>
                </a:solidFill>
                <a:latin typeface="Times New Roman"/>
                <a:ea typeface="Times New Roman"/>
                <a:cs typeface="Times New Roman"/>
                <a:sym typeface="Times New Roman"/>
              </a:rPr>
              <a:t>статистична інформація, отримана від юридичних осіб за звітні періоди 2022–2025 років, оприлюднюється Державною службою статистики на офіційному вебсайті (вебпорталі) Держстату, ураховуючи час на обробку та підготовку відповідних статистичних продуктів; </a:t>
            </a:r>
            <a:endParaRPr/>
          </a:p>
          <a:p>
            <a:pPr indent="-285750" lvl="0" marL="285750" marR="0" rtl="0" algn="just">
              <a:lnSpc>
                <a:spcPct val="100000"/>
              </a:lnSpc>
              <a:spcBef>
                <a:spcPts val="0"/>
              </a:spcBef>
              <a:spcAft>
                <a:spcPts val="0"/>
              </a:spcAft>
              <a:buClr>
                <a:srgbClr val="000000"/>
              </a:buClr>
              <a:buSzPts val="1600"/>
              <a:buFont typeface="Times New Roman"/>
              <a:buChar char="-"/>
            </a:pPr>
            <a:r>
              <a:rPr b="0" i="0" lang="uk-UA" sz="1600" u="none" cap="none" strike="noStrike">
                <a:solidFill>
                  <a:srgbClr val="000000"/>
                </a:solidFill>
                <a:latin typeface="Times New Roman"/>
                <a:ea typeface="Times New Roman"/>
                <a:cs typeface="Times New Roman"/>
                <a:sym typeface="Times New Roman"/>
              </a:rPr>
              <a:t>інформацію  за результатами вибіркових обстежень населення (домогосподарств)  за 2022–2025 роки неможливо відновити, оскільки зазначені обстеження не проводилися з лютого 2022 року. Ураховуючи методологічні особливості зазначених обстежень, дані будуть отримані за ті періоди, стосовно яких здійснюватимуться опитування населення (наприклад, відповідні періоди 2026 року).     </a:t>
            </a:r>
            <a:endParaRPr/>
          </a:p>
          <a:p>
            <a:pPr indent="0" lvl="0" marL="0" marR="0" rtl="0" algn="just">
              <a:lnSpc>
                <a:spcPct val="100000"/>
              </a:lnSpc>
              <a:spcBef>
                <a:spcPts val="0"/>
              </a:spcBef>
              <a:spcAft>
                <a:spcPts val="0"/>
              </a:spcAft>
              <a:buClr>
                <a:srgbClr val="000000"/>
              </a:buClr>
              <a:buSzPts val="1600"/>
              <a:buFont typeface="Arial"/>
              <a:buNone/>
            </a:pPr>
            <a:r>
              <a:rPr b="0" i="0" lang="uk-UA" sz="1600" u="none" cap="none" strike="noStrike">
                <a:solidFill>
                  <a:srgbClr val="000000"/>
                </a:solidFill>
                <a:latin typeface="Times New Roman"/>
                <a:ea typeface="Times New Roman"/>
                <a:cs typeface="Times New Roman"/>
                <a:sym typeface="Times New Roman"/>
              </a:rPr>
              <a:t>2. Відновлення проведення із січня 2026 року вибіркових обстежень населення (домогосподарств), на основі яких отримується інформація щодо показників для моніторингу гендерної рівності, відбувається в умовах  складної безпекової ситуації, пов’язаної з повномасштабною збройною агресією російської федерації проти України, та інших викликів (нестача фахівців з інтерв’ювання, несприятливі погодні умови, брак електроенергії тощо). </a:t>
            </a:r>
            <a:endParaRPr/>
          </a:p>
          <a:p>
            <a:pPr indent="0" lvl="0" marL="0" marR="0" rtl="0" algn="just">
              <a:lnSpc>
                <a:spcPct val="100000"/>
              </a:lnSpc>
              <a:spcBef>
                <a:spcPts val="0"/>
              </a:spcBef>
              <a:spcAft>
                <a:spcPts val="0"/>
              </a:spcAft>
              <a:buClr>
                <a:srgbClr val="000000"/>
              </a:buClr>
              <a:buSzPts val="1600"/>
              <a:buFont typeface="Arial"/>
              <a:buNone/>
            </a:pPr>
            <a:r>
              <a:rPr b="0" i="0" lang="uk-UA" sz="1600" u="none" cap="none" strike="noStrike">
                <a:solidFill>
                  <a:srgbClr val="000000"/>
                </a:solidFill>
                <a:latin typeface="Times New Roman"/>
                <a:ea typeface="Times New Roman"/>
                <a:cs typeface="Times New Roman"/>
                <a:sym typeface="Times New Roman"/>
              </a:rPr>
              <a:t>3. Необхідність гармонізації методологічних підходів проведення обстежень відповідно до європейських та міжнародних стандартів, зокрема зі статистики травматизму на виробництві (ESAW - European Statistics on Accidents at Work), обстеження структури доходів  (SES - structure of earnings survey). </a:t>
            </a:r>
            <a:endParaRPr/>
          </a:p>
          <a:p>
            <a:pPr indent="0" lvl="0" marL="0" marR="0" rtl="0" algn="just">
              <a:lnSpc>
                <a:spcPct val="100000"/>
              </a:lnSpc>
              <a:spcBef>
                <a:spcPts val="0"/>
              </a:spcBef>
              <a:spcAft>
                <a:spcPts val="0"/>
              </a:spcAft>
              <a:buClr>
                <a:srgbClr val="000000"/>
              </a:buClr>
              <a:buSzPts val="1600"/>
              <a:buFont typeface="Arial"/>
              <a:buNone/>
            </a:pPr>
            <a:r>
              <a:rPr b="0" i="0" lang="uk-UA" sz="1600" u="none" cap="none" strike="noStrike">
                <a:solidFill>
                  <a:srgbClr val="000000"/>
                </a:solidFill>
                <a:latin typeface="Times New Roman"/>
                <a:ea typeface="Times New Roman"/>
                <a:cs typeface="Times New Roman"/>
                <a:sym typeface="Times New Roman"/>
              </a:rPr>
              <a:t>4. Обмежена доступність до чинних реєстрів та баз даних, які можуть використовуватися для формування інформації з дезагрегацією за гендерною ознакою (технічні причини, питання конфіденційності тощо). </a:t>
            </a:r>
            <a:endParaRPr/>
          </a:p>
          <a:p>
            <a:pPr indent="447675" lvl="0" marL="357188" rtl="0" algn="just">
              <a:lnSpc>
                <a:spcPct val="100000"/>
              </a:lnSpc>
              <a:spcBef>
                <a:spcPts val="600"/>
              </a:spcBef>
              <a:spcAft>
                <a:spcPts val="600"/>
              </a:spcAft>
              <a:buClr>
                <a:srgbClr val="000000"/>
              </a:buClr>
              <a:buSzPts val="2800"/>
              <a:buNone/>
            </a:pPr>
            <a:r>
              <a:t/>
            </a:r>
            <a:endParaRPr sz="1800">
              <a:solidFill>
                <a:srgbClr val="000000"/>
              </a:solidFill>
              <a:latin typeface="Times New Roman"/>
              <a:ea typeface="Times New Roman"/>
              <a:cs typeface="Times New Roman"/>
              <a:sym typeface="Times New Roman"/>
            </a:endParaRPr>
          </a:p>
        </p:txBody>
      </p:sp>
      <p:sp>
        <p:nvSpPr>
          <p:cNvPr id="462" name="Google Shape;462;p6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66" name="Shape 466"/>
        <p:cNvGrpSpPr/>
        <p:nvPr/>
      </p:nvGrpSpPr>
      <p:grpSpPr>
        <a:xfrm>
          <a:off x="0" y="0"/>
          <a:ext cx="0" cy="0"/>
          <a:chOff x="0" y="0"/>
          <a:chExt cx="0" cy="0"/>
        </a:xfrm>
      </p:grpSpPr>
      <p:sp>
        <p:nvSpPr>
          <p:cNvPr id="467" name="Google Shape;467;p63"/>
          <p:cNvSpPr txBox="1"/>
          <p:nvPr>
            <p:ph type="title"/>
          </p:nvPr>
        </p:nvSpPr>
        <p:spPr>
          <a:xfrm>
            <a:off x="660537" y="0"/>
            <a:ext cx="11635409" cy="88458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Держстат. Плани</a:t>
            </a:r>
            <a:endParaRPr b="1" sz="2400"/>
          </a:p>
        </p:txBody>
      </p:sp>
      <p:sp>
        <p:nvSpPr>
          <p:cNvPr id="468" name="Google Shape;468;p63"/>
          <p:cNvSpPr txBox="1"/>
          <p:nvPr>
            <p:ph idx="1" type="body"/>
          </p:nvPr>
        </p:nvSpPr>
        <p:spPr>
          <a:xfrm>
            <a:off x="660537" y="665923"/>
            <a:ext cx="11225005" cy="561671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1000"/>
              </a:spcBef>
              <a:spcAft>
                <a:spcPts val="0"/>
              </a:spcAft>
              <a:buClr>
                <a:srgbClr val="000000"/>
              </a:buClr>
              <a:buSzPts val="1800"/>
              <a:buFont typeface="Arial"/>
              <a:buNone/>
            </a:pPr>
            <a:r>
              <a:rPr b="1" i="0" lang="uk-UA" sz="1800" u="none" cap="none" strike="noStrike">
                <a:solidFill>
                  <a:srgbClr val="000000"/>
                </a:solidFill>
                <a:latin typeface="Times New Roman"/>
                <a:ea typeface="Times New Roman"/>
                <a:cs typeface="Times New Roman"/>
                <a:sym typeface="Times New Roman"/>
              </a:rPr>
              <a:t>У сфері офіційної статистики</a:t>
            </a:r>
            <a:endParaRPr/>
          </a:p>
          <a:p>
            <a:pPr indent="0" lvl="0" marL="0" rtl="0" algn="just">
              <a:lnSpc>
                <a:spcPct val="90000"/>
              </a:lnSpc>
              <a:spcBef>
                <a:spcPts val="1000"/>
              </a:spcBef>
              <a:spcAft>
                <a:spcPts val="0"/>
              </a:spcAft>
              <a:buSzPts val="1800"/>
              <a:buNone/>
            </a:pPr>
            <a:r>
              <a:rPr lang="uk-UA" sz="1800">
                <a:latin typeface="Times New Roman"/>
                <a:ea typeface="Times New Roman"/>
                <a:cs typeface="Times New Roman"/>
                <a:sym typeface="Times New Roman"/>
              </a:rPr>
              <a:t>1. Ужиття заходів щодо гармонізації національної статистичної системи з міжнародними та європейськими нормами і стандартами, зокрема через упровадження Регламенту (ЄС) № 2019/1700 Європейського Парламенту та Ради від 10 жовтня 2019 р. – удосконалення методології обстеження участі дорослих у навчанні протягом життя (AES – participation of adults in lifelong learning) і обстеження використання часу (HETUS - Harmonised European Time Use Surveys), а саме розроблення звітно-статистичної документації цих обстежень.</a:t>
            </a:r>
            <a:endParaRPr/>
          </a:p>
          <a:p>
            <a:pPr indent="0" lvl="0" marL="0" rtl="0" algn="just">
              <a:lnSpc>
                <a:spcPct val="90000"/>
              </a:lnSpc>
              <a:spcBef>
                <a:spcPts val="1000"/>
              </a:spcBef>
              <a:spcAft>
                <a:spcPts val="0"/>
              </a:spcAft>
              <a:buSzPts val="1800"/>
              <a:buFont typeface="Arial"/>
              <a:buNone/>
            </a:pPr>
            <a:r>
              <a:rPr lang="uk-UA" sz="1800">
                <a:latin typeface="Times New Roman"/>
                <a:ea typeface="Times New Roman"/>
                <a:cs typeface="Times New Roman"/>
                <a:sym typeface="Times New Roman"/>
              </a:rPr>
              <a:t>2. Забезпечення збору й оприлюднення на офіційному вебсайті Держстату даних за 2015–2025 роки за індикаторами, у розрізі яких здійснюється збір даних для моніторингу гендерної рівності на виконання </a:t>
            </a:r>
            <a:r>
              <a:rPr lang="uk-UA" sz="1800" u="sng">
                <a:solidFill>
                  <a:schemeClr val="hlink"/>
                </a:solidFill>
                <a:latin typeface="Times New Roman"/>
                <a:ea typeface="Times New Roman"/>
                <a:cs typeface="Times New Roman"/>
                <a:sym typeface="Times New Roman"/>
                <a:hlinkClick r:id="rId4"/>
              </a:rPr>
              <a:t>розпорядження КМУ від 02.12.2020  № 1517-р "Питання збору даних для моніторингу гендерної рівності". </a:t>
            </a:r>
            <a:endParaRPr sz="1800">
              <a:latin typeface="Times New Roman"/>
              <a:ea typeface="Times New Roman"/>
              <a:cs typeface="Times New Roman"/>
              <a:sym typeface="Times New Roman"/>
            </a:endParaRPr>
          </a:p>
          <a:p>
            <a:pPr indent="0" lvl="0" marL="0" rtl="0" algn="just">
              <a:lnSpc>
                <a:spcPct val="90000"/>
              </a:lnSpc>
              <a:spcBef>
                <a:spcPts val="1000"/>
              </a:spcBef>
              <a:spcAft>
                <a:spcPts val="0"/>
              </a:spcAft>
              <a:buSzPts val="1800"/>
              <a:buNone/>
            </a:pPr>
            <a:r>
              <a:rPr lang="uk-UA" sz="1800">
                <a:solidFill>
                  <a:schemeClr val="dk1"/>
                </a:solidFill>
                <a:latin typeface="Times New Roman"/>
                <a:ea typeface="Times New Roman"/>
                <a:cs typeface="Times New Roman"/>
                <a:sym typeface="Times New Roman"/>
              </a:rPr>
              <a:t>3. Відновлення із січня 2026 року проведення трьох вибіркових обстежень населення (домогосподарств)(обстеження робочої сили, обстеження бюджетів домогосподарств (до 2024 року – обстеження умов життя домогосподарств), обстеження сільськогосподарської діяльності населення в сільській місцевості)  та запровадження з  березня 2026 року вибіркового обстеження доходів і умов життя (EU-SILC), за результатами якого буде отримана  інформація щодо шести показників  бідності та соціальної ізоляції для розрахунку Індексу гендерної рівності.​</a:t>
            </a:r>
            <a:endParaRPr/>
          </a:p>
          <a:p>
            <a:pPr indent="447675" lvl="0" marL="357188" rtl="0" algn="just">
              <a:lnSpc>
                <a:spcPct val="100000"/>
              </a:lnSpc>
              <a:spcBef>
                <a:spcPts val="600"/>
              </a:spcBef>
              <a:spcAft>
                <a:spcPts val="600"/>
              </a:spcAft>
              <a:buClr>
                <a:srgbClr val="000000"/>
              </a:buClr>
              <a:buSzPts val="2800"/>
              <a:buNone/>
            </a:pPr>
            <a:r>
              <a:t/>
            </a:r>
            <a:endParaRPr sz="1800">
              <a:solidFill>
                <a:srgbClr val="000000"/>
              </a:solidFill>
              <a:latin typeface="Times New Roman"/>
              <a:ea typeface="Times New Roman"/>
              <a:cs typeface="Times New Roman"/>
              <a:sym typeface="Times New Roman"/>
            </a:endParaRPr>
          </a:p>
        </p:txBody>
      </p:sp>
      <p:sp>
        <p:nvSpPr>
          <p:cNvPr id="469" name="Google Shape;469;p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73" name="Shape 473"/>
        <p:cNvGrpSpPr/>
        <p:nvPr/>
      </p:nvGrpSpPr>
      <p:grpSpPr>
        <a:xfrm>
          <a:off x="0" y="0"/>
          <a:ext cx="0" cy="0"/>
          <a:chOff x="0" y="0"/>
          <a:chExt cx="0" cy="0"/>
        </a:xfrm>
      </p:grpSpPr>
      <p:sp>
        <p:nvSpPr>
          <p:cNvPr id="474" name="Google Shape;474;p64"/>
          <p:cNvSpPr txBox="1"/>
          <p:nvPr>
            <p:ph type="title"/>
          </p:nvPr>
        </p:nvSpPr>
        <p:spPr>
          <a:xfrm>
            <a:off x="263387" y="-69574"/>
            <a:ext cx="11367052" cy="1325563"/>
          </a:xfrm>
          <a:prstGeom prst="rect">
            <a:avLst/>
          </a:prstGeom>
          <a:noFill/>
          <a:ln>
            <a:noFill/>
          </a:ln>
        </p:spPr>
        <p:txBody>
          <a:bodyPr anchorCtr="0" anchor="ctr" bIns="45700" lIns="91425" spcFirstLastPara="1" rIns="91425" wrap="square" tIns="45700">
            <a:noAutofit/>
          </a:bodyPr>
          <a:lstStyle/>
          <a:p>
            <a:pPr indent="36195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Державна служба України з питань безпечності харчових продуктів та захисту споживачів. Досягнення</a:t>
            </a:r>
            <a:endParaRPr b="1" sz="2400"/>
          </a:p>
        </p:txBody>
      </p:sp>
      <p:sp>
        <p:nvSpPr>
          <p:cNvPr id="475" name="Google Shape;475;p64"/>
          <p:cNvSpPr txBox="1"/>
          <p:nvPr>
            <p:ph idx="1" type="body"/>
          </p:nvPr>
        </p:nvSpPr>
        <p:spPr>
          <a:xfrm>
            <a:off x="586875" y="1253325"/>
            <a:ext cx="11075100" cy="4351200"/>
          </a:xfrm>
          <a:prstGeom prst="rect">
            <a:avLst/>
          </a:prstGeom>
          <a:noFill/>
          <a:ln>
            <a:noFill/>
          </a:ln>
        </p:spPr>
        <p:txBody>
          <a:bodyPr anchorCtr="0" anchor="t" bIns="45700" lIns="91425" spcFirstLastPara="1" rIns="91425" wrap="square" tIns="45700">
            <a:noAutofit/>
          </a:bodyPr>
          <a:lstStyle/>
          <a:p>
            <a:pPr indent="-285750" lvl="0" marL="342900" rtl="0" algn="just">
              <a:lnSpc>
                <a:spcPct val="100000"/>
              </a:lnSpc>
              <a:spcBef>
                <a:spcPts val="600"/>
              </a:spcBef>
              <a:spcAft>
                <a:spcPts val="0"/>
              </a:spcAft>
              <a:buClr>
                <a:schemeClr val="dk1"/>
              </a:buClr>
              <a:buSzPts val="1900"/>
              <a:buFont typeface="Noto Sans Symbols"/>
              <a:buChar char="✔"/>
            </a:pPr>
            <a:r>
              <a:rPr lang="uk-UA" sz="1900">
                <a:latin typeface="Times New Roman"/>
                <a:ea typeface="Times New Roman"/>
                <a:cs typeface="Times New Roman"/>
                <a:sym typeface="Times New Roman"/>
              </a:rPr>
              <a:t>Держпродспоживслужба та головні управління Держпродспоживслужби в областях та  м. Києві здійснюють контроль за дотримання законодавства про рекламу (абз. 2 ч. 1 ст. 26 </a:t>
            </a:r>
            <a:r>
              <a:rPr lang="uk-UA" sz="1900" u="sng">
                <a:solidFill>
                  <a:schemeClr val="hlink"/>
                </a:solidFill>
                <a:latin typeface="Times New Roman"/>
                <a:ea typeface="Times New Roman"/>
                <a:cs typeface="Times New Roman"/>
                <a:sym typeface="Times New Roman"/>
                <a:hlinkClick r:id="rId4"/>
              </a:rPr>
              <a:t>ЗУ «Про рекламу»)</a:t>
            </a:r>
            <a:r>
              <a:rPr lang="uk-UA" sz="1900">
                <a:latin typeface="Times New Roman"/>
                <a:ea typeface="Times New Roman"/>
                <a:cs typeface="Times New Roman"/>
                <a:sym typeface="Times New Roman"/>
              </a:rPr>
              <a:t>  щодо захисту прав споживачів реклами.</a:t>
            </a:r>
            <a:endParaRPr sz="1900"/>
          </a:p>
          <a:p>
            <a:pPr indent="-285750" lvl="0" marL="342900" rtl="0" algn="just">
              <a:lnSpc>
                <a:spcPct val="100000"/>
              </a:lnSpc>
              <a:spcBef>
                <a:spcPts val="1200"/>
              </a:spcBef>
              <a:spcAft>
                <a:spcPts val="0"/>
              </a:spcAft>
              <a:buClr>
                <a:schemeClr val="dk1"/>
              </a:buClr>
              <a:buSzPts val="1900"/>
              <a:buFont typeface="Noto Sans Symbols"/>
              <a:buChar char="✔"/>
            </a:pPr>
            <a:r>
              <a:rPr lang="uk-UA" sz="1900">
                <a:latin typeface="Times New Roman"/>
                <a:ea typeface="Times New Roman"/>
                <a:cs typeface="Times New Roman"/>
                <a:sym typeface="Times New Roman"/>
              </a:rPr>
              <a:t>Громадські об’єднання та об’єднання підприємств у галузі реклами мають право, у томі числі, здійснювати незалежну експертизу реклами, а також надавати відповідні висновки і рекомендації (ст. 29 ЗУ «Про рекламу»).</a:t>
            </a:r>
            <a:endParaRPr sz="1900"/>
          </a:p>
          <a:p>
            <a:pPr indent="-285750" lvl="0" marL="342900" rtl="0" algn="just">
              <a:lnSpc>
                <a:spcPct val="100000"/>
              </a:lnSpc>
              <a:spcBef>
                <a:spcPts val="1200"/>
              </a:spcBef>
              <a:spcAft>
                <a:spcPts val="0"/>
              </a:spcAft>
              <a:buSzPts val="1900"/>
              <a:buFont typeface="Noto Sans Symbols"/>
              <a:buChar char="✔"/>
            </a:pPr>
            <a:r>
              <a:rPr lang="uk-UA" sz="1900">
                <a:latin typeface="Times New Roman"/>
                <a:ea typeface="Times New Roman"/>
                <a:cs typeface="Times New Roman"/>
                <a:sym typeface="Times New Roman"/>
              </a:rPr>
              <a:t>Протягом 2025 року громадськими організаціями подано до головних управлінь Держпродспоживслужби в областях та м. Києві </a:t>
            </a:r>
            <a:r>
              <a:rPr b="1" lang="uk-UA" sz="1900">
                <a:latin typeface="Times New Roman"/>
                <a:ea typeface="Times New Roman"/>
                <a:cs typeface="Times New Roman"/>
                <a:sym typeface="Times New Roman"/>
              </a:rPr>
              <a:t>41 </a:t>
            </a:r>
            <a:r>
              <a:rPr lang="uk-UA" sz="1900">
                <a:latin typeface="Times New Roman"/>
                <a:ea typeface="Times New Roman"/>
                <a:cs typeface="Times New Roman"/>
                <a:sym typeface="Times New Roman"/>
              </a:rPr>
              <a:t>незалежну експертизу щодо визнання реклами дискримінаційною за ознакою статі.</a:t>
            </a:r>
            <a:endParaRPr sz="1900"/>
          </a:p>
          <a:p>
            <a:pPr indent="-285750" lvl="0" marL="342900" rtl="0" algn="just">
              <a:lnSpc>
                <a:spcPct val="100000"/>
              </a:lnSpc>
              <a:spcBef>
                <a:spcPts val="1200"/>
              </a:spcBef>
              <a:spcAft>
                <a:spcPts val="0"/>
              </a:spcAft>
              <a:buSzPts val="1900"/>
              <a:buFont typeface="Noto Sans Symbols"/>
              <a:buChar char="✔"/>
            </a:pPr>
            <a:r>
              <a:rPr lang="uk-UA" sz="1900">
                <a:latin typeface="Times New Roman"/>
                <a:ea typeface="Times New Roman"/>
                <a:cs typeface="Times New Roman"/>
                <a:sym typeface="Times New Roman"/>
              </a:rPr>
              <a:t>У 2025 році за фактами розповсюдження дискримінаційної реклами за ознакою статі головними управліннями Держпродспоживслужби в областях та м. Києві розглянуто 100 справ про порушення вимог пп. 2, 15 ч. 1 ст. 8 ЗУ «Про рекламу» та прийнято 13 рішень про зупинення реклами та 94 рішення про накладення штрафів на загальну суму 333,6 тис. грн, з них сплачено 277,5 тис. грн (83,2%).</a:t>
            </a:r>
            <a:endParaRPr sz="1900"/>
          </a:p>
          <a:p>
            <a:pPr indent="-165100" lvl="0" marL="342900" rtl="0" algn="l">
              <a:lnSpc>
                <a:spcPct val="100000"/>
              </a:lnSpc>
              <a:spcBef>
                <a:spcPts val="1200"/>
              </a:spcBef>
              <a:spcAft>
                <a:spcPts val="0"/>
              </a:spcAft>
              <a:buSzPts val="2800"/>
              <a:buFont typeface="Noto Sans Symbols"/>
              <a:buNone/>
            </a:pPr>
            <a:r>
              <a:t/>
            </a:r>
            <a:endParaRPr sz="2400">
              <a:latin typeface="Times New Roman"/>
              <a:ea typeface="Times New Roman"/>
              <a:cs typeface="Times New Roman"/>
              <a:sym typeface="Times New Roman"/>
            </a:endParaRPr>
          </a:p>
          <a:p>
            <a:pPr indent="-165100" lvl="0" marL="342900" rtl="0" algn="l">
              <a:lnSpc>
                <a:spcPct val="100000"/>
              </a:lnSpc>
              <a:spcBef>
                <a:spcPts val="1200"/>
              </a:spcBef>
              <a:spcAft>
                <a:spcPts val="0"/>
              </a:spcAft>
              <a:buClr>
                <a:schemeClr val="dk1"/>
              </a:buClr>
              <a:buSzPts val="2800"/>
              <a:buFont typeface="Noto Sans Symbols"/>
              <a:buNone/>
            </a:pPr>
            <a:r>
              <a:t/>
            </a:r>
            <a:endParaRPr sz="2400">
              <a:latin typeface="Times New Roman"/>
              <a:ea typeface="Times New Roman"/>
              <a:cs typeface="Times New Roman"/>
              <a:sym typeface="Times New Roman"/>
            </a:endParaRPr>
          </a:p>
          <a:p>
            <a:pPr indent="-165100" lvl="0" marL="342900" rtl="0" algn="l">
              <a:lnSpc>
                <a:spcPct val="100000"/>
              </a:lnSpc>
              <a:spcBef>
                <a:spcPts val="1200"/>
              </a:spcBef>
              <a:spcAft>
                <a:spcPts val="600"/>
              </a:spcAft>
              <a:buClr>
                <a:schemeClr val="dk1"/>
              </a:buClr>
              <a:buSzPts val="2800"/>
              <a:buFont typeface="Noto Sans Symbols"/>
              <a:buNone/>
            </a:pPr>
            <a:r>
              <a:t/>
            </a:r>
            <a:endParaRPr sz="2400">
              <a:latin typeface="Times New Roman"/>
              <a:ea typeface="Times New Roman"/>
              <a:cs typeface="Times New Roman"/>
              <a:sym typeface="Times New Roman"/>
            </a:endParaRPr>
          </a:p>
        </p:txBody>
      </p:sp>
      <p:sp>
        <p:nvSpPr>
          <p:cNvPr id="476" name="Google Shape;476;p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80" name="Shape 480"/>
        <p:cNvGrpSpPr/>
        <p:nvPr/>
      </p:nvGrpSpPr>
      <p:grpSpPr>
        <a:xfrm>
          <a:off x="0" y="0"/>
          <a:ext cx="0" cy="0"/>
          <a:chOff x="0" y="0"/>
          <a:chExt cx="0" cy="0"/>
        </a:xfrm>
      </p:grpSpPr>
      <p:sp>
        <p:nvSpPr>
          <p:cNvPr id="481" name="Google Shape;481;p65"/>
          <p:cNvSpPr txBox="1"/>
          <p:nvPr>
            <p:ph type="title"/>
          </p:nvPr>
        </p:nvSpPr>
        <p:spPr>
          <a:xfrm>
            <a:off x="-203991" y="5"/>
            <a:ext cx="125433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Держпродспоживслужба </a:t>
            </a:r>
            <a:endParaRPr b="1" sz="2400">
              <a:solidFill>
                <a:srgbClr val="000000"/>
              </a:solidFill>
              <a:latin typeface="Times New Roman"/>
              <a:ea typeface="Times New Roman"/>
              <a:cs typeface="Times New Roman"/>
              <a:sym typeface="Times New Roman"/>
            </a:endParaRPr>
          </a:p>
        </p:txBody>
      </p:sp>
      <p:sp>
        <p:nvSpPr>
          <p:cNvPr id="482" name="Google Shape;482;p65"/>
          <p:cNvSpPr txBox="1"/>
          <p:nvPr>
            <p:ph idx="1" type="body"/>
          </p:nvPr>
        </p:nvSpPr>
        <p:spPr>
          <a:xfrm>
            <a:off x="523000" y="1225825"/>
            <a:ext cx="5388600" cy="4951200"/>
          </a:xfrm>
          <a:prstGeom prst="rect">
            <a:avLst/>
          </a:prstGeom>
          <a:noFill/>
          <a:ln>
            <a:noFill/>
          </a:ln>
        </p:spPr>
        <p:txBody>
          <a:bodyPr anchorCtr="0" anchor="t" bIns="45700" lIns="91425" spcFirstLastPara="1" rIns="91425" wrap="square" tIns="45700">
            <a:normAutofit fontScale="85000" lnSpcReduction="20000"/>
          </a:bodyPr>
          <a:lstStyle/>
          <a:p>
            <a:pPr indent="457200" lvl="0" marL="914400" rtl="0" algn="just">
              <a:lnSpc>
                <a:spcPct val="100000"/>
              </a:lnSpc>
              <a:spcBef>
                <a:spcPts val="600"/>
              </a:spcBef>
              <a:spcAft>
                <a:spcPts val="0"/>
              </a:spcAft>
              <a:buNone/>
            </a:pPr>
            <a:r>
              <a:rPr lang="uk-UA" sz="2200">
                <a:latin typeface="Times New Roman"/>
                <a:ea typeface="Times New Roman"/>
                <a:cs typeface="Times New Roman"/>
                <a:sym typeface="Times New Roman"/>
              </a:rPr>
              <a:t>   </a:t>
            </a:r>
            <a:r>
              <a:rPr b="1" lang="uk-UA" sz="2400">
                <a:latin typeface="Times New Roman"/>
                <a:ea typeface="Times New Roman"/>
                <a:cs typeface="Times New Roman"/>
                <a:sym typeface="Times New Roman"/>
              </a:rPr>
              <a:t>Виклики</a:t>
            </a:r>
            <a:endParaRPr b="1" sz="2400">
              <a:latin typeface="Times New Roman"/>
              <a:ea typeface="Times New Roman"/>
              <a:cs typeface="Times New Roman"/>
              <a:sym typeface="Times New Roman"/>
            </a:endParaRPr>
          </a:p>
          <a:p>
            <a:pPr indent="-259080" lvl="0" marL="285750" rtl="0" algn="just">
              <a:lnSpc>
                <a:spcPct val="100000"/>
              </a:lnSpc>
              <a:spcBef>
                <a:spcPts val="600"/>
              </a:spcBef>
              <a:spcAft>
                <a:spcPts val="0"/>
              </a:spcAft>
              <a:buClr>
                <a:schemeClr val="dk1"/>
              </a:buClr>
              <a:buSzPct val="127272"/>
              <a:buFont typeface="Noto Sans Symbols"/>
              <a:buChar char="⮚"/>
            </a:pPr>
            <a:r>
              <a:rPr lang="uk-UA" sz="2200">
                <a:latin typeface="Times New Roman"/>
                <a:ea typeface="Times New Roman"/>
                <a:cs typeface="Times New Roman"/>
                <a:sym typeface="Times New Roman"/>
              </a:rPr>
              <a:t>Складність процедури визначення особи рекламодавця, який замовив розповсюдження дискримінаційної реклами за ознакою статі  на платформах спільного доступу до відео та платформах спільного доступу до інформації (у соціальних мережах).</a:t>
            </a:r>
            <a:endParaRPr/>
          </a:p>
          <a:p>
            <a:pPr indent="-259080" lvl="0" marL="285750" rtl="0" algn="just">
              <a:lnSpc>
                <a:spcPct val="100000"/>
              </a:lnSpc>
              <a:spcBef>
                <a:spcPts val="1200"/>
              </a:spcBef>
              <a:spcAft>
                <a:spcPts val="0"/>
              </a:spcAft>
              <a:buClr>
                <a:schemeClr val="dk1"/>
              </a:buClr>
              <a:buSzPct val="127272"/>
              <a:buFont typeface="Noto Sans Symbols"/>
              <a:buChar char="⮚"/>
            </a:pPr>
            <a:r>
              <a:rPr lang="uk-UA" sz="2200">
                <a:latin typeface="Times New Roman"/>
                <a:ea typeface="Times New Roman"/>
                <a:cs typeface="Times New Roman"/>
                <a:sym typeface="Times New Roman"/>
              </a:rPr>
              <a:t>   Наявність проявів дискримінації за ознаками раси, кольору шкіри, віку, статі, стану здоров’я, інвалідності, підозри чи наявності захворювання на ВІЛ/СНІД, сексуальної орієнтації, політичних, релігійних та інших переконань, членства у професійних спілках або інших громадських об’єднаннях, етнічного та соціального походження, сімейного та майнового стану, місця проживання, за мовними або іншими ознаками у рекламі послуг із працевлаштування.</a:t>
            </a:r>
            <a:endParaRPr/>
          </a:p>
          <a:p>
            <a:pPr indent="-107950" lvl="0" marL="285750" rtl="0" algn="l">
              <a:lnSpc>
                <a:spcPct val="90000"/>
              </a:lnSpc>
              <a:spcBef>
                <a:spcPts val="600"/>
              </a:spcBef>
              <a:spcAft>
                <a:spcPts val="0"/>
              </a:spcAft>
              <a:buClr>
                <a:schemeClr val="dk1"/>
              </a:buClr>
              <a:buSzPct val="155555"/>
              <a:buFont typeface="Noto Sans Symbols"/>
              <a:buNone/>
            </a:pPr>
            <a:r>
              <a:t/>
            </a:r>
            <a:endParaRPr sz="1800">
              <a:latin typeface="Times New Roman"/>
              <a:ea typeface="Times New Roman"/>
              <a:cs typeface="Times New Roman"/>
              <a:sym typeface="Times New Roman"/>
            </a:endParaRPr>
          </a:p>
        </p:txBody>
      </p:sp>
      <p:sp>
        <p:nvSpPr>
          <p:cNvPr id="483" name="Google Shape;483;p6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484" name="Google Shape;484;p65"/>
          <p:cNvSpPr txBox="1"/>
          <p:nvPr>
            <p:ph idx="1" type="body"/>
          </p:nvPr>
        </p:nvSpPr>
        <p:spPr>
          <a:xfrm>
            <a:off x="6337375" y="1289725"/>
            <a:ext cx="5282100" cy="4721100"/>
          </a:xfrm>
          <a:prstGeom prst="rect">
            <a:avLst/>
          </a:prstGeom>
          <a:noFill/>
          <a:ln>
            <a:noFill/>
          </a:ln>
        </p:spPr>
        <p:txBody>
          <a:bodyPr anchorCtr="0" anchor="t" bIns="45700" lIns="91425" spcFirstLastPara="1" rIns="91425" wrap="square" tIns="45700">
            <a:normAutofit fontScale="92500" lnSpcReduction="20000"/>
          </a:bodyPr>
          <a:lstStyle/>
          <a:p>
            <a:pPr indent="457200" lvl="0" marL="1371600" rtl="0" algn="just">
              <a:lnSpc>
                <a:spcPct val="100000"/>
              </a:lnSpc>
              <a:spcBef>
                <a:spcPts val="600"/>
              </a:spcBef>
              <a:spcAft>
                <a:spcPts val="0"/>
              </a:spcAft>
              <a:buNone/>
            </a:pPr>
            <a:r>
              <a:rPr b="1" lang="uk-UA" sz="2400">
                <a:latin typeface="Times New Roman"/>
                <a:ea typeface="Times New Roman"/>
                <a:cs typeface="Times New Roman"/>
                <a:sym typeface="Times New Roman"/>
              </a:rPr>
              <a:t>Плани</a:t>
            </a:r>
            <a:endParaRPr b="1" sz="2400">
              <a:latin typeface="Times New Roman"/>
              <a:ea typeface="Times New Roman"/>
              <a:cs typeface="Times New Roman"/>
              <a:sym typeface="Times New Roman"/>
            </a:endParaRPr>
          </a:p>
          <a:p>
            <a:pPr indent="-231298" lvl="0" marL="285750" rtl="0" algn="just">
              <a:lnSpc>
                <a:spcPct val="100000"/>
              </a:lnSpc>
              <a:spcBef>
                <a:spcPts val="600"/>
              </a:spcBef>
              <a:spcAft>
                <a:spcPts val="0"/>
              </a:spcAft>
              <a:buClr>
                <a:schemeClr val="dk1"/>
              </a:buClr>
              <a:buSzPct val="100000"/>
              <a:buFont typeface="Noto Sans Symbols"/>
              <a:buChar char="⮚"/>
            </a:pPr>
            <a:r>
              <a:rPr lang="uk-UA" sz="2100">
                <a:latin typeface="Times New Roman"/>
                <a:ea typeface="Times New Roman"/>
                <a:cs typeface="Times New Roman"/>
                <a:sym typeface="Times New Roman"/>
              </a:rPr>
              <a:t>Здійснення контролю за дотриманням законодавства про рекламу щодо виявлення дискримінаційної реклами за ознакою статі, у тому числі за зверненнями громадян, громадських організацій та поданнями органів державної влади і місцевого самоврядування. </a:t>
            </a:r>
            <a:endParaRPr sz="2100"/>
          </a:p>
          <a:p>
            <a:pPr indent="-231298" lvl="0" marL="285750" rtl="0" algn="just">
              <a:lnSpc>
                <a:spcPct val="100000"/>
              </a:lnSpc>
              <a:spcBef>
                <a:spcPts val="1200"/>
              </a:spcBef>
              <a:spcAft>
                <a:spcPts val="0"/>
              </a:spcAft>
              <a:buClr>
                <a:schemeClr val="dk1"/>
              </a:buClr>
              <a:buSzPct val="100000"/>
              <a:buFont typeface="Noto Sans Symbols"/>
              <a:buChar char="⮚"/>
            </a:pPr>
            <a:r>
              <a:rPr lang="uk-UA" sz="2100">
                <a:latin typeface="Times New Roman"/>
                <a:ea typeface="Times New Roman"/>
                <a:cs typeface="Times New Roman"/>
                <a:sym typeface="Times New Roman"/>
              </a:rPr>
              <a:t> Проведення за участі громадськості та міжнародних організацій освітнього семінару для представників Держпродспоживслужби та головних управлінь Держпродспоживслужби в областях та м. Києві щодо попередження проявів дискримінаційної реклами та дискримінаційної реклами за ознакою статі у рекламі послуг із працевлаштування. </a:t>
            </a:r>
            <a:endParaRPr sz="2100"/>
          </a:p>
          <a:p>
            <a:pPr indent="-107950" lvl="0" marL="285750" rtl="0" algn="l">
              <a:lnSpc>
                <a:spcPct val="90000"/>
              </a:lnSpc>
              <a:spcBef>
                <a:spcPts val="600"/>
              </a:spcBef>
              <a:spcAft>
                <a:spcPts val="0"/>
              </a:spcAft>
              <a:buClr>
                <a:schemeClr val="dk1"/>
              </a:buClr>
              <a:buSzPct val="155555"/>
              <a:buFont typeface="Noto Sans Symbols"/>
              <a:buNone/>
            </a:pPr>
            <a:r>
              <a:t/>
            </a:r>
            <a:endParaRPr sz="1800">
              <a:latin typeface="Times New Roman"/>
              <a:ea typeface="Times New Roman"/>
              <a:cs typeface="Times New Roman"/>
              <a:sym typeface="Times New Roman"/>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88" name="Shape 488"/>
        <p:cNvGrpSpPr/>
        <p:nvPr/>
      </p:nvGrpSpPr>
      <p:grpSpPr>
        <a:xfrm>
          <a:off x="0" y="0"/>
          <a:ext cx="0" cy="0"/>
          <a:chOff x="0" y="0"/>
          <a:chExt cx="0" cy="0"/>
        </a:xfrm>
      </p:grpSpPr>
      <p:sp>
        <p:nvSpPr>
          <p:cNvPr id="489" name="Google Shape;489;p67"/>
          <p:cNvSpPr txBox="1"/>
          <p:nvPr>
            <p:ph type="title"/>
          </p:nvPr>
        </p:nvSpPr>
        <p:spPr>
          <a:xfrm>
            <a:off x="592091" y="82987"/>
            <a:ext cx="11635500" cy="884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Державна регуляторна служба України. Досягнення</a:t>
            </a:r>
            <a:endParaRPr b="1" sz="2400"/>
          </a:p>
        </p:txBody>
      </p:sp>
      <p:sp>
        <p:nvSpPr>
          <p:cNvPr id="490" name="Google Shape;490;p67"/>
          <p:cNvSpPr txBox="1"/>
          <p:nvPr>
            <p:ph idx="1" type="body"/>
          </p:nvPr>
        </p:nvSpPr>
        <p:spPr>
          <a:xfrm>
            <a:off x="234043" y="729973"/>
            <a:ext cx="11723914" cy="5398053"/>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600"/>
              </a:spcBef>
              <a:spcAft>
                <a:spcPts val="0"/>
              </a:spcAft>
              <a:buClr>
                <a:srgbClr val="000000"/>
              </a:buClr>
              <a:buSzPts val="2800"/>
              <a:buNone/>
            </a:pPr>
            <a:r>
              <a:rPr b="1" lang="uk-UA" sz="1700">
                <a:solidFill>
                  <a:srgbClr val="000000"/>
                </a:solidFill>
                <a:latin typeface="Times New Roman"/>
                <a:ea typeface="Times New Roman"/>
                <a:cs typeface="Times New Roman"/>
                <a:sym typeface="Times New Roman"/>
              </a:rPr>
              <a:t>1. Підвищення обізнаності співробітників ДРС з питань забезпечення гендерної рівності</a:t>
            </a:r>
            <a:endParaRPr/>
          </a:p>
          <a:p>
            <a:pPr indent="0" lvl="0" marL="0" rtl="0" algn="just">
              <a:lnSpc>
                <a:spcPct val="100000"/>
              </a:lnSpc>
              <a:spcBef>
                <a:spcPts val="1200"/>
              </a:spcBef>
              <a:spcAft>
                <a:spcPts val="0"/>
              </a:spcAft>
              <a:buClr>
                <a:srgbClr val="000000"/>
              </a:buClr>
              <a:buSzPts val="2800"/>
              <a:buNone/>
            </a:pPr>
            <a:r>
              <a:rPr lang="uk-UA" sz="1700">
                <a:solidFill>
                  <a:srgbClr val="000000"/>
                </a:solidFill>
                <a:latin typeface="Times New Roman"/>
                <a:ea typeface="Times New Roman"/>
                <a:cs typeface="Times New Roman"/>
                <a:sym typeface="Times New Roman"/>
              </a:rPr>
              <a:t>	Протягом 2025 року державні службовці ДРС проходили навчання з питань гендерної рівності, зокрема:</a:t>
            </a:r>
            <a:endParaRPr/>
          </a:p>
          <a:p>
            <a:pPr indent="447675" lvl="0" marL="357188" rtl="0" algn="just">
              <a:lnSpc>
                <a:spcPct val="100000"/>
              </a:lnSpc>
              <a:spcBef>
                <a:spcPts val="1200"/>
              </a:spcBef>
              <a:spcAft>
                <a:spcPts val="0"/>
              </a:spcAft>
              <a:buClr>
                <a:srgbClr val="000000"/>
              </a:buClr>
              <a:buSzPts val="2800"/>
              <a:buNone/>
            </a:pPr>
            <a:r>
              <a:rPr lang="uk-UA" sz="1700">
                <a:solidFill>
                  <a:srgbClr val="000000"/>
                </a:solidFill>
                <a:latin typeface="Times New Roman"/>
                <a:ea typeface="Times New Roman"/>
                <a:cs typeface="Times New Roman"/>
                <a:sym typeface="Times New Roman"/>
              </a:rPr>
              <a:t>• за темою загальної короткострокової програми «Гендерно-орієнтований підхід в бюджетному процесі: від аналізу до впровадження» (Вища школа публічного управління) </a:t>
            </a:r>
            <a:r>
              <a:rPr i="1" lang="uk-UA" sz="1700">
                <a:latin typeface="Times New Roman"/>
                <a:ea typeface="Times New Roman"/>
                <a:cs typeface="Times New Roman"/>
                <a:sym typeface="Times New Roman"/>
              </a:rPr>
              <a:t>–</a:t>
            </a:r>
            <a:r>
              <a:rPr lang="uk-UA" sz="1700">
                <a:solidFill>
                  <a:srgbClr val="000000"/>
                </a:solidFill>
                <a:latin typeface="Times New Roman"/>
                <a:ea typeface="Times New Roman"/>
                <a:cs typeface="Times New Roman"/>
                <a:sym typeface="Times New Roman"/>
              </a:rPr>
              <a:t> 1 державний службовець категорії «В»;</a:t>
            </a:r>
            <a:endParaRPr/>
          </a:p>
          <a:p>
            <a:pPr indent="447675" lvl="0" marL="357188" rtl="0" algn="just">
              <a:lnSpc>
                <a:spcPct val="100000"/>
              </a:lnSpc>
              <a:spcBef>
                <a:spcPts val="1200"/>
              </a:spcBef>
              <a:spcAft>
                <a:spcPts val="0"/>
              </a:spcAft>
              <a:buClr>
                <a:srgbClr val="000000"/>
              </a:buClr>
              <a:buSzPts val="2800"/>
              <a:buNone/>
            </a:pPr>
            <a:r>
              <a:rPr lang="uk-UA" sz="1700">
                <a:solidFill>
                  <a:srgbClr val="000000"/>
                </a:solidFill>
                <a:latin typeface="Times New Roman"/>
                <a:ea typeface="Times New Roman"/>
                <a:cs typeface="Times New Roman"/>
                <a:sym typeface="Times New Roman"/>
              </a:rPr>
              <a:t>• у форматі самоосвіти на платформі «Дія. Освіта» за курсом «Гендерна рівність та соціальна інклюзія в комунікаціях» </a:t>
            </a:r>
            <a:r>
              <a:rPr i="1" lang="uk-UA" sz="1700">
                <a:latin typeface="Times New Roman"/>
                <a:ea typeface="Times New Roman"/>
                <a:cs typeface="Times New Roman"/>
                <a:sym typeface="Times New Roman"/>
              </a:rPr>
              <a:t>– </a:t>
            </a:r>
            <a:r>
              <a:rPr lang="uk-UA" sz="1700">
                <a:solidFill>
                  <a:srgbClr val="000000"/>
                </a:solidFill>
                <a:latin typeface="Times New Roman"/>
                <a:ea typeface="Times New Roman"/>
                <a:cs typeface="Times New Roman"/>
                <a:sym typeface="Times New Roman"/>
              </a:rPr>
              <a:t>2 державні службовці категорії «Б» та 2 державні службовці категорії «В».</a:t>
            </a:r>
            <a:endParaRPr/>
          </a:p>
          <a:p>
            <a:pPr indent="0" lvl="0" marL="0" rtl="0" algn="just">
              <a:lnSpc>
                <a:spcPct val="100000"/>
              </a:lnSpc>
              <a:spcBef>
                <a:spcPts val="1200"/>
              </a:spcBef>
              <a:spcAft>
                <a:spcPts val="0"/>
              </a:spcAft>
              <a:buClr>
                <a:srgbClr val="000000"/>
              </a:buClr>
              <a:buSzPts val="2800"/>
              <a:buNone/>
            </a:pPr>
            <a:r>
              <a:rPr b="1" lang="uk-UA" sz="1700">
                <a:solidFill>
                  <a:srgbClr val="000000"/>
                </a:solidFill>
                <a:latin typeface="Times New Roman"/>
                <a:ea typeface="Times New Roman"/>
                <a:cs typeface="Times New Roman"/>
                <a:sym typeface="Times New Roman"/>
              </a:rPr>
              <a:t>2. Забезпечення рівних прав і недискримінації у сфері трудових відносин</a:t>
            </a:r>
            <a:endParaRPr/>
          </a:p>
          <a:p>
            <a:pPr indent="0" lvl="0" marL="0" rtl="0" algn="just">
              <a:lnSpc>
                <a:spcPct val="100000"/>
              </a:lnSpc>
              <a:spcBef>
                <a:spcPts val="1200"/>
              </a:spcBef>
              <a:spcAft>
                <a:spcPts val="0"/>
              </a:spcAft>
              <a:buClr>
                <a:srgbClr val="000000"/>
              </a:buClr>
              <a:buSzPts val="2800"/>
              <a:buNone/>
            </a:pPr>
            <a:r>
              <a:rPr lang="uk-UA" sz="1700">
                <a:solidFill>
                  <a:srgbClr val="000000"/>
                </a:solidFill>
                <a:latin typeface="Times New Roman"/>
                <a:ea typeface="Times New Roman"/>
                <a:cs typeface="Times New Roman"/>
                <a:sym typeface="Times New Roman"/>
              </a:rPr>
              <a:t>Колективним договором між Державною регуляторною службою України та трудовим колективом ДРС від 04.06.2025, зареєстрованим у Печерській районній в місті Києві державній адміністрації 18.06.2025 за № 81, передбачено гарантії належних умов праці та забезпечення продуктивної діяльності працівників, а також встановлено заборону будь-яких форм дискримінації, зокрема за ознакою статі та іншими ознаками, визначеними законодавством, зокрема:</a:t>
            </a:r>
            <a:endParaRPr/>
          </a:p>
          <a:p>
            <a:pPr indent="0" lvl="0" marL="358775" rtl="0" algn="just">
              <a:lnSpc>
                <a:spcPct val="100000"/>
              </a:lnSpc>
              <a:spcBef>
                <a:spcPts val="600"/>
              </a:spcBef>
              <a:spcAft>
                <a:spcPts val="0"/>
              </a:spcAft>
              <a:buClr>
                <a:srgbClr val="000000"/>
              </a:buClr>
              <a:buSzPts val="2800"/>
              <a:buNone/>
            </a:pPr>
            <a:r>
              <a:rPr lang="uk-UA" sz="1700">
                <a:solidFill>
                  <a:srgbClr val="000000"/>
                </a:solidFill>
                <a:latin typeface="Times New Roman"/>
                <a:ea typeface="Times New Roman"/>
                <a:cs typeface="Times New Roman"/>
                <a:sym typeface="Times New Roman"/>
              </a:rPr>
              <a:t>• забезпечення рівності прав і можливостей жінок і чоловіків у сфері праці  та реалізації трудових прав; </a:t>
            </a:r>
            <a:endParaRPr/>
          </a:p>
          <a:p>
            <a:pPr indent="0" lvl="0" marL="358775" rtl="0" algn="just">
              <a:lnSpc>
                <a:spcPct val="100000"/>
              </a:lnSpc>
              <a:spcBef>
                <a:spcPts val="0"/>
              </a:spcBef>
              <a:spcAft>
                <a:spcPts val="0"/>
              </a:spcAft>
              <a:buClr>
                <a:srgbClr val="000000"/>
              </a:buClr>
              <a:buSzPts val="2800"/>
              <a:buNone/>
            </a:pPr>
            <a:r>
              <a:rPr lang="uk-UA" sz="1700">
                <a:solidFill>
                  <a:srgbClr val="000000"/>
                </a:solidFill>
                <a:latin typeface="Times New Roman"/>
                <a:ea typeface="Times New Roman"/>
                <a:cs typeface="Times New Roman"/>
                <a:sym typeface="Times New Roman"/>
              </a:rPr>
              <a:t>• заборону дискримінації під час прийняття на роботу, просування по службі, професійного навчання, підвищення кваліфікації та оплати праці;</a:t>
            </a:r>
            <a:endParaRPr/>
          </a:p>
          <a:p>
            <a:pPr indent="0" lvl="0" marL="358775" rtl="0" algn="just">
              <a:lnSpc>
                <a:spcPct val="100000"/>
              </a:lnSpc>
              <a:spcBef>
                <a:spcPts val="0"/>
              </a:spcBef>
              <a:spcAft>
                <a:spcPts val="0"/>
              </a:spcAft>
              <a:buClr>
                <a:srgbClr val="000000"/>
              </a:buClr>
              <a:buSzPts val="2800"/>
              <a:buNone/>
            </a:pPr>
            <a:r>
              <a:rPr lang="uk-UA" sz="1700">
                <a:solidFill>
                  <a:srgbClr val="000000"/>
                </a:solidFill>
                <a:latin typeface="Times New Roman"/>
                <a:ea typeface="Times New Roman"/>
                <a:cs typeface="Times New Roman"/>
                <a:sym typeface="Times New Roman"/>
              </a:rPr>
              <a:t> • недопущення встановлення необґрунтованих обмежень або переваг за ознакою статі, за винятком випадків, передбачених законодавством;</a:t>
            </a:r>
            <a:endParaRPr/>
          </a:p>
          <a:p>
            <a:pPr indent="0" lvl="0" marL="358775" rtl="0" algn="just">
              <a:lnSpc>
                <a:spcPct val="100000"/>
              </a:lnSpc>
              <a:spcBef>
                <a:spcPts val="0"/>
              </a:spcBef>
              <a:spcAft>
                <a:spcPts val="0"/>
              </a:spcAft>
              <a:buClr>
                <a:srgbClr val="000000"/>
              </a:buClr>
              <a:buSzPts val="2800"/>
              <a:buNone/>
            </a:pPr>
            <a:r>
              <a:rPr lang="uk-UA" sz="1700">
                <a:solidFill>
                  <a:srgbClr val="000000"/>
                </a:solidFill>
                <a:latin typeface="Times New Roman"/>
                <a:ea typeface="Times New Roman"/>
                <a:cs typeface="Times New Roman"/>
                <a:sym typeface="Times New Roman"/>
              </a:rPr>
              <a:t>• забезпечення рівних умов праці, організації робочого часу, доступу до соціальних гарантій, компенсацій і допомоги;</a:t>
            </a:r>
            <a:endParaRPr/>
          </a:p>
          <a:p>
            <a:pPr indent="0" lvl="0" marL="358775" rtl="0" algn="just">
              <a:lnSpc>
                <a:spcPct val="100000"/>
              </a:lnSpc>
              <a:spcBef>
                <a:spcPts val="0"/>
              </a:spcBef>
              <a:spcAft>
                <a:spcPts val="0"/>
              </a:spcAft>
              <a:buClr>
                <a:srgbClr val="000000"/>
              </a:buClr>
              <a:buSzPts val="2800"/>
              <a:buNone/>
            </a:pPr>
            <a:r>
              <a:rPr lang="uk-UA" sz="1700">
                <a:solidFill>
                  <a:srgbClr val="000000"/>
                </a:solidFill>
                <a:latin typeface="Times New Roman"/>
                <a:ea typeface="Times New Roman"/>
                <a:cs typeface="Times New Roman"/>
                <a:sym typeface="Times New Roman"/>
              </a:rPr>
              <a:t>• створення умов для своєчасного виявлення фактів дискримінації та забезпечення ефективного захисту осіб, які постраждали від таких дій.</a:t>
            </a:r>
            <a:endParaRPr/>
          </a:p>
          <a:p>
            <a:pPr indent="447675" lvl="0" marL="357188" rtl="0" algn="just">
              <a:lnSpc>
                <a:spcPct val="100000"/>
              </a:lnSpc>
              <a:spcBef>
                <a:spcPts val="600"/>
              </a:spcBef>
              <a:spcAft>
                <a:spcPts val="600"/>
              </a:spcAft>
              <a:buClr>
                <a:srgbClr val="000000"/>
              </a:buClr>
              <a:buSzPts val="2800"/>
              <a:buNone/>
            </a:pPr>
            <a:r>
              <a:t/>
            </a:r>
            <a:endParaRPr sz="1800">
              <a:solidFill>
                <a:srgbClr val="000000"/>
              </a:solidFill>
              <a:latin typeface="Times New Roman"/>
              <a:ea typeface="Times New Roman"/>
              <a:cs typeface="Times New Roman"/>
              <a:sym typeface="Times New Roman"/>
            </a:endParaRPr>
          </a:p>
        </p:txBody>
      </p:sp>
      <p:sp>
        <p:nvSpPr>
          <p:cNvPr id="491" name="Google Shape;491;p6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95" name="Shape 495"/>
        <p:cNvGrpSpPr/>
        <p:nvPr/>
      </p:nvGrpSpPr>
      <p:grpSpPr>
        <a:xfrm>
          <a:off x="0" y="0"/>
          <a:ext cx="0" cy="0"/>
          <a:chOff x="0" y="0"/>
          <a:chExt cx="0" cy="0"/>
        </a:xfrm>
      </p:grpSpPr>
      <p:sp>
        <p:nvSpPr>
          <p:cNvPr id="496" name="Google Shape;496;p68"/>
          <p:cNvSpPr txBox="1"/>
          <p:nvPr>
            <p:ph type="title"/>
          </p:nvPr>
        </p:nvSpPr>
        <p:spPr>
          <a:xfrm>
            <a:off x="739775" y="-101203"/>
            <a:ext cx="10515600" cy="132556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2800"/>
              <a:buFont typeface="Times New Roman"/>
              <a:buNone/>
            </a:pPr>
            <a:r>
              <a:rPr b="1" lang="uk-UA" sz="2400">
                <a:latin typeface="Times New Roman"/>
                <a:ea typeface="Times New Roman"/>
                <a:cs typeface="Times New Roman"/>
                <a:sym typeface="Times New Roman"/>
              </a:rPr>
              <a:t>Державна регуляторна служба України</a:t>
            </a:r>
            <a:endParaRPr b="1" sz="2400"/>
          </a:p>
        </p:txBody>
      </p:sp>
      <p:sp>
        <p:nvSpPr>
          <p:cNvPr id="497" name="Google Shape;497;p68"/>
          <p:cNvSpPr txBox="1"/>
          <p:nvPr>
            <p:ph idx="2" type="body"/>
          </p:nvPr>
        </p:nvSpPr>
        <p:spPr>
          <a:xfrm>
            <a:off x="318525" y="877950"/>
            <a:ext cx="6402300" cy="5745900"/>
          </a:xfrm>
          <a:prstGeom prst="rect">
            <a:avLst/>
          </a:prstGeom>
          <a:noFill/>
          <a:ln>
            <a:noFill/>
          </a:ln>
        </p:spPr>
        <p:txBody>
          <a:bodyPr anchorCtr="0" anchor="t" bIns="45700" lIns="91425" spcFirstLastPara="1" rIns="91425" wrap="square" tIns="45700">
            <a:normAutofit lnSpcReduction="20000"/>
          </a:bodyPr>
          <a:lstStyle/>
          <a:p>
            <a:pPr indent="-228600" lvl="0" marL="457200" rtl="0" algn="l">
              <a:spcBef>
                <a:spcPts val="1000"/>
              </a:spcBef>
              <a:spcAft>
                <a:spcPts val="0"/>
              </a:spcAft>
              <a:buClr>
                <a:schemeClr val="dk1"/>
              </a:buClr>
              <a:buSzPts val="2400"/>
              <a:buFont typeface="Arial"/>
              <a:buNone/>
            </a:pPr>
            <a:r>
              <a:rPr b="1" lang="uk-UA" sz="2400">
                <a:solidFill>
                  <a:srgbClr val="000000"/>
                </a:solidFill>
                <a:latin typeface="Times New Roman"/>
                <a:ea typeface="Times New Roman"/>
                <a:cs typeface="Times New Roman"/>
                <a:sym typeface="Times New Roman"/>
              </a:rPr>
              <a:t> </a:t>
            </a:r>
            <a:r>
              <a:rPr lang="uk-UA" sz="1400">
                <a:solidFill>
                  <a:srgbClr val="000000"/>
                </a:solidFill>
                <a:latin typeface="Arial"/>
                <a:ea typeface="Arial"/>
                <a:cs typeface="Arial"/>
                <a:sym typeface="Arial"/>
              </a:rPr>
              <a:t>				</a:t>
            </a:r>
            <a:r>
              <a:rPr b="1" lang="uk-UA" sz="2150">
                <a:solidFill>
                  <a:srgbClr val="000000"/>
                </a:solidFill>
                <a:latin typeface="Times New Roman"/>
                <a:ea typeface="Times New Roman"/>
                <a:cs typeface="Times New Roman"/>
                <a:sym typeface="Times New Roman"/>
              </a:rPr>
              <a:t>Досягнення</a:t>
            </a:r>
            <a:endParaRPr b="1" sz="2150">
              <a:solidFill>
                <a:srgbClr val="000000"/>
              </a:solidFill>
              <a:latin typeface="Times New Roman"/>
              <a:ea typeface="Times New Roman"/>
              <a:cs typeface="Times New Roman"/>
              <a:sym typeface="Times New Roman"/>
            </a:endParaRPr>
          </a:p>
          <a:p>
            <a:pPr indent="-228600" lvl="0" marL="457200" rtl="0" algn="l">
              <a:spcBef>
                <a:spcPts val="1000"/>
              </a:spcBef>
              <a:spcAft>
                <a:spcPts val="0"/>
              </a:spcAft>
              <a:buClr>
                <a:schemeClr val="dk1"/>
              </a:buClr>
              <a:buSzPts val="2400"/>
              <a:buFont typeface="Arial"/>
              <a:buNone/>
            </a:pPr>
            <a:r>
              <a:t/>
            </a:r>
            <a:endParaRPr b="1" sz="2150">
              <a:solidFill>
                <a:srgbClr val="000000"/>
              </a:solidFill>
              <a:latin typeface="Times New Roman"/>
              <a:ea typeface="Times New Roman"/>
              <a:cs typeface="Times New Roman"/>
              <a:sym typeface="Times New Roman"/>
            </a:endParaRPr>
          </a:p>
          <a:p>
            <a:pPr indent="447675" lvl="0" marL="357188" marR="0" rtl="0" algn="just">
              <a:lnSpc>
                <a:spcPct val="100000"/>
              </a:lnSpc>
              <a:spcBef>
                <a:spcPts val="600"/>
              </a:spcBef>
              <a:spcAft>
                <a:spcPts val="0"/>
              </a:spcAft>
              <a:buClr>
                <a:srgbClr val="000000"/>
              </a:buClr>
              <a:buSzPts val="2800"/>
              <a:buFont typeface="Arial"/>
              <a:buNone/>
            </a:pPr>
            <a:r>
              <a:rPr b="1" i="0" lang="uk-UA" sz="1800" u="none" cap="none" strike="noStrike">
                <a:solidFill>
                  <a:srgbClr val="000000"/>
                </a:solidFill>
                <a:latin typeface="Times New Roman"/>
                <a:ea typeface="Times New Roman"/>
                <a:cs typeface="Times New Roman"/>
                <a:sym typeface="Times New Roman"/>
              </a:rPr>
              <a:t>3. Інституційне забезпечення реалізації гендерної політики </a:t>
            </a:r>
            <a:endParaRPr/>
          </a:p>
          <a:p>
            <a:pPr indent="-285750" lvl="0" marL="642938" marR="0" rtl="0" algn="just">
              <a:lnSpc>
                <a:spcPct val="100000"/>
              </a:lnSpc>
              <a:spcBef>
                <a:spcPts val="1600"/>
              </a:spcBef>
              <a:spcAft>
                <a:spcPts val="0"/>
              </a:spcAft>
              <a:buClr>
                <a:srgbClr val="000000"/>
              </a:buClr>
              <a:buSzPts val="2800"/>
              <a:buFont typeface="Arial"/>
              <a:buChar char="•"/>
            </a:pPr>
            <a:r>
              <a:rPr b="0" i="0" lang="uk-UA" sz="1750" u="none" cap="none" strike="noStrike">
                <a:solidFill>
                  <a:srgbClr val="000000"/>
                </a:solidFill>
                <a:latin typeface="Times New Roman"/>
                <a:ea typeface="Times New Roman"/>
                <a:cs typeface="Times New Roman"/>
                <a:sym typeface="Times New Roman"/>
              </a:rPr>
              <a:t>В ДРС забезпечується гендерна рівність з дотриманням принципу недискримінації, спрямованого, зокрема, на врегулювання потенційно конфліктних ситуацій, спричинених дискримінацією. </a:t>
            </a:r>
            <a:endParaRPr/>
          </a:p>
          <a:p>
            <a:pPr indent="-285750" lvl="0" marL="642938" marR="0" rtl="0" algn="just">
              <a:lnSpc>
                <a:spcPct val="100000"/>
              </a:lnSpc>
              <a:spcBef>
                <a:spcPts val="2000"/>
              </a:spcBef>
              <a:spcAft>
                <a:spcPts val="0"/>
              </a:spcAft>
              <a:buClr>
                <a:srgbClr val="000000"/>
              </a:buClr>
              <a:buSzPts val="2800"/>
              <a:buFont typeface="Arial"/>
              <a:buChar char="•"/>
            </a:pPr>
            <a:r>
              <a:rPr b="0" i="0" lang="uk-UA" sz="1750" u="none" cap="none" strike="noStrike">
                <a:solidFill>
                  <a:srgbClr val="000000"/>
                </a:solidFill>
                <a:latin typeface="Times New Roman"/>
                <a:ea typeface="Times New Roman"/>
                <a:cs typeface="Times New Roman"/>
                <a:sym typeface="Times New Roman"/>
              </a:rPr>
              <a:t>Створюються умови праці, у яких жінки i чоловіки можуть вести трудову діяльність на рівній основі.</a:t>
            </a:r>
            <a:endParaRPr/>
          </a:p>
          <a:p>
            <a:pPr indent="-285750" lvl="0" marL="642938" marR="0" rtl="0" algn="just">
              <a:lnSpc>
                <a:spcPct val="100000"/>
              </a:lnSpc>
              <a:spcBef>
                <a:spcPts val="2000"/>
              </a:spcBef>
              <a:spcAft>
                <a:spcPts val="0"/>
              </a:spcAft>
              <a:buClr>
                <a:srgbClr val="000000"/>
              </a:buClr>
              <a:buSzPts val="2800"/>
              <a:buFont typeface="Arial"/>
              <a:buChar char="•"/>
            </a:pPr>
            <a:r>
              <a:rPr b="0" i="0" lang="uk-UA" sz="1750" u="none" cap="none" strike="noStrike">
                <a:solidFill>
                  <a:srgbClr val="000000"/>
                </a:solidFill>
                <a:latin typeface="Times New Roman"/>
                <a:ea typeface="Times New Roman"/>
                <a:cs typeface="Times New Roman"/>
                <a:sym typeface="Times New Roman"/>
              </a:rPr>
              <a:t>Наказом Державної регуляторної служби України від 11.11.2024 № 252 заступника Голови ДРС з питань цифрового розвитку, цифрових трансформацій і цифровізації визначено уповноваженою особою (координатором) з питань забезпечення рівних прав та можливостей жінок і чоловіків у ДРС. </a:t>
            </a:r>
            <a:endParaRPr/>
          </a:p>
          <a:p>
            <a:pPr indent="-285750" lvl="0" marL="642938" marR="0" rtl="0" algn="just">
              <a:lnSpc>
                <a:spcPct val="100000"/>
              </a:lnSpc>
              <a:spcBef>
                <a:spcPts val="2000"/>
              </a:spcBef>
              <a:spcAft>
                <a:spcPts val="1000"/>
              </a:spcAft>
              <a:buClr>
                <a:srgbClr val="000000"/>
              </a:buClr>
              <a:buSzPts val="2800"/>
              <a:buFont typeface="Arial"/>
              <a:buChar char="•"/>
            </a:pPr>
            <a:r>
              <a:rPr b="0" i="0" lang="uk-UA" sz="1750" u="none" cap="none" strike="noStrike">
                <a:solidFill>
                  <a:srgbClr val="000000"/>
                </a:solidFill>
                <a:latin typeface="Times New Roman"/>
                <a:ea typeface="Times New Roman"/>
                <a:cs typeface="Times New Roman"/>
                <a:sym typeface="Times New Roman"/>
              </a:rPr>
              <a:t>Протягом 2025 року до уповноваженої особи за консультацією звернулася 1 особа</a:t>
            </a:r>
            <a:endParaRPr/>
          </a:p>
        </p:txBody>
      </p:sp>
      <p:sp>
        <p:nvSpPr>
          <p:cNvPr id="498" name="Google Shape;498;p68"/>
          <p:cNvSpPr txBox="1"/>
          <p:nvPr>
            <p:ph idx="4" type="body"/>
          </p:nvPr>
        </p:nvSpPr>
        <p:spPr>
          <a:xfrm>
            <a:off x="7366800" y="833550"/>
            <a:ext cx="4302300" cy="5190900"/>
          </a:xfrm>
          <a:prstGeom prst="rect">
            <a:avLst/>
          </a:prstGeom>
          <a:noFill/>
          <a:ln>
            <a:noFill/>
          </a:ln>
        </p:spPr>
        <p:txBody>
          <a:bodyPr anchorCtr="0" anchor="t" bIns="45700" lIns="91425" spcFirstLastPara="1" rIns="91425" wrap="square" tIns="45700">
            <a:normAutofit/>
          </a:bodyPr>
          <a:lstStyle/>
          <a:p>
            <a:pPr indent="0" lvl="0" marL="0" rtl="0" algn="l">
              <a:spcBef>
                <a:spcPts val="1000"/>
              </a:spcBef>
              <a:spcAft>
                <a:spcPts val="0"/>
              </a:spcAft>
              <a:buNone/>
            </a:pPr>
            <a:r>
              <a:rPr b="1" lang="uk-UA" sz="2400">
                <a:latin typeface="Times New Roman"/>
                <a:ea typeface="Times New Roman"/>
                <a:cs typeface="Times New Roman"/>
                <a:sym typeface="Times New Roman"/>
              </a:rPr>
              <a:t>                    </a:t>
            </a:r>
            <a:r>
              <a:rPr b="1" lang="uk-UA" sz="2400">
                <a:latin typeface="Times New Roman"/>
                <a:ea typeface="Times New Roman"/>
                <a:cs typeface="Times New Roman"/>
                <a:sym typeface="Times New Roman"/>
              </a:rPr>
              <a:t>Плани</a:t>
            </a:r>
            <a:endParaRPr b="1" sz="2400">
              <a:latin typeface="Times New Roman"/>
              <a:ea typeface="Times New Roman"/>
              <a:cs typeface="Times New Roman"/>
              <a:sym typeface="Times New Roman"/>
            </a:endParaRPr>
          </a:p>
          <a:p>
            <a:pPr indent="0" lvl="0" marL="0" rtl="0" algn="l">
              <a:spcBef>
                <a:spcPts val="1000"/>
              </a:spcBef>
              <a:spcAft>
                <a:spcPts val="0"/>
              </a:spcAft>
              <a:buClr>
                <a:schemeClr val="dk1"/>
              </a:buClr>
              <a:buSzPts val="2400"/>
              <a:buFont typeface="Arial"/>
              <a:buNone/>
            </a:pPr>
            <a:r>
              <a:t/>
            </a:r>
            <a:endParaRPr b="1" sz="2400">
              <a:latin typeface="Times New Roman"/>
              <a:ea typeface="Times New Roman"/>
              <a:cs typeface="Times New Roman"/>
              <a:sym typeface="Times New Roman"/>
            </a:endParaRPr>
          </a:p>
          <a:p>
            <a:pPr indent="0" lvl="0" marL="457200" rtl="0" algn="just">
              <a:lnSpc>
                <a:spcPct val="100000"/>
              </a:lnSpc>
              <a:spcBef>
                <a:spcPts val="1000"/>
              </a:spcBef>
              <a:spcAft>
                <a:spcPts val="0"/>
              </a:spcAft>
              <a:buNone/>
            </a:pPr>
            <a:r>
              <a:rPr lang="uk-UA" sz="1750">
                <a:solidFill>
                  <a:srgbClr val="000000"/>
                </a:solidFill>
                <a:latin typeface="Times New Roman"/>
                <a:ea typeface="Times New Roman"/>
                <a:cs typeface="Times New Roman"/>
                <a:sym typeface="Times New Roman"/>
              </a:rPr>
              <a:t>Державна регуляторна служба України і надалі забезпечуватиме дотримання принципів рівних прав та можливостей жінок і чоловіків, зокрема шляхом розвитку кадрової спроможності, недискримінаційних підходів у трудових відносинах та внутрішніх процесах.</a:t>
            </a:r>
            <a:endParaRPr/>
          </a:p>
          <a:p>
            <a:pPr indent="-228600" lvl="0" marL="457200" rtl="0" algn="l">
              <a:lnSpc>
                <a:spcPct val="90000"/>
              </a:lnSpc>
              <a:spcBef>
                <a:spcPts val="2000"/>
              </a:spcBef>
              <a:spcAft>
                <a:spcPts val="0"/>
              </a:spcAft>
              <a:buClr>
                <a:schemeClr val="dk1"/>
              </a:buClr>
              <a:buSzPts val="1800"/>
              <a:buNone/>
            </a:pPr>
            <a:r>
              <a:t/>
            </a:r>
            <a:endParaRPr/>
          </a:p>
        </p:txBody>
      </p:sp>
      <p:sp>
        <p:nvSpPr>
          <p:cNvPr id="499" name="Google Shape;499;p6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03" name="Shape 503"/>
        <p:cNvGrpSpPr/>
        <p:nvPr/>
      </p:nvGrpSpPr>
      <p:grpSpPr>
        <a:xfrm>
          <a:off x="0" y="0"/>
          <a:ext cx="0" cy="0"/>
          <a:chOff x="0" y="0"/>
          <a:chExt cx="0" cy="0"/>
        </a:xfrm>
      </p:grpSpPr>
      <p:sp>
        <p:nvSpPr>
          <p:cNvPr id="504" name="Google Shape;504;p70"/>
          <p:cNvSpPr txBox="1"/>
          <p:nvPr>
            <p:ph type="title"/>
          </p:nvPr>
        </p:nvSpPr>
        <p:spPr>
          <a:xfrm>
            <a:off x="131073" y="-239923"/>
            <a:ext cx="11367052"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Міністерство соціальної політики, сім'ї та єдності України.</a:t>
            </a:r>
            <a:br>
              <a:rPr b="1" lang="uk-UA" sz="2400">
                <a:solidFill>
                  <a:srgbClr val="000000"/>
                </a:solidFill>
                <a:latin typeface="Times New Roman"/>
                <a:ea typeface="Times New Roman"/>
                <a:cs typeface="Times New Roman"/>
                <a:sym typeface="Times New Roman"/>
              </a:rPr>
            </a:br>
            <a:r>
              <a:rPr b="1" lang="uk-UA" sz="2400">
                <a:solidFill>
                  <a:srgbClr val="000000"/>
                </a:solidFill>
                <a:latin typeface="Times New Roman"/>
                <a:ea typeface="Times New Roman"/>
                <a:cs typeface="Times New Roman"/>
                <a:sym typeface="Times New Roman"/>
              </a:rPr>
              <a:t>Досягнення</a:t>
            </a:r>
            <a:endParaRPr b="1" sz="2400"/>
          </a:p>
        </p:txBody>
      </p:sp>
      <p:sp>
        <p:nvSpPr>
          <p:cNvPr id="505" name="Google Shape;505;p70"/>
          <p:cNvSpPr txBox="1"/>
          <p:nvPr>
            <p:ph idx="1" type="body"/>
          </p:nvPr>
        </p:nvSpPr>
        <p:spPr>
          <a:xfrm>
            <a:off x="226243" y="422858"/>
            <a:ext cx="11436879" cy="560750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600"/>
              </a:spcBef>
              <a:spcAft>
                <a:spcPts val="0"/>
              </a:spcAft>
              <a:buClr>
                <a:schemeClr val="dk1"/>
              </a:buClr>
              <a:buSzPts val="1900"/>
              <a:buNone/>
            </a:pPr>
            <a:r>
              <a:t/>
            </a:r>
            <a:endParaRPr b="0" i="0" sz="1900" u="none" cap="none" strike="noStrike">
              <a:solidFill>
                <a:srgbClr val="000000"/>
              </a:solidFill>
              <a:latin typeface="Times New Roman"/>
              <a:ea typeface="Times New Roman"/>
              <a:cs typeface="Times New Roman"/>
              <a:sym typeface="Times New Roman"/>
            </a:endParaRPr>
          </a:p>
          <a:p>
            <a:pPr indent="0" lvl="0" marL="457200" rtl="0" algn="just">
              <a:lnSpc>
                <a:spcPct val="100000"/>
              </a:lnSpc>
              <a:spcBef>
                <a:spcPts val="1600"/>
              </a:spcBef>
              <a:spcAft>
                <a:spcPts val="0"/>
              </a:spcAft>
              <a:buSzPts val="1800"/>
              <a:buNone/>
            </a:pPr>
            <a:r>
              <a:rPr lang="uk-UA" sz="1500">
                <a:latin typeface="Times New Roman"/>
                <a:ea typeface="Times New Roman"/>
                <a:cs typeface="Times New Roman"/>
                <a:sym typeface="Times New Roman"/>
              </a:rPr>
              <a:t>Мінсоцполітики активно працює над імплементацією актів права ЄС в законодавство України. </a:t>
            </a:r>
            <a:endParaRPr sz="1500">
              <a:latin typeface="Calibri"/>
              <a:ea typeface="Calibri"/>
              <a:cs typeface="Calibri"/>
              <a:sym typeface="Calibri"/>
            </a:endParaRPr>
          </a:p>
          <a:p>
            <a:pPr indent="-430530" lvl="0" marL="906780" rtl="0" algn="just">
              <a:lnSpc>
                <a:spcPct val="100000"/>
              </a:lnSpc>
              <a:spcBef>
                <a:spcPts val="1800"/>
              </a:spcBef>
              <a:spcAft>
                <a:spcPts val="0"/>
              </a:spcAft>
              <a:buSzPts val="1500"/>
              <a:buChar char="•"/>
            </a:pPr>
            <a:r>
              <a:rPr lang="uk-UA" sz="1500">
                <a:latin typeface="Times New Roman"/>
                <a:ea typeface="Times New Roman"/>
                <a:cs typeface="Times New Roman"/>
                <a:sym typeface="Times New Roman"/>
              </a:rPr>
              <a:t>У 2025 році Урядом затверджено</a:t>
            </a:r>
            <a:r>
              <a:rPr b="1" lang="uk-UA" sz="1500">
                <a:latin typeface="Times New Roman"/>
                <a:ea typeface="Times New Roman"/>
                <a:cs typeface="Times New Roman"/>
                <a:sym typeface="Times New Roman"/>
              </a:rPr>
              <a:t> </a:t>
            </a:r>
            <a:r>
              <a:rPr b="1" lang="uk-UA" sz="1500" u="sng">
                <a:solidFill>
                  <a:schemeClr val="hlink"/>
                </a:solidFill>
                <a:latin typeface="Times New Roman"/>
                <a:ea typeface="Times New Roman"/>
                <a:cs typeface="Times New Roman"/>
                <a:sym typeface="Times New Roman"/>
                <a:hlinkClick r:id="rId4"/>
              </a:rPr>
              <a:t>операційний план заходів з реалізації у 2025-2027 роках Державної стратегії забезпечення рівних прав та можливостей жінок і чоловіків на період до 2030 року</a:t>
            </a:r>
            <a:r>
              <a:rPr i="1" lang="uk-UA" sz="1500" u="sng">
                <a:solidFill>
                  <a:schemeClr val="hlink"/>
                </a:solidFill>
                <a:latin typeface="Times New Roman"/>
                <a:ea typeface="Times New Roman"/>
                <a:cs typeface="Times New Roman"/>
                <a:sym typeface="Times New Roman"/>
                <a:hlinkClick r:id="rId5"/>
              </a:rPr>
              <a:t> </a:t>
            </a:r>
            <a:r>
              <a:rPr lang="uk-UA" sz="1500">
                <a:latin typeface="Times New Roman"/>
                <a:ea typeface="Times New Roman"/>
                <a:cs typeface="Times New Roman"/>
                <a:sym typeface="Times New Roman"/>
              </a:rPr>
              <a:t>(розпорядження КМУ від 02.05.2025 № 439-р) визначені завдання і заходи операційного плану спрямовані на  актуалізацію нормативно-правової бази у сфері протидії дискримінації, насильству за ознакою статі, домашньому насильству, сексуальному насильству, пов’язаному із збройною агресією російської федерації проти України. Одним із завдань операційного плану визначено імплементацію до національного законодавства положень </a:t>
            </a:r>
            <a:r>
              <a:rPr lang="uk-UA" sz="1500" u="sng">
                <a:solidFill>
                  <a:schemeClr val="hlink"/>
                </a:solidFill>
                <a:latin typeface="Times New Roman"/>
                <a:ea typeface="Times New Roman"/>
                <a:cs typeface="Times New Roman"/>
                <a:sym typeface="Times New Roman"/>
                <a:hlinkClick r:id="rId6"/>
              </a:rPr>
              <a:t>Стамбульської конвенції</a:t>
            </a:r>
            <a:r>
              <a:rPr lang="uk-UA" sz="1500">
                <a:latin typeface="Times New Roman"/>
                <a:ea typeface="Times New Roman"/>
                <a:cs typeface="Times New Roman"/>
                <a:sym typeface="Times New Roman"/>
              </a:rPr>
              <a:t>.</a:t>
            </a:r>
            <a:endParaRPr sz="1500">
              <a:latin typeface="Calibri"/>
              <a:ea typeface="Calibri"/>
              <a:cs typeface="Calibri"/>
              <a:sym typeface="Calibri"/>
            </a:endParaRPr>
          </a:p>
          <a:p>
            <a:pPr indent="-323850" lvl="1" marL="914400" rtl="0" algn="just">
              <a:lnSpc>
                <a:spcPct val="100000"/>
              </a:lnSpc>
              <a:spcBef>
                <a:spcPts val="1800"/>
              </a:spcBef>
              <a:spcAft>
                <a:spcPts val="0"/>
              </a:spcAft>
              <a:buSzPts val="1500"/>
              <a:buChar char="•"/>
            </a:pPr>
            <a:r>
              <a:rPr lang="uk-UA" sz="1500">
                <a:latin typeface="Times New Roman"/>
                <a:ea typeface="Times New Roman"/>
                <a:cs typeface="Times New Roman"/>
                <a:sym typeface="Times New Roman"/>
              </a:rPr>
              <a:t>В умовах збройної агресії російської федерації проти України зростають ризики випадків, коли через різні життєві обставини дитину виховує та утримує одинокий батько. </a:t>
            </a:r>
            <a:r>
              <a:rPr b="1" lang="uk-UA" sz="1500" u="sng">
                <a:solidFill>
                  <a:schemeClr val="hlink"/>
                </a:solidFill>
                <a:latin typeface="Times New Roman"/>
                <a:ea typeface="Times New Roman"/>
                <a:cs typeface="Times New Roman"/>
                <a:sym typeface="Times New Roman"/>
                <a:hlinkClick r:id="rId7"/>
              </a:rPr>
              <a:t>ЗУ„Про внесення змін до Кодексу України про адміністративні правопорушення щодо забезпечення рівних прав та можливостей жінок і чоловіків”</a:t>
            </a:r>
            <a:r>
              <a:rPr lang="uk-UA" sz="1500" u="sng">
                <a:solidFill>
                  <a:schemeClr val="hlink"/>
                </a:solidFill>
                <a:latin typeface="Times New Roman"/>
                <a:ea typeface="Times New Roman"/>
                <a:cs typeface="Times New Roman"/>
                <a:sym typeface="Times New Roman"/>
                <a:hlinkClick r:id="rId8"/>
              </a:rPr>
              <a:t>, </a:t>
            </a:r>
            <a:r>
              <a:rPr lang="uk-UA" sz="1500">
                <a:latin typeface="Times New Roman"/>
                <a:ea typeface="Times New Roman"/>
                <a:cs typeface="Times New Roman"/>
                <a:sym typeface="Times New Roman"/>
              </a:rPr>
              <a:t>який розроблено Мінсоцполітики, внесено зміни до </a:t>
            </a:r>
            <a:r>
              <a:rPr lang="uk-UA" sz="1500" u="sng">
                <a:solidFill>
                  <a:schemeClr val="hlink"/>
                </a:solidFill>
                <a:latin typeface="Times New Roman"/>
                <a:ea typeface="Times New Roman"/>
                <a:cs typeface="Times New Roman"/>
                <a:sym typeface="Times New Roman"/>
                <a:hlinkClick r:id="rId9"/>
              </a:rPr>
              <a:t>Кодексу про адміністративні правопорушення </a:t>
            </a:r>
            <a:r>
              <a:rPr lang="uk-UA" sz="1500">
                <a:latin typeface="Times New Roman"/>
                <a:ea typeface="Times New Roman"/>
                <a:cs typeface="Times New Roman"/>
                <a:sym typeface="Times New Roman"/>
              </a:rPr>
              <a:t>в частині пом’якшення відповідальності за вчинення адміністративних правопорушень та незастосування до них адміністративного арешту щодо чоловіків, які самостійно виховують дітей. До внесення таких змін, пом’якшення відповідальності застосовувалося лише по відношенню до жінок, які мають дитину віком до одного року, та до жінок, що мають дітей віком до дванадцяти років (незастосування адміністративного арешту).</a:t>
            </a:r>
            <a:endParaRPr sz="1500"/>
          </a:p>
          <a:p>
            <a:pPr indent="-323850" lvl="1" marL="914400" rtl="0" algn="just">
              <a:lnSpc>
                <a:spcPct val="100000"/>
              </a:lnSpc>
              <a:spcBef>
                <a:spcPts val="1800"/>
              </a:spcBef>
              <a:spcAft>
                <a:spcPts val="0"/>
              </a:spcAft>
              <a:buSzPts val="1500"/>
              <a:buChar char="•"/>
            </a:pPr>
            <a:r>
              <a:rPr lang="uk-UA" sz="1500">
                <a:latin typeface="Times New Roman"/>
                <a:ea typeface="Times New Roman"/>
                <a:cs typeface="Times New Roman"/>
                <a:sym typeface="Times New Roman"/>
              </a:rPr>
              <a:t>Робочою групою розроблено третій </a:t>
            </a:r>
            <a:r>
              <a:rPr lang="uk-UA" sz="1500" u="sng">
                <a:latin typeface="Times New Roman"/>
                <a:ea typeface="Times New Roman"/>
                <a:cs typeface="Times New Roman"/>
                <a:sym typeface="Times New Roman"/>
                <a:hlinkClick r:id="rId10"/>
              </a:rPr>
              <a:t>Національний плану дій з виконання резолюції  року та плану заходів з його виконання у 2026–2030 рокахˮ</a:t>
            </a:r>
            <a:r>
              <a:rPr lang="uk-UA" sz="1500">
                <a:latin typeface="Times New Roman"/>
                <a:ea typeface="Times New Roman"/>
                <a:cs typeface="Times New Roman"/>
                <a:sym typeface="Times New Roman"/>
              </a:rPr>
              <a:t>, підготовлений на виконання завдання, визначеного Дорожньою картою з питань верховенства права, затвердженою розпорядженням КМУ від 14.05.2025 № 475-р „</a:t>
            </a:r>
            <a:r>
              <a:rPr lang="uk-UA" sz="1500" u="sng">
                <a:latin typeface="Times New Roman"/>
                <a:ea typeface="Times New Roman"/>
                <a:cs typeface="Times New Roman"/>
                <a:sym typeface="Times New Roman"/>
                <a:hlinkClick r:id="rId11"/>
              </a:rPr>
              <a:t>Деякі питання забезпечення переговорного процесу про вступ України до Європейського Союзу за кластером 1 „Основи процесу вступу до ЄС</a:t>
            </a:r>
            <a:r>
              <a:rPr lang="uk-UA" sz="1500">
                <a:latin typeface="Times New Roman"/>
                <a:ea typeface="Times New Roman"/>
                <a:cs typeface="Times New Roman"/>
                <a:sym typeface="Times New Roman"/>
              </a:rPr>
              <a:t>” (захід 1, стратегічний результат 4, пункт 3.12 „Гендерна рівність та насильство проти жінок ˮ, розділ ІІІ „Основоположні праваˮ).</a:t>
            </a:r>
            <a:r>
              <a:rPr b="1" lang="uk-UA" sz="1500">
                <a:latin typeface="Times New Roman"/>
                <a:ea typeface="Times New Roman"/>
                <a:cs typeface="Times New Roman"/>
                <a:sym typeface="Times New Roman"/>
              </a:rPr>
              <a:t> </a:t>
            </a:r>
            <a:r>
              <a:rPr lang="uk-UA" sz="1500">
                <a:latin typeface="Times New Roman"/>
                <a:ea typeface="Times New Roman"/>
                <a:cs typeface="Times New Roman"/>
                <a:sym typeface="Times New Roman"/>
              </a:rPr>
              <a:t>Проведена ґрунтовна робота з аналізу здобутків та недоліків попередніх НПД. План ухвалено Урядом 25.02.2026 року.</a:t>
            </a:r>
            <a:endParaRPr sz="1500">
              <a:latin typeface="Arial"/>
              <a:ea typeface="Arial"/>
              <a:cs typeface="Arial"/>
              <a:sym typeface="Arial"/>
            </a:endParaRPr>
          </a:p>
          <a:p>
            <a:pPr indent="0" lvl="0" marL="0" rtl="0" algn="just">
              <a:lnSpc>
                <a:spcPct val="107000"/>
              </a:lnSpc>
              <a:spcBef>
                <a:spcPts val="800"/>
              </a:spcBef>
              <a:spcAft>
                <a:spcPts val="0"/>
              </a:spcAft>
              <a:buSzPts val="1800"/>
              <a:buNone/>
            </a:pPr>
            <a:r>
              <a:t/>
            </a:r>
            <a:endParaRPr sz="1500"/>
          </a:p>
        </p:txBody>
      </p:sp>
      <p:sp>
        <p:nvSpPr>
          <p:cNvPr id="506" name="Google Shape;506;p7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10" name="Shape 510"/>
        <p:cNvGrpSpPr/>
        <p:nvPr/>
      </p:nvGrpSpPr>
      <p:grpSpPr>
        <a:xfrm>
          <a:off x="0" y="0"/>
          <a:ext cx="0" cy="0"/>
          <a:chOff x="0" y="0"/>
          <a:chExt cx="0" cy="0"/>
        </a:xfrm>
      </p:grpSpPr>
      <p:sp>
        <p:nvSpPr>
          <p:cNvPr id="511" name="Google Shape;511;p71"/>
          <p:cNvSpPr txBox="1"/>
          <p:nvPr>
            <p:ph type="title"/>
          </p:nvPr>
        </p:nvSpPr>
        <p:spPr>
          <a:xfrm>
            <a:off x="131073" y="-239923"/>
            <a:ext cx="11367052"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Мінсоцполітики. Досягнення</a:t>
            </a:r>
            <a:endParaRPr b="1" sz="2400"/>
          </a:p>
        </p:txBody>
      </p:sp>
      <p:sp>
        <p:nvSpPr>
          <p:cNvPr id="512" name="Google Shape;512;p71"/>
          <p:cNvSpPr txBox="1"/>
          <p:nvPr>
            <p:ph idx="1" type="body"/>
          </p:nvPr>
        </p:nvSpPr>
        <p:spPr>
          <a:xfrm>
            <a:off x="521025" y="913053"/>
            <a:ext cx="11436879" cy="560750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600"/>
              </a:spcBef>
              <a:spcAft>
                <a:spcPts val="0"/>
              </a:spcAft>
              <a:buClr>
                <a:schemeClr val="dk1"/>
              </a:buClr>
              <a:buSzPts val="1900"/>
              <a:buNone/>
            </a:pPr>
            <a:r>
              <a:t/>
            </a:r>
            <a:endParaRPr b="0" i="0" sz="1900" u="none" cap="none" strike="noStrike">
              <a:solidFill>
                <a:srgbClr val="000000"/>
              </a:solidFill>
              <a:latin typeface="Times New Roman"/>
              <a:ea typeface="Times New Roman"/>
              <a:cs typeface="Times New Roman"/>
              <a:sym typeface="Times New Roman"/>
            </a:endParaRPr>
          </a:p>
          <a:p>
            <a:pPr indent="0" lvl="0" marL="0" rtl="0" algn="just">
              <a:lnSpc>
                <a:spcPct val="107000"/>
              </a:lnSpc>
              <a:spcBef>
                <a:spcPts val="600"/>
              </a:spcBef>
              <a:spcAft>
                <a:spcPts val="0"/>
              </a:spcAft>
              <a:buSzPts val="1800"/>
              <a:buNone/>
            </a:pPr>
            <a:r>
              <a:t/>
            </a:r>
            <a:endParaRPr sz="1600"/>
          </a:p>
        </p:txBody>
      </p:sp>
      <p:sp>
        <p:nvSpPr>
          <p:cNvPr id="513" name="Google Shape;513;p71"/>
          <p:cNvSpPr txBox="1"/>
          <p:nvPr/>
        </p:nvSpPr>
        <p:spPr>
          <a:xfrm>
            <a:off x="521025" y="622170"/>
            <a:ext cx="11091600" cy="63570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600"/>
              <a:buFont typeface="Arial"/>
              <a:buNone/>
            </a:pPr>
            <a:r>
              <a:rPr b="1" i="0" lang="uk-UA" sz="1600" u="none" cap="none" strike="noStrike">
                <a:solidFill>
                  <a:srgbClr val="000000"/>
                </a:solidFill>
                <a:latin typeface="Times New Roman"/>
                <a:ea typeface="Times New Roman"/>
                <a:cs typeface="Times New Roman"/>
                <a:sym typeface="Times New Roman"/>
              </a:rPr>
              <a:t>	</a:t>
            </a:r>
            <a:endParaRPr b="1" i="0" sz="1600" u="none" cap="none" strike="noStrike">
              <a:solidFill>
                <a:srgbClr val="000000"/>
              </a:solidFill>
              <a:latin typeface="Times New Roman"/>
              <a:ea typeface="Times New Roman"/>
              <a:cs typeface="Times New Roman"/>
              <a:sym typeface="Times New Roman"/>
            </a:endParaRPr>
          </a:p>
          <a:p>
            <a:pPr indent="359410" lvl="0" marL="0" rtl="0" algn="just">
              <a:spcBef>
                <a:spcPts val="0"/>
              </a:spcBef>
              <a:spcAft>
                <a:spcPts val="0"/>
              </a:spcAft>
              <a:buClr>
                <a:schemeClr val="dk1"/>
              </a:buClr>
              <a:buSzPts val="1600"/>
              <a:buFont typeface="Arial"/>
              <a:buNone/>
            </a:pPr>
            <a:r>
              <a:rPr lang="uk-UA" sz="1600">
                <a:solidFill>
                  <a:schemeClr val="dk1"/>
                </a:solidFill>
                <a:latin typeface="Times New Roman"/>
                <a:ea typeface="Times New Roman"/>
                <a:cs typeface="Times New Roman"/>
                <a:sym typeface="Times New Roman"/>
              </a:rPr>
              <a:t>У 2025 році прийнято, розроблений Мінсоцполітики, </a:t>
            </a:r>
            <a:r>
              <a:rPr lang="uk-UA" sz="1600" u="sng">
                <a:solidFill>
                  <a:schemeClr val="dk1"/>
                </a:solidFill>
                <a:latin typeface="Times New Roman"/>
                <a:ea typeface="Times New Roman"/>
                <a:cs typeface="Times New Roman"/>
                <a:sym typeface="Times New Roman"/>
                <a:hlinkClick r:id="rId4">
                  <a:extLst>
                    <a:ext uri="{A12FA001-AC4F-418D-AE19-62706E023703}">
                      <ahyp:hlinkClr val="tx"/>
                    </a:ext>
                  </a:extLst>
                </a:hlinkClick>
              </a:rPr>
              <a:t>ЗУ„Про внесення змін до деяких законів України щодо підтримки сімей з дітьми та створення умов, які сприяють поєднанню материнства (батьківства) з професійною діяльністю”,</a:t>
            </a:r>
            <a:r>
              <a:rPr lang="uk-UA" sz="1600">
                <a:solidFill>
                  <a:schemeClr val="dk1"/>
                </a:solidFill>
                <a:latin typeface="Times New Roman"/>
                <a:ea typeface="Times New Roman"/>
                <a:cs typeface="Times New Roman"/>
                <a:sym typeface="Times New Roman"/>
              </a:rPr>
              <a:t> яким, внесено зміни до </a:t>
            </a:r>
            <a:r>
              <a:rPr lang="uk-UA" sz="1600" u="sng">
                <a:solidFill>
                  <a:schemeClr val="dk1"/>
                </a:solidFill>
                <a:latin typeface="Times New Roman"/>
                <a:ea typeface="Times New Roman"/>
                <a:cs typeface="Times New Roman"/>
                <a:sym typeface="Times New Roman"/>
                <a:hlinkClick r:id="rId5">
                  <a:extLst>
                    <a:ext uri="{A12FA001-AC4F-418D-AE19-62706E023703}">
                      <ahyp:hlinkClr val="tx"/>
                    </a:ext>
                  </a:extLst>
                </a:hlinkClick>
              </a:rPr>
              <a:t>ЗУ „Про державну допомогу сім’ям з дітьми”</a:t>
            </a:r>
            <a:r>
              <a:rPr lang="uk-UA" sz="1600">
                <a:solidFill>
                  <a:schemeClr val="dk1"/>
                </a:solidFill>
                <a:latin typeface="Times New Roman"/>
                <a:ea typeface="Times New Roman"/>
                <a:cs typeface="Times New Roman"/>
                <a:sym typeface="Times New Roman"/>
              </a:rPr>
              <a:t>, яким визначено умови для підвищення рівня народжуваності, поєднання батьківства з професійною зайнятістю шляхом підтримки сімей у допологовий, післяпологовий та період догляду за дитиною після її народження.</a:t>
            </a:r>
            <a:endParaRPr sz="1200">
              <a:solidFill>
                <a:schemeClr val="dk1"/>
              </a:solidFill>
              <a:latin typeface="Calibri"/>
              <a:ea typeface="Calibri"/>
              <a:cs typeface="Calibri"/>
              <a:sym typeface="Calibri"/>
            </a:endParaRPr>
          </a:p>
          <a:p>
            <a:pPr indent="359410" lvl="0" marL="0" rtl="0" algn="just">
              <a:spcBef>
                <a:spcPts val="1200"/>
              </a:spcBef>
              <a:spcAft>
                <a:spcPts val="0"/>
              </a:spcAft>
              <a:buClr>
                <a:schemeClr val="dk1"/>
              </a:buClr>
              <a:buSzPts val="1600"/>
              <a:buFont typeface="Arial"/>
              <a:buNone/>
            </a:pPr>
            <a:r>
              <a:rPr lang="uk-UA" sz="1600">
                <a:solidFill>
                  <a:schemeClr val="dk1"/>
                </a:solidFill>
                <a:latin typeface="Times New Roman"/>
                <a:ea typeface="Times New Roman"/>
                <a:cs typeface="Times New Roman"/>
                <a:sym typeface="Times New Roman"/>
              </a:rPr>
              <a:t> На виконання заходу 4 стратегічного результату 1 пункту 3.12 „Гендерна рівність та насильство проти жінок ˮ розділу ІІІ. „Основоположні права ˮ Дорожньої карти з питань верховенства права, Мінсоцполітики розроблено </a:t>
            </a:r>
            <a:r>
              <a:rPr lang="uk-UA" sz="1600" u="sng">
                <a:solidFill>
                  <a:schemeClr val="hlink"/>
                </a:solidFill>
                <a:latin typeface="Times New Roman"/>
                <a:ea typeface="Times New Roman"/>
                <a:cs typeface="Times New Roman"/>
                <a:sym typeface="Times New Roman"/>
                <a:hlinkClick r:id="rId6"/>
              </a:rPr>
              <a:t>проєкт постанови КМУ  „Про затвердження Порядку реагування на випадки дискримінації за ознакою статі ”. Затверджена Урядом 18 лютого 2026 р.</a:t>
            </a:r>
            <a:r>
              <a:rPr lang="uk-UA" sz="1600">
                <a:solidFill>
                  <a:schemeClr val="dk1"/>
                </a:solidFill>
                <a:latin typeface="Times New Roman"/>
                <a:ea typeface="Times New Roman"/>
                <a:cs typeface="Times New Roman"/>
                <a:sym typeface="Times New Roman"/>
              </a:rPr>
              <a:t> Актом конкретизовано механізм реагування на випадки дискримінації за ознакою статі, зокрема на випадки насильства за ознакою статі та сексуальних домагань (далі – дискримінація за ознакою статі), визначений </a:t>
            </a:r>
            <a:r>
              <a:rPr lang="uk-UA" sz="1600" u="sng">
                <a:solidFill>
                  <a:schemeClr val="dk1"/>
                </a:solidFill>
                <a:latin typeface="Times New Roman"/>
                <a:ea typeface="Times New Roman"/>
                <a:cs typeface="Times New Roman"/>
                <a:sym typeface="Times New Roman"/>
                <a:hlinkClick r:id="rId7">
                  <a:extLst>
                    <a:ext uri="{A12FA001-AC4F-418D-AE19-62706E023703}">
                      <ahyp:hlinkClr val="tx"/>
                    </a:ext>
                  </a:extLst>
                </a:hlinkClick>
              </a:rPr>
              <a:t>ЗУ„Про звернення громадянˮ</a:t>
            </a:r>
            <a:r>
              <a:rPr lang="uk-UA" sz="1600">
                <a:solidFill>
                  <a:schemeClr val="dk1"/>
                </a:solidFill>
                <a:latin typeface="Times New Roman"/>
                <a:ea typeface="Times New Roman"/>
                <a:cs typeface="Times New Roman"/>
                <a:sym typeface="Times New Roman"/>
              </a:rPr>
              <a:t>, </a:t>
            </a:r>
            <a:r>
              <a:rPr lang="uk-UA" sz="1600" u="sng">
                <a:solidFill>
                  <a:schemeClr val="dk1"/>
                </a:solidFill>
                <a:latin typeface="Times New Roman"/>
                <a:ea typeface="Times New Roman"/>
                <a:cs typeface="Times New Roman"/>
                <a:sym typeface="Times New Roman"/>
                <a:hlinkClick r:id="rId8">
                  <a:extLst>
                    <a:ext uri="{A12FA001-AC4F-418D-AE19-62706E023703}">
                      <ahyp:hlinkClr val="tx"/>
                    </a:ext>
                  </a:extLst>
                </a:hlinkClick>
              </a:rPr>
              <a:t>„Про засади запобігання та протидії дискримінації в Україні </a:t>
            </a:r>
            <a:r>
              <a:rPr lang="uk-UA" sz="1600">
                <a:solidFill>
                  <a:schemeClr val="dk1"/>
                </a:solidFill>
                <a:latin typeface="Times New Roman"/>
                <a:ea typeface="Times New Roman"/>
                <a:cs typeface="Times New Roman"/>
                <a:sym typeface="Times New Roman"/>
              </a:rPr>
              <a:t>ˮ.</a:t>
            </a:r>
            <a:endParaRPr sz="1600">
              <a:solidFill>
                <a:schemeClr val="dk1"/>
              </a:solidFill>
              <a:latin typeface="Times New Roman"/>
              <a:ea typeface="Times New Roman"/>
              <a:cs typeface="Times New Roman"/>
              <a:sym typeface="Times New Roman"/>
            </a:endParaRPr>
          </a:p>
          <a:p>
            <a:pPr indent="449580" lvl="0" marL="0" rtl="0" algn="just">
              <a:spcBef>
                <a:spcPts val="1200"/>
              </a:spcBef>
              <a:spcAft>
                <a:spcPts val="0"/>
              </a:spcAft>
              <a:buClr>
                <a:schemeClr val="dk1"/>
              </a:buClr>
              <a:buSzPts val="1600"/>
              <a:buFont typeface="Arial"/>
              <a:buNone/>
            </a:pPr>
            <a:r>
              <a:rPr lang="uk-UA" sz="1600" u="sng">
                <a:solidFill>
                  <a:schemeClr val="hlink"/>
                </a:solidFill>
                <a:latin typeface="Times New Roman"/>
                <a:ea typeface="Times New Roman"/>
                <a:cs typeface="Times New Roman"/>
                <a:sym typeface="Times New Roman"/>
                <a:hlinkClick r:id="rId9"/>
              </a:rPr>
              <a:t>Розроблена Концепція Державної цільової соціальної програми протидії торгівлі людьми на період до 2030 року. Затверджена Урядом 25 лютого 2026 року.</a:t>
            </a:r>
            <a:endParaRPr b="1" sz="1600">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1600"/>
              <a:buFont typeface="Arial"/>
              <a:buNone/>
            </a:pPr>
            <a:r>
              <a:t/>
            </a:r>
            <a:endParaRPr b="1" sz="1600">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1600"/>
              <a:buFont typeface="Arial"/>
              <a:buNone/>
            </a:pPr>
            <a:r>
              <a:rPr b="1" i="0" lang="uk-UA" sz="1600" u="none" cap="none" strike="noStrike">
                <a:solidFill>
                  <a:srgbClr val="000000"/>
                </a:solidFill>
                <a:latin typeface="Times New Roman"/>
                <a:ea typeface="Times New Roman"/>
                <a:cs typeface="Times New Roman"/>
                <a:sym typeface="Times New Roman"/>
              </a:rPr>
              <a:t>У 2025 році проведен</a:t>
            </a:r>
            <a:r>
              <a:rPr b="1" lang="uk-UA" sz="1600">
                <a:latin typeface="Times New Roman"/>
                <a:ea typeface="Times New Roman"/>
                <a:cs typeface="Times New Roman"/>
                <a:sym typeface="Times New Roman"/>
              </a:rPr>
              <a:t>і дослідження, результати яких </a:t>
            </a:r>
            <a:r>
              <a:rPr b="1" lang="uk-UA" sz="1600">
                <a:solidFill>
                  <a:schemeClr val="dk1"/>
                </a:solidFill>
                <a:latin typeface="Times New Roman"/>
                <a:ea typeface="Times New Roman"/>
                <a:cs typeface="Times New Roman"/>
                <a:sym typeface="Times New Roman"/>
              </a:rPr>
              <a:t>використовуються для формування політики</a:t>
            </a:r>
            <a:r>
              <a:rPr b="1" lang="uk-UA" sz="1600">
                <a:latin typeface="Times New Roman"/>
                <a:ea typeface="Times New Roman"/>
                <a:cs typeface="Times New Roman"/>
                <a:sym typeface="Times New Roman"/>
              </a:rPr>
              <a:t> </a:t>
            </a:r>
            <a:r>
              <a:rPr b="1" i="0" lang="uk-UA" sz="1600" u="none" cap="none" strike="noStrike">
                <a:solidFill>
                  <a:srgbClr val="000000"/>
                </a:solidFill>
                <a:latin typeface="Times New Roman"/>
                <a:ea typeface="Times New Roman"/>
                <a:cs typeface="Times New Roman"/>
                <a:sym typeface="Times New Roman"/>
              </a:rPr>
              <a:t>:</a:t>
            </a:r>
            <a:endParaRPr/>
          </a:p>
          <a:p>
            <a:pPr indent="-358775" lvl="0" marL="895350" marR="0" rtl="0" algn="just">
              <a:lnSpc>
                <a:spcPct val="100000"/>
              </a:lnSpc>
              <a:spcBef>
                <a:spcPts val="1400"/>
              </a:spcBef>
              <a:spcAft>
                <a:spcPts val="0"/>
              </a:spcAft>
              <a:buClr>
                <a:srgbClr val="000000"/>
              </a:buClr>
              <a:buSzPts val="1600"/>
              <a:buFont typeface="Arial"/>
              <a:buChar char="•"/>
            </a:pPr>
            <a:r>
              <a:rPr b="0" i="0" lang="uk-UA" sz="1600" u="none" cap="none" strike="noStrike">
                <a:solidFill>
                  <a:srgbClr val="000000"/>
                </a:solidFill>
                <a:latin typeface="Times New Roman"/>
                <a:ea typeface="Times New Roman"/>
                <a:cs typeface="Times New Roman"/>
                <a:sym typeface="Times New Roman"/>
              </a:rPr>
              <a:t>періодичне соціологічне дослідження впливу викликів безпеки на дівчат і хлопців, жінок і чоловіків з урахуванням віку, місця проживання та інших соціальних характеристик, а також інтересів різних соціальних груп у післявоєнному відновленні (за підтримки ООН Жінки). </a:t>
            </a:r>
            <a:endParaRPr b="0" i="0" sz="1200" u="none" cap="none" strike="noStrike">
              <a:solidFill>
                <a:srgbClr val="000000"/>
              </a:solidFill>
              <a:latin typeface="Calibri"/>
              <a:ea typeface="Calibri"/>
              <a:cs typeface="Calibri"/>
              <a:sym typeface="Calibri"/>
            </a:endParaRPr>
          </a:p>
          <a:p>
            <a:pPr indent="-358775" lvl="0" marL="895350" marR="0" rtl="0" algn="just">
              <a:lnSpc>
                <a:spcPct val="100000"/>
              </a:lnSpc>
              <a:spcBef>
                <a:spcPts val="1600"/>
              </a:spcBef>
              <a:spcAft>
                <a:spcPts val="0"/>
              </a:spcAft>
              <a:buClr>
                <a:srgbClr val="000000"/>
              </a:buClr>
              <a:buSzPts val="1600"/>
              <a:buFont typeface="Arial"/>
              <a:buChar char="•"/>
            </a:pPr>
            <a:r>
              <a:rPr b="0" i="0" lang="uk-UA" sz="1600" u="none" cap="none" strike="noStrike">
                <a:solidFill>
                  <a:srgbClr val="000000"/>
                </a:solidFill>
                <a:latin typeface="Times New Roman"/>
                <a:ea typeface="Times New Roman"/>
                <a:cs typeface="Times New Roman"/>
                <a:sym typeface="Times New Roman"/>
              </a:rPr>
              <a:t>дослідження наявних політик і практик компаній (підприємств, організацій) щодо створення умов для поєднання професійних та сімейних обов’язків працівників і працівниць у контексті їх догляду за членами сім’ї.</a:t>
            </a:r>
            <a:endParaRPr b="0" i="0" sz="1200" u="none" cap="none" strike="noStrike">
              <a:solidFill>
                <a:srgbClr val="000000"/>
              </a:solidFill>
              <a:latin typeface="Calibri"/>
              <a:ea typeface="Calibri"/>
              <a:cs typeface="Calibri"/>
              <a:sym typeface="Calibri"/>
            </a:endParaRPr>
          </a:p>
          <a:p>
            <a:pPr indent="359410" lvl="0" marL="0" marR="0" rtl="0" algn="just">
              <a:lnSpc>
                <a:spcPct val="100000"/>
              </a:lnSpc>
              <a:spcBef>
                <a:spcPts val="1200"/>
              </a:spcBef>
              <a:spcAft>
                <a:spcPts val="0"/>
              </a:spcAft>
              <a:buClr>
                <a:srgbClr val="000000"/>
              </a:buClr>
              <a:buSzPts val="1600"/>
              <a:buFont typeface="Arial"/>
              <a:buNone/>
            </a:pPr>
            <a:r>
              <a:t/>
            </a:r>
            <a:endParaRPr b="0" i="0" sz="1600" u="none" cap="none" strike="noStrike">
              <a:solidFill>
                <a:srgbClr val="000000"/>
              </a:solidFill>
              <a:latin typeface="Times New Roman"/>
              <a:ea typeface="Times New Roman"/>
              <a:cs typeface="Times New Roman"/>
              <a:sym typeface="Times New Roman"/>
            </a:endParaRPr>
          </a:p>
        </p:txBody>
      </p:sp>
      <p:sp>
        <p:nvSpPr>
          <p:cNvPr id="514" name="Google Shape;514;p7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2" name="Shape 182"/>
        <p:cNvGrpSpPr/>
        <p:nvPr/>
      </p:nvGrpSpPr>
      <p:grpSpPr>
        <a:xfrm>
          <a:off x="0" y="0"/>
          <a:ext cx="0" cy="0"/>
          <a:chOff x="0" y="0"/>
          <a:chExt cx="0" cy="0"/>
        </a:xfrm>
      </p:grpSpPr>
      <p:sp>
        <p:nvSpPr>
          <p:cNvPr id="183" name="Google Shape;183;p25"/>
          <p:cNvSpPr txBox="1"/>
          <p:nvPr>
            <p:ph idx="1" type="body"/>
          </p:nvPr>
        </p:nvSpPr>
        <p:spPr>
          <a:xfrm>
            <a:off x="271669" y="1050372"/>
            <a:ext cx="11635409" cy="435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None/>
            </a:pPr>
            <a:r>
              <a:rPr lang="uk-UA" sz="2000">
                <a:latin typeface="Times New Roman"/>
                <a:ea typeface="Times New Roman"/>
                <a:cs typeface="Times New Roman"/>
                <a:sym typeface="Times New Roman"/>
              </a:rPr>
              <a:t>	</a:t>
            </a:r>
            <a:endParaRPr sz="2000">
              <a:latin typeface="Times New Roman"/>
              <a:ea typeface="Times New Roman"/>
              <a:cs typeface="Times New Roman"/>
              <a:sym typeface="Times New Roman"/>
            </a:endParaRPr>
          </a:p>
        </p:txBody>
      </p:sp>
      <p:sp>
        <p:nvSpPr>
          <p:cNvPr id="184" name="Google Shape;184;p25"/>
          <p:cNvSpPr txBox="1"/>
          <p:nvPr/>
        </p:nvSpPr>
        <p:spPr>
          <a:xfrm>
            <a:off x="694291" y="1542466"/>
            <a:ext cx="10508044" cy="23876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000000"/>
              </a:buClr>
              <a:buSzPts val="2800"/>
              <a:buFont typeface="Calibri"/>
              <a:buNone/>
            </a:pPr>
            <a:br>
              <a:rPr b="1" i="0" lang="uk-UA" sz="2800" u="none" cap="none" strike="noStrike">
                <a:solidFill>
                  <a:srgbClr val="000000"/>
                </a:solidFill>
                <a:latin typeface="Calibri"/>
                <a:ea typeface="Calibri"/>
                <a:cs typeface="Calibri"/>
                <a:sym typeface="Calibri"/>
              </a:rPr>
            </a:br>
            <a:br>
              <a:rPr b="1" i="0" lang="uk-UA" sz="2800" u="none" cap="none" strike="noStrike">
                <a:solidFill>
                  <a:srgbClr val="000000"/>
                </a:solidFill>
                <a:latin typeface="Calibri"/>
                <a:ea typeface="Calibri"/>
                <a:cs typeface="Calibri"/>
                <a:sym typeface="Calibri"/>
              </a:rPr>
            </a:br>
            <a:endParaRPr b="0" i="0" sz="3200" u="none" cap="none" strike="noStrike">
              <a:solidFill>
                <a:schemeClr val="dk1"/>
              </a:solidFill>
              <a:latin typeface="Calibri"/>
              <a:ea typeface="Calibri"/>
              <a:cs typeface="Calibri"/>
              <a:sym typeface="Calibri"/>
            </a:endParaRPr>
          </a:p>
        </p:txBody>
      </p:sp>
      <p:sp>
        <p:nvSpPr>
          <p:cNvPr id="185" name="Google Shape;185;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uk-UA"/>
              <a:t>‹#›</a:t>
            </a:fld>
            <a:endParaRPr/>
          </a:p>
        </p:txBody>
      </p:sp>
      <p:graphicFrame>
        <p:nvGraphicFramePr>
          <p:cNvPr id="186" name="Google Shape;186;p25"/>
          <p:cNvGraphicFramePr/>
          <p:nvPr/>
        </p:nvGraphicFramePr>
        <p:xfrm>
          <a:off x="445842" y="660468"/>
          <a:ext cx="3000000" cy="3000000"/>
        </p:xfrm>
        <a:graphic>
          <a:graphicData uri="http://schemas.openxmlformats.org/drawingml/2006/table">
            <a:tbl>
              <a:tblPr bandRow="1" firstRow="1">
                <a:noFill/>
                <a:tableStyleId>{CBC2C5ED-31D6-4F12-B73E-0FFFC3D3D45A}</a:tableStyleId>
              </a:tblPr>
              <a:tblGrid>
                <a:gridCol w="1627000"/>
                <a:gridCol w="2052350"/>
                <a:gridCol w="1424000"/>
                <a:gridCol w="2408950"/>
                <a:gridCol w="1519450"/>
                <a:gridCol w="2442750"/>
              </a:tblGrid>
              <a:tr h="539025">
                <a:tc>
                  <a:txBody>
                    <a:bodyPr/>
                    <a:lstStyle/>
                    <a:p>
                      <a:pPr indent="-3175" lvl="0" marL="87313" marR="0" rtl="0" algn="l">
                        <a:lnSpc>
                          <a:spcPct val="100000"/>
                        </a:lnSpc>
                        <a:spcBef>
                          <a:spcPts val="0"/>
                        </a:spcBef>
                        <a:spcAft>
                          <a:spcPts val="0"/>
                        </a:spcAft>
                        <a:buClr>
                          <a:srgbClr val="000000"/>
                        </a:buClr>
                        <a:buSzPts val="1200"/>
                        <a:buFont typeface="Arial"/>
                        <a:buNone/>
                      </a:pPr>
                      <a:r>
                        <a:rPr b="1" i="0" lang="uk-UA" sz="1200" u="none" cap="none" strike="noStrike">
                          <a:solidFill>
                            <a:srgbClr val="000000"/>
                          </a:solidFill>
                          <a:latin typeface="Times New Roman"/>
                          <a:ea typeface="Times New Roman"/>
                          <a:cs typeface="Times New Roman"/>
                          <a:sym typeface="Times New Roman"/>
                        </a:rPr>
                        <a:t>Мінрозвитку</a:t>
                      </a:r>
                      <a:endParaRPr/>
                    </a:p>
                    <a:p>
                      <a:pPr indent="-3175" lvl="0" marL="87313" marR="0" rtl="0" algn="l">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Times New Roman"/>
                        <a:ea typeface="Times New Roman"/>
                        <a:cs typeface="Times New Roman"/>
                        <a:sym typeface="Times New Roman"/>
                      </a:endParaRPr>
                    </a:p>
                  </a:txBody>
                  <a:tcPr marT="7625" marB="0" marR="7625" marL="7625">
                    <a:solidFill>
                      <a:srgbClr val="B7E0EB"/>
                    </a:solidFill>
                  </a:tcPr>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Міністерство розвитку громад та територій України </a:t>
                      </a:r>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Times New Roman"/>
                        <a:ea typeface="Times New Roman"/>
                        <a:cs typeface="Times New Roman"/>
                        <a:sym typeface="Times New Roman"/>
                      </a:endParaRPr>
                    </a:p>
                  </a:txBody>
                  <a:tcPr marT="7625" marB="0" marR="7625" marL="7625">
                    <a:solidFill>
                      <a:srgbClr val="B7E0EB"/>
                    </a:solidFill>
                  </a:tcPr>
                </a:tc>
                <a:tc>
                  <a:txBody>
                    <a:bodyPr/>
                    <a:lstStyle/>
                    <a:p>
                      <a:pPr indent="0" lvl="0" marL="0" marR="0" rtl="0" algn="l">
                        <a:lnSpc>
                          <a:spcPct val="100000"/>
                        </a:lnSpc>
                        <a:spcBef>
                          <a:spcPts val="0"/>
                        </a:spcBef>
                        <a:spcAft>
                          <a:spcPts val="0"/>
                        </a:spcAft>
                        <a:buNone/>
                      </a:pPr>
                      <a:r>
                        <a:rPr b="1" i="0" lang="uk-UA" sz="1200" u="none" cap="none" strike="noStrike">
                          <a:solidFill>
                            <a:srgbClr val="000000"/>
                          </a:solidFill>
                          <a:latin typeface="Times New Roman"/>
                          <a:ea typeface="Times New Roman"/>
                          <a:cs typeface="Times New Roman"/>
                          <a:sym typeface="Times New Roman"/>
                        </a:rPr>
                        <a:t>Нацсоцслужба</a:t>
                      </a:r>
                      <a:endParaRPr/>
                    </a:p>
                  </a:txBody>
                  <a:tcPr marT="7625" marB="0" marR="7625" marL="7625">
                    <a:solidFill>
                      <a:srgbClr val="B7E0EB"/>
                    </a:solidFill>
                  </a:tcPr>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Національна соціальна сервісна служба України</a:t>
                      </a:r>
                      <a:endParaRPr/>
                    </a:p>
                  </a:txBody>
                  <a:tcPr marT="7625" marB="0" marR="7625" marL="7625">
                    <a:solidFill>
                      <a:srgbClr val="B7E0EB"/>
                    </a:solidFill>
                  </a:tcPr>
                </a:tc>
                <a:tc>
                  <a:txBody>
                    <a:bodyPr/>
                    <a:lstStyle/>
                    <a:p>
                      <a:pPr indent="0" lvl="0" marL="0" marR="0" rtl="0" algn="l">
                        <a:lnSpc>
                          <a:spcPct val="100000"/>
                        </a:lnSpc>
                        <a:spcBef>
                          <a:spcPts val="0"/>
                        </a:spcBef>
                        <a:spcAft>
                          <a:spcPts val="0"/>
                        </a:spcAft>
                        <a:buNone/>
                      </a:pPr>
                      <a:r>
                        <a:rPr b="1" i="0" lang="uk-UA" sz="1200" u="none" cap="none" strike="noStrike">
                          <a:solidFill>
                            <a:srgbClr val="000000"/>
                          </a:solidFill>
                          <a:latin typeface="Times New Roman"/>
                          <a:ea typeface="Times New Roman"/>
                          <a:cs typeface="Times New Roman"/>
                          <a:sym typeface="Times New Roman"/>
                        </a:rPr>
                        <a:t>СНПК</a:t>
                      </a:r>
                      <a:endParaRPr/>
                    </a:p>
                  </a:txBody>
                  <a:tcPr marT="45725" marB="45725" marR="91450" marL="91450">
                    <a:solidFill>
                      <a:srgbClr val="B7E0EB"/>
                    </a:solidFill>
                  </a:tcPr>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Сексуальне насильство, пов’язане з конфліктом</a:t>
                      </a:r>
                      <a:endParaRPr/>
                    </a:p>
                  </a:txBody>
                  <a:tcPr marT="45725" marB="45725" marR="91450" marL="91450">
                    <a:solidFill>
                      <a:srgbClr val="B7E0EB"/>
                    </a:solidFill>
                  </a:tcPr>
                </a:tc>
              </a:tr>
              <a:tr h="716225">
                <a:tc>
                  <a:txBody>
                    <a:bodyPr/>
                    <a:lstStyle/>
                    <a:p>
                      <a:pPr indent="0" lvl="0" marL="0" marR="0" rtl="0" algn="l">
                        <a:lnSpc>
                          <a:spcPct val="100000"/>
                        </a:lnSpc>
                        <a:spcBef>
                          <a:spcPts val="0"/>
                        </a:spcBef>
                        <a:spcAft>
                          <a:spcPts val="0"/>
                        </a:spcAft>
                        <a:buNone/>
                      </a:pPr>
                      <a:r>
                        <a:rPr b="1" i="0" lang="uk-UA" sz="1200" u="none" cap="none" strike="noStrike">
                          <a:solidFill>
                            <a:srgbClr val="000000"/>
                          </a:solidFill>
                          <a:latin typeface="Times New Roman"/>
                          <a:ea typeface="Times New Roman"/>
                          <a:cs typeface="Times New Roman"/>
                          <a:sym typeface="Times New Roman"/>
                        </a:rPr>
                        <a:t>Мінсоцполітики</a:t>
                      </a:r>
                      <a:endParaRPr/>
                    </a:p>
                    <a:p>
                      <a:pPr indent="0" lvl="0" marL="0" marR="0" rtl="0" algn="l">
                        <a:lnSpc>
                          <a:spcPct val="100000"/>
                        </a:lnSpc>
                        <a:spcBef>
                          <a:spcPts val="0"/>
                        </a:spcBef>
                        <a:spcAft>
                          <a:spcPts val="0"/>
                        </a:spcAft>
                        <a:buNone/>
                      </a:pPr>
                      <a:r>
                        <a:t/>
                      </a:r>
                      <a:endParaRPr b="1" i="0" sz="1200" u="none" cap="none" strike="noStrike">
                        <a:solidFill>
                          <a:srgbClr val="000000"/>
                        </a:solidFill>
                        <a:latin typeface="Times New Roman"/>
                        <a:ea typeface="Times New Roman"/>
                        <a:cs typeface="Times New Roman"/>
                        <a:sym typeface="Times New Roman"/>
                      </a:endParaRPr>
                    </a:p>
                  </a:txBody>
                  <a:tcPr marT="7625" marB="0" marR="7625" marL="7625"/>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Міністерство соціальної політики, сім'ї та єдності України</a:t>
                      </a:r>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Times New Roman"/>
                        <a:ea typeface="Times New Roman"/>
                        <a:cs typeface="Times New Roman"/>
                        <a:sym typeface="Times New Roman"/>
                      </a:endParaRPr>
                    </a:p>
                  </a:txBody>
                  <a:tcPr marT="7625" marB="0" marR="7625" marL="7625"/>
                </a:tc>
                <a:tc>
                  <a:txBody>
                    <a:bodyPr/>
                    <a:lstStyle/>
                    <a:p>
                      <a:pPr indent="0" lvl="0" marL="0" marR="0" rtl="0" algn="l">
                        <a:lnSpc>
                          <a:spcPct val="100000"/>
                        </a:lnSpc>
                        <a:spcBef>
                          <a:spcPts val="0"/>
                        </a:spcBef>
                        <a:spcAft>
                          <a:spcPts val="0"/>
                        </a:spcAft>
                        <a:buNone/>
                      </a:pPr>
                      <a:r>
                        <a:rPr b="1" i="0" lang="uk-UA" sz="1200" u="none" cap="none" strike="noStrike">
                          <a:solidFill>
                            <a:srgbClr val="000000"/>
                          </a:solidFill>
                          <a:latin typeface="Times New Roman"/>
                          <a:ea typeface="Times New Roman"/>
                          <a:cs typeface="Times New Roman"/>
                          <a:sym typeface="Times New Roman"/>
                        </a:rPr>
                        <a:t>НГО </a:t>
                      </a:r>
                      <a:endParaRPr/>
                    </a:p>
                  </a:txBody>
                  <a:tcPr marT="7625" marB="0" marR="7625" marL="7625"/>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Неурядова громадська організація</a:t>
                      </a:r>
                      <a:endParaRPr/>
                    </a:p>
                  </a:txBody>
                  <a:tcPr marT="45725" marB="45725" marR="91450" marL="91450"/>
                </a:tc>
                <a:tc>
                  <a:txBody>
                    <a:bodyPr/>
                    <a:lstStyle/>
                    <a:p>
                      <a:pPr indent="0" lvl="0" marL="0" marR="0" rtl="0" algn="l">
                        <a:lnSpc>
                          <a:spcPct val="100000"/>
                        </a:lnSpc>
                        <a:spcBef>
                          <a:spcPts val="0"/>
                        </a:spcBef>
                        <a:spcAft>
                          <a:spcPts val="0"/>
                        </a:spcAft>
                        <a:buNone/>
                      </a:pPr>
                      <a:r>
                        <a:rPr b="1" i="0" lang="uk-UA" sz="1200" u="none" cap="none" strike="noStrike">
                          <a:solidFill>
                            <a:srgbClr val="000000"/>
                          </a:solidFill>
                          <a:latin typeface="Times New Roman"/>
                          <a:ea typeface="Times New Roman"/>
                          <a:cs typeface="Times New Roman"/>
                          <a:sym typeface="Times New Roman"/>
                        </a:rPr>
                        <a:t>СОДС </a:t>
                      </a:r>
                      <a:endParaRPr/>
                    </a:p>
                  </a:txBody>
                  <a:tcPr marT="45725" marB="45725" marR="91450" marL="91450"/>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Система органів дипломатичної служби</a:t>
                      </a:r>
                      <a:endParaRPr/>
                    </a:p>
                  </a:txBody>
                  <a:tcPr marT="45725" marB="45725" marR="91450" marL="91450"/>
                </a:tc>
              </a:tr>
              <a:tr h="361800">
                <a:tc>
                  <a:txBody>
                    <a:bodyPr/>
                    <a:lstStyle/>
                    <a:p>
                      <a:pPr indent="0" lvl="0" marL="0" marR="0" rtl="0" algn="l">
                        <a:lnSpc>
                          <a:spcPct val="100000"/>
                        </a:lnSpc>
                        <a:spcBef>
                          <a:spcPts val="0"/>
                        </a:spcBef>
                        <a:spcAft>
                          <a:spcPts val="0"/>
                        </a:spcAft>
                        <a:buNone/>
                      </a:pPr>
                      <a:r>
                        <a:rPr b="1" i="0" lang="uk-UA" sz="1200" u="none" cap="none" strike="noStrike">
                          <a:solidFill>
                            <a:srgbClr val="000000"/>
                          </a:solidFill>
                          <a:latin typeface="Times New Roman"/>
                          <a:ea typeface="Times New Roman"/>
                          <a:cs typeface="Times New Roman"/>
                          <a:sym typeface="Times New Roman"/>
                        </a:rPr>
                        <a:t>Мінфін</a:t>
                      </a:r>
                      <a:endParaRPr/>
                    </a:p>
                    <a:p>
                      <a:pPr indent="0" lvl="0" marL="0" marR="0" rtl="0" algn="l">
                        <a:lnSpc>
                          <a:spcPct val="100000"/>
                        </a:lnSpc>
                        <a:spcBef>
                          <a:spcPts val="0"/>
                        </a:spcBef>
                        <a:spcAft>
                          <a:spcPts val="0"/>
                        </a:spcAft>
                        <a:buNone/>
                      </a:pPr>
                      <a:r>
                        <a:t/>
                      </a:r>
                      <a:endParaRPr b="1" i="0" sz="1200" u="none" cap="none" strike="noStrike">
                        <a:solidFill>
                          <a:srgbClr val="000000"/>
                        </a:solidFill>
                        <a:latin typeface="Times New Roman"/>
                        <a:ea typeface="Times New Roman"/>
                        <a:cs typeface="Times New Roman"/>
                        <a:sym typeface="Times New Roman"/>
                      </a:endParaRPr>
                    </a:p>
                  </a:txBody>
                  <a:tcPr marT="7625" marB="0" marR="7625" marL="7625"/>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Міністерство фінансів України</a:t>
                      </a:r>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Times New Roman"/>
                        <a:ea typeface="Times New Roman"/>
                        <a:cs typeface="Times New Roman"/>
                        <a:sym typeface="Times New Roman"/>
                      </a:endParaRPr>
                    </a:p>
                  </a:txBody>
                  <a:tcPr marT="7625" marB="0" marR="7625" marL="7625"/>
                </a:tc>
                <a:tc>
                  <a:txBody>
                    <a:bodyPr/>
                    <a:lstStyle/>
                    <a:p>
                      <a:pPr indent="0" lvl="0" marL="0" marR="0" rtl="0" algn="l">
                        <a:lnSpc>
                          <a:spcPct val="100000"/>
                        </a:lnSpc>
                        <a:spcBef>
                          <a:spcPts val="0"/>
                        </a:spcBef>
                        <a:spcAft>
                          <a:spcPts val="0"/>
                        </a:spcAft>
                        <a:buClr>
                          <a:schemeClr val="dk1"/>
                        </a:buClr>
                        <a:buSzPts val="1100"/>
                        <a:buFont typeface="Calibri"/>
                        <a:buNone/>
                      </a:pPr>
                      <a:r>
                        <a:rPr b="1" i="0" lang="uk-UA" sz="1200" u="none" cap="none" strike="noStrike">
                          <a:solidFill>
                            <a:srgbClr val="000000"/>
                          </a:solidFill>
                          <a:latin typeface="Times New Roman"/>
                          <a:ea typeface="Times New Roman"/>
                          <a:cs typeface="Times New Roman"/>
                          <a:sym typeface="Times New Roman"/>
                        </a:rPr>
                        <a:t>НПА</a:t>
                      </a:r>
                      <a:endParaRPr/>
                    </a:p>
                  </a:txBody>
                  <a:tcPr marT="7625" marB="0" marR="7625" marL="7625"/>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Нормативно-правові акти</a:t>
                      </a:r>
                      <a:endParaRPr/>
                    </a:p>
                  </a:txBody>
                  <a:tcPr marT="45725" marB="45725" marR="91450" marL="91450"/>
                </a:tc>
                <a:tc>
                  <a:txBody>
                    <a:bodyPr/>
                    <a:lstStyle/>
                    <a:p>
                      <a:pPr indent="0" lvl="0" marL="0" marR="0" rtl="0" algn="l">
                        <a:lnSpc>
                          <a:spcPct val="100000"/>
                        </a:lnSpc>
                        <a:spcBef>
                          <a:spcPts val="0"/>
                        </a:spcBef>
                        <a:spcAft>
                          <a:spcPts val="0"/>
                        </a:spcAft>
                        <a:buNone/>
                      </a:pPr>
                      <a:r>
                        <a:rPr b="1" i="0" lang="uk-UA" sz="1200" u="none" cap="none" strike="noStrike">
                          <a:solidFill>
                            <a:srgbClr val="000000"/>
                          </a:solidFill>
                          <a:latin typeface="Times New Roman"/>
                          <a:ea typeface="Times New Roman"/>
                          <a:cs typeface="Times New Roman"/>
                          <a:sym typeface="Times New Roman"/>
                        </a:rPr>
                        <a:t>УЖФ</a:t>
                      </a:r>
                      <a:endParaRPr/>
                    </a:p>
                  </a:txBody>
                  <a:tcPr marT="45725" marB="45725" marR="91450" marL="91450"/>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Український Жіночий  Фонд </a:t>
                      </a:r>
                      <a:endParaRPr/>
                    </a:p>
                  </a:txBody>
                  <a:tcPr marT="45725" marB="45725" marR="91450" marL="91450"/>
                </a:tc>
              </a:tr>
              <a:tr h="539025">
                <a:tc>
                  <a:txBody>
                    <a:bodyPr/>
                    <a:lstStyle/>
                    <a:p>
                      <a:pPr indent="0" lvl="0" marL="0" marR="0" rtl="0" algn="l">
                        <a:lnSpc>
                          <a:spcPct val="100000"/>
                        </a:lnSpc>
                        <a:spcBef>
                          <a:spcPts val="0"/>
                        </a:spcBef>
                        <a:spcAft>
                          <a:spcPts val="0"/>
                        </a:spcAft>
                        <a:buClr>
                          <a:schemeClr val="dk1"/>
                        </a:buClr>
                        <a:buSzPts val="1100"/>
                        <a:buFont typeface="Calibri"/>
                        <a:buNone/>
                      </a:pPr>
                      <a:r>
                        <a:rPr b="1" i="0" lang="uk-UA" sz="1200" u="none" cap="none" strike="noStrike">
                          <a:solidFill>
                            <a:srgbClr val="000000"/>
                          </a:solidFill>
                          <a:latin typeface="Times New Roman"/>
                          <a:ea typeface="Times New Roman"/>
                          <a:cs typeface="Times New Roman"/>
                          <a:sym typeface="Times New Roman"/>
                        </a:rPr>
                        <a:t>Мінцифри</a:t>
                      </a:r>
                      <a:endParaRPr/>
                    </a:p>
                    <a:p>
                      <a:pPr indent="0" lvl="0" marL="0" marR="0" rtl="0" algn="l">
                        <a:lnSpc>
                          <a:spcPct val="100000"/>
                        </a:lnSpc>
                        <a:spcBef>
                          <a:spcPts val="0"/>
                        </a:spcBef>
                        <a:spcAft>
                          <a:spcPts val="0"/>
                        </a:spcAft>
                        <a:buClr>
                          <a:schemeClr val="dk1"/>
                        </a:buClr>
                        <a:buSzPts val="1100"/>
                        <a:buFont typeface="Calibri"/>
                        <a:buNone/>
                      </a:pPr>
                      <a:r>
                        <a:t/>
                      </a:r>
                      <a:endParaRPr b="1" i="0" sz="1200" u="none" cap="none" strike="noStrike">
                        <a:solidFill>
                          <a:srgbClr val="000000"/>
                        </a:solidFill>
                        <a:latin typeface="Times New Roman"/>
                        <a:ea typeface="Times New Roman"/>
                        <a:cs typeface="Times New Roman"/>
                        <a:sym typeface="Times New Roman"/>
                      </a:endParaRPr>
                    </a:p>
                  </a:txBody>
                  <a:tcPr marT="7625" marB="0" marR="7625" marL="7625" anchor="b"/>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Міністерство цифрової трансформації України</a:t>
                      </a:r>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Times New Roman"/>
                        <a:ea typeface="Times New Roman"/>
                        <a:cs typeface="Times New Roman"/>
                        <a:sym typeface="Times New Roman"/>
                      </a:endParaRPr>
                    </a:p>
                  </a:txBody>
                  <a:tcPr marT="7625" marB="0" marR="7625" marL="7625"/>
                </a:tc>
                <a:tc>
                  <a:txBody>
                    <a:bodyPr/>
                    <a:lstStyle/>
                    <a:p>
                      <a:pPr indent="0" lvl="0" marL="0" marR="0" rtl="0" algn="l">
                        <a:lnSpc>
                          <a:spcPct val="100000"/>
                        </a:lnSpc>
                        <a:spcBef>
                          <a:spcPts val="0"/>
                        </a:spcBef>
                        <a:spcAft>
                          <a:spcPts val="0"/>
                        </a:spcAft>
                        <a:buClr>
                          <a:schemeClr val="dk1"/>
                        </a:buClr>
                        <a:buSzPts val="1100"/>
                        <a:buFont typeface="Calibri"/>
                        <a:buNone/>
                      </a:pPr>
                      <a:r>
                        <a:rPr b="1" i="0" lang="uk-UA" sz="1200" u="none" cap="none" strike="noStrike">
                          <a:solidFill>
                            <a:srgbClr val="000000"/>
                          </a:solidFill>
                          <a:latin typeface="Times New Roman"/>
                          <a:ea typeface="Times New Roman"/>
                          <a:cs typeface="Times New Roman"/>
                          <a:sym typeface="Times New Roman"/>
                        </a:rPr>
                        <a:t>НСЗУ</a:t>
                      </a:r>
                      <a:endParaRPr/>
                    </a:p>
                  </a:txBody>
                  <a:tcPr marT="7625" marB="0" marR="7625" marL="7625"/>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Національна служба здоров’я України</a:t>
                      </a:r>
                      <a:endParaRPr/>
                    </a:p>
                  </a:txBody>
                  <a:tcPr marT="45725" marB="45725" marR="91450" marL="91450"/>
                </a:tc>
                <a:tc>
                  <a:txBody>
                    <a:bodyPr/>
                    <a:lstStyle/>
                    <a:p>
                      <a:pPr indent="0" lvl="0" marL="0" marR="0" rtl="0" algn="l">
                        <a:lnSpc>
                          <a:spcPct val="100000"/>
                        </a:lnSpc>
                        <a:spcBef>
                          <a:spcPts val="0"/>
                        </a:spcBef>
                        <a:spcAft>
                          <a:spcPts val="0"/>
                        </a:spcAft>
                        <a:buNone/>
                      </a:pPr>
                      <a:r>
                        <a:rPr b="1" i="0" lang="uk-UA" sz="1200" u="none" cap="none" strike="noStrike">
                          <a:solidFill>
                            <a:srgbClr val="000000"/>
                          </a:solidFill>
                          <a:latin typeface="Times New Roman"/>
                          <a:ea typeface="Times New Roman"/>
                          <a:cs typeface="Times New Roman"/>
                          <a:sym typeface="Times New Roman"/>
                        </a:rPr>
                        <a:t>УІНП</a:t>
                      </a:r>
                      <a:endParaRPr/>
                    </a:p>
                  </a:txBody>
                  <a:tcPr marT="45725" marB="45725" marR="91450" marL="91450"/>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Український інститут національної пам’яті</a:t>
                      </a:r>
                      <a:endParaRPr/>
                    </a:p>
                  </a:txBody>
                  <a:tcPr marT="45725" marB="45725" marR="91450" marL="91450"/>
                </a:tc>
              </a:tr>
              <a:tr h="443025">
                <a:tc>
                  <a:txBody>
                    <a:bodyPr/>
                    <a:lstStyle/>
                    <a:p>
                      <a:pPr indent="0" lvl="0" marL="0" marR="0" rtl="0" algn="l">
                        <a:lnSpc>
                          <a:spcPct val="100000"/>
                        </a:lnSpc>
                        <a:spcBef>
                          <a:spcPts val="0"/>
                        </a:spcBef>
                        <a:spcAft>
                          <a:spcPts val="0"/>
                        </a:spcAft>
                        <a:buClr>
                          <a:schemeClr val="dk1"/>
                        </a:buClr>
                        <a:buSzPts val="1100"/>
                        <a:buFont typeface="Calibri"/>
                        <a:buNone/>
                      </a:pPr>
                      <a:r>
                        <a:rPr b="1" i="0" lang="uk-UA" sz="1200" u="none" cap="none" strike="noStrike">
                          <a:solidFill>
                            <a:srgbClr val="000000"/>
                          </a:solidFill>
                          <a:latin typeface="Times New Roman"/>
                          <a:ea typeface="Times New Roman"/>
                          <a:cs typeface="Times New Roman"/>
                          <a:sym typeface="Times New Roman"/>
                        </a:rPr>
                        <a:t>Мін'юст</a:t>
                      </a:r>
                      <a:endParaRPr/>
                    </a:p>
                    <a:p>
                      <a:pPr indent="0" lvl="0" marL="0" marR="0" rtl="0" algn="l">
                        <a:lnSpc>
                          <a:spcPct val="100000"/>
                        </a:lnSpc>
                        <a:spcBef>
                          <a:spcPts val="0"/>
                        </a:spcBef>
                        <a:spcAft>
                          <a:spcPts val="0"/>
                        </a:spcAft>
                        <a:buClr>
                          <a:schemeClr val="dk1"/>
                        </a:buClr>
                        <a:buSzPts val="1100"/>
                        <a:buFont typeface="Calibri"/>
                        <a:buNone/>
                      </a:pPr>
                      <a:r>
                        <a:t/>
                      </a:r>
                      <a:endParaRPr b="1" i="0" sz="1200" u="none" cap="none" strike="noStrike">
                        <a:solidFill>
                          <a:srgbClr val="000000"/>
                        </a:solidFill>
                        <a:latin typeface="Times New Roman"/>
                        <a:ea typeface="Times New Roman"/>
                        <a:cs typeface="Times New Roman"/>
                        <a:sym typeface="Times New Roman"/>
                      </a:endParaRPr>
                    </a:p>
                  </a:txBody>
                  <a:tcPr marT="7625" marB="0" marR="7625" marL="7625"/>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Міністерство юстиції України</a:t>
                      </a:r>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Times New Roman"/>
                        <a:ea typeface="Times New Roman"/>
                        <a:cs typeface="Times New Roman"/>
                        <a:sym typeface="Times New Roman"/>
                      </a:endParaRPr>
                    </a:p>
                  </a:txBody>
                  <a:tcPr marT="7625" marB="0" marR="7625" marL="7625"/>
                </a:tc>
                <a:tc>
                  <a:txBody>
                    <a:bodyPr/>
                    <a:lstStyle/>
                    <a:p>
                      <a:pPr indent="0" lvl="0" marL="0" marR="0" rtl="0" algn="l">
                        <a:lnSpc>
                          <a:spcPct val="100000"/>
                        </a:lnSpc>
                        <a:spcBef>
                          <a:spcPts val="0"/>
                        </a:spcBef>
                        <a:spcAft>
                          <a:spcPts val="0"/>
                        </a:spcAft>
                        <a:buClr>
                          <a:schemeClr val="dk1"/>
                        </a:buClr>
                        <a:buSzPts val="1100"/>
                        <a:buFont typeface="Calibri"/>
                        <a:buNone/>
                      </a:pPr>
                      <a:r>
                        <a:rPr b="1" i="0" lang="uk-UA" sz="1200" u="none" cap="none" strike="noStrike">
                          <a:solidFill>
                            <a:srgbClr val="000000"/>
                          </a:solidFill>
                          <a:latin typeface="Times New Roman"/>
                          <a:ea typeface="Times New Roman"/>
                          <a:cs typeface="Times New Roman"/>
                          <a:sym typeface="Times New Roman"/>
                        </a:rPr>
                        <a:t>ОБСЄ</a:t>
                      </a:r>
                      <a:endParaRPr/>
                    </a:p>
                  </a:txBody>
                  <a:tcPr marT="7625" marB="0" marR="7625" marL="7625"/>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Організація з безпеки і співробітництва в Європі</a:t>
                      </a:r>
                      <a:endParaRPr/>
                    </a:p>
                  </a:txBody>
                  <a:tcPr marT="45725" marB="45725" marR="91450" marL="91450"/>
                </a:tc>
                <a:tc>
                  <a:txBody>
                    <a:bodyPr/>
                    <a:lstStyle/>
                    <a:p>
                      <a:pPr indent="0" lvl="0" marL="0" marR="0" rtl="0" algn="l">
                        <a:lnSpc>
                          <a:spcPct val="100000"/>
                        </a:lnSpc>
                        <a:spcBef>
                          <a:spcPts val="0"/>
                        </a:spcBef>
                        <a:spcAft>
                          <a:spcPts val="0"/>
                        </a:spcAft>
                        <a:buNone/>
                      </a:pPr>
                      <a:r>
                        <a:rPr b="1" i="0" lang="uk-UA" sz="1200" u="none" cap="none" strike="noStrike">
                          <a:solidFill>
                            <a:srgbClr val="000000"/>
                          </a:solidFill>
                          <a:latin typeface="Times New Roman"/>
                          <a:ea typeface="Times New Roman"/>
                          <a:cs typeface="Times New Roman"/>
                          <a:sym typeface="Times New Roman"/>
                        </a:rPr>
                        <a:t>УІРО </a:t>
                      </a:r>
                      <a:endParaRPr/>
                    </a:p>
                  </a:txBody>
                  <a:tcPr marT="45725" marB="45725" marR="91450" marL="91450"/>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Український інститут розвитку освіти</a:t>
                      </a:r>
                      <a:endParaRPr/>
                    </a:p>
                  </a:txBody>
                  <a:tcPr marT="45725" marB="45725" marR="91450" marL="91450"/>
                </a:tc>
              </a:tr>
              <a:tr h="620250">
                <a:tc>
                  <a:txBody>
                    <a:bodyPr/>
                    <a:lstStyle/>
                    <a:p>
                      <a:pPr indent="0" lvl="0" marL="0" marR="0" rtl="0" algn="l">
                        <a:lnSpc>
                          <a:spcPct val="100000"/>
                        </a:lnSpc>
                        <a:spcBef>
                          <a:spcPts val="0"/>
                        </a:spcBef>
                        <a:spcAft>
                          <a:spcPts val="0"/>
                        </a:spcAft>
                        <a:buNone/>
                      </a:pPr>
                      <a:r>
                        <a:rPr b="1" i="0" lang="uk-UA" sz="1200" u="none" cap="none" strike="noStrike">
                          <a:solidFill>
                            <a:srgbClr val="000000"/>
                          </a:solidFill>
                          <a:latin typeface="Times New Roman"/>
                          <a:ea typeface="Times New Roman"/>
                          <a:cs typeface="Times New Roman"/>
                          <a:sym typeface="Times New Roman"/>
                        </a:rPr>
                        <a:t>МОЗ</a:t>
                      </a:r>
                      <a:endParaRPr/>
                    </a:p>
                    <a:p>
                      <a:pPr indent="0" lvl="0" marL="0" marR="0" rtl="0" algn="l">
                        <a:lnSpc>
                          <a:spcPct val="100000"/>
                        </a:lnSpc>
                        <a:spcBef>
                          <a:spcPts val="0"/>
                        </a:spcBef>
                        <a:spcAft>
                          <a:spcPts val="0"/>
                        </a:spcAft>
                        <a:buNone/>
                      </a:pPr>
                      <a:r>
                        <a:t/>
                      </a:r>
                      <a:endParaRPr b="1" i="0" sz="1200" u="none" cap="none" strike="noStrike">
                        <a:solidFill>
                          <a:srgbClr val="000000"/>
                        </a:solidFill>
                        <a:latin typeface="Times New Roman"/>
                        <a:ea typeface="Times New Roman"/>
                        <a:cs typeface="Times New Roman"/>
                        <a:sym typeface="Times New Roman"/>
                      </a:endParaRPr>
                    </a:p>
                  </a:txBody>
                  <a:tcPr marT="7625" marB="0" marR="7625" marL="7625"/>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Міністерство охорони здоров’я України</a:t>
                      </a:r>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Times New Roman"/>
                        <a:ea typeface="Times New Roman"/>
                        <a:cs typeface="Times New Roman"/>
                        <a:sym typeface="Times New Roman"/>
                      </a:endParaRPr>
                    </a:p>
                  </a:txBody>
                  <a:tcPr marT="7625" marB="0" marR="7625" marL="7625"/>
                </a:tc>
                <a:tc>
                  <a:txBody>
                    <a:bodyPr/>
                    <a:lstStyle/>
                    <a:p>
                      <a:pPr indent="0" lvl="0" marL="0" marR="0" rtl="0" algn="l">
                        <a:lnSpc>
                          <a:spcPct val="100000"/>
                        </a:lnSpc>
                        <a:spcBef>
                          <a:spcPts val="0"/>
                        </a:spcBef>
                        <a:spcAft>
                          <a:spcPts val="0"/>
                        </a:spcAft>
                        <a:buNone/>
                      </a:pPr>
                      <a:r>
                        <a:rPr b="1" i="0" lang="uk-UA" sz="1200" u="none" cap="none" strike="noStrike">
                          <a:solidFill>
                            <a:srgbClr val="000000"/>
                          </a:solidFill>
                          <a:latin typeface="Times New Roman"/>
                          <a:ea typeface="Times New Roman"/>
                          <a:cs typeface="Times New Roman"/>
                          <a:sym typeface="Times New Roman"/>
                        </a:rPr>
                        <a:t>ОГС</a:t>
                      </a:r>
                      <a:endParaRPr/>
                    </a:p>
                  </a:txBody>
                  <a:tcPr marT="7625" marB="0" marR="7625" marL="7625"/>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Організації громадянського суспільства</a:t>
                      </a:r>
                      <a:endParaRPr/>
                    </a:p>
                  </a:txBody>
                  <a:tcPr marT="45725" marB="45725" marR="91450" marL="91450"/>
                </a:tc>
                <a:tc>
                  <a:txBody>
                    <a:bodyPr/>
                    <a:lstStyle/>
                    <a:p>
                      <a:pPr indent="0" lvl="0" marL="0" marR="0" rtl="0" algn="l">
                        <a:lnSpc>
                          <a:spcPct val="100000"/>
                        </a:lnSpc>
                        <a:spcBef>
                          <a:spcPts val="0"/>
                        </a:spcBef>
                        <a:spcAft>
                          <a:spcPts val="0"/>
                        </a:spcAft>
                        <a:buNone/>
                      </a:pPr>
                      <a:r>
                        <a:rPr b="1" i="0" lang="uk-UA" sz="1200" u="none" cap="none" strike="noStrike">
                          <a:solidFill>
                            <a:srgbClr val="000000"/>
                          </a:solidFill>
                          <a:latin typeface="Times New Roman"/>
                          <a:ea typeface="Times New Roman"/>
                          <a:cs typeface="Times New Roman"/>
                          <a:sym typeface="Times New Roman"/>
                        </a:rPr>
                        <a:t>Укрдержархів</a:t>
                      </a:r>
                      <a:endParaRPr/>
                    </a:p>
                    <a:p>
                      <a:pPr indent="0" lvl="0" marL="0" marR="0" rtl="0" algn="l">
                        <a:lnSpc>
                          <a:spcPct val="100000"/>
                        </a:lnSpc>
                        <a:spcBef>
                          <a:spcPts val="0"/>
                        </a:spcBef>
                        <a:spcAft>
                          <a:spcPts val="0"/>
                        </a:spcAft>
                        <a:buNone/>
                      </a:pPr>
                      <a:r>
                        <a:t/>
                      </a:r>
                      <a:endParaRPr b="1" i="0" sz="1200" u="none" cap="none" strike="noStrike">
                        <a:solidFill>
                          <a:srgbClr val="000000"/>
                        </a:solidFill>
                        <a:latin typeface="Times New Roman"/>
                        <a:ea typeface="Times New Roman"/>
                        <a:cs typeface="Times New Roman"/>
                        <a:sym typeface="Times New Roman"/>
                      </a:endParaRPr>
                    </a:p>
                  </a:txBody>
                  <a:tcPr marT="45725" marB="45725" marR="91450" marL="91450"/>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Державна  архівна  служба України</a:t>
                      </a:r>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Times New Roman"/>
                        <a:ea typeface="Times New Roman"/>
                        <a:cs typeface="Times New Roman"/>
                        <a:sym typeface="Times New Roman"/>
                      </a:endParaRPr>
                    </a:p>
                  </a:txBody>
                  <a:tcPr marT="45725" marB="45725" marR="91450" marL="91450"/>
                </a:tc>
              </a:tr>
              <a:tr h="620250">
                <a:tc>
                  <a:txBody>
                    <a:bodyPr/>
                    <a:lstStyle/>
                    <a:p>
                      <a:pPr indent="0" lvl="0" marL="0" marR="0" rtl="0" algn="l">
                        <a:lnSpc>
                          <a:spcPct val="100000"/>
                        </a:lnSpc>
                        <a:spcBef>
                          <a:spcPts val="0"/>
                        </a:spcBef>
                        <a:spcAft>
                          <a:spcPts val="0"/>
                        </a:spcAft>
                        <a:buNone/>
                      </a:pPr>
                      <a:r>
                        <a:rPr b="1" i="0" lang="uk-UA" sz="1200" u="none" cap="none" strike="noStrike">
                          <a:solidFill>
                            <a:srgbClr val="000000"/>
                          </a:solidFill>
                          <a:latin typeface="Times New Roman"/>
                          <a:ea typeface="Times New Roman"/>
                          <a:cs typeface="Times New Roman"/>
                          <a:sym typeface="Times New Roman"/>
                        </a:rPr>
                        <a:t>МОН</a:t>
                      </a:r>
                      <a:endParaRPr/>
                    </a:p>
                    <a:p>
                      <a:pPr indent="0" lvl="0" marL="0" marR="0" rtl="0" algn="l">
                        <a:lnSpc>
                          <a:spcPct val="100000"/>
                        </a:lnSpc>
                        <a:spcBef>
                          <a:spcPts val="0"/>
                        </a:spcBef>
                        <a:spcAft>
                          <a:spcPts val="0"/>
                        </a:spcAft>
                        <a:buNone/>
                      </a:pPr>
                      <a:r>
                        <a:t/>
                      </a:r>
                      <a:endParaRPr b="1" i="0" sz="1200" u="none" cap="none" strike="noStrike">
                        <a:solidFill>
                          <a:srgbClr val="000000"/>
                        </a:solidFill>
                        <a:latin typeface="Times New Roman"/>
                        <a:ea typeface="Times New Roman"/>
                        <a:cs typeface="Times New Roman"/>
                        <a:sym typeface="Times New Roman"/>
                      </a:endParaRPr>
                    </a:p>
                  </a:txBody>
                  <a:tcPr marT="7625" marB="0" marR="7625" marL="7625"/>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Міністерство освіти і науки України </a:t>
                      </a:r>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Times New Roman"/>
                        <a:ea typeface="Times New Roman"/>
                        <a:cs typeface="Times New Roman"/>
                        <a:sym typeface="Times New Roman"/>
                      </a:endParaRPr>
                    </a:p>
                  </a:txBody>
                  <a:tcPr marT="7625" marB="0" marR="7625" marL="7625"/>
                </a:tc>
                <a:tc>
                  <a:txBody>
                    <a:bodyPr/>
                    <a:lstStyle/>
                    <a:p>
                      <a:pPr indent="0" lvl="0" marL="0" marR="0" rtl="0" algn="l">
                        <a:lnSpc>
                          <a:spcPct val="100000"/>
                        </a:lnSpc>
                        <a:spcBef>
                          <a:spcPts val="0"/>
                        </a:spcBef>
                        <a:spcAft>
                          <a:spcPts val="0"/>
                        </a:spcAft>
                        <a:buClr>
                          <a:schemeClr val="dk1"/>
                        </a:buClr>
                        <a:buSzPts val="1100"/>
                        <a:buFont typeface="Calibri"/>
                        <a:buNone/>
                      </a:pPr>
                      <a:r>
                        <a:rPr b="1" i="0" lang="uk-UA" sz="1200" u="none" cap="none" strike="noStrike">
                          <a:solidFill>
                            <a:srgbClr val="000000"/>
                          </a:solidFill>
                          <a:latin typeface="Times New Roman"/>
                          <a:ea typeface="Times New Roman"/>
                          <a:cs typeface="Times New Roman"/>
                          <a:sym typeface="Times New Roman"/>
                        </a:rPr>
                        <a:t>ОДА/ОВА</a:t>
                      </a:r>
                      <a:endParaRPr/>
                    </a:p>
                  </a:txBody>
                  <a:tcPr marT="7625" marB="0" marR="7625" marL="7625"/>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Обласна державна адміністрація/обласна військова адміністрація</a:t>
                      </a:r>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b="1" i="0" lang="uk-UA" sz="1200" u="none" cap="none" strike="noStrike">
                          <a:solidFill>
                            <a:srgbClr val="000000"/>
                          </a:solidFill>
                          <a:latin typeface="Times New Roman"/>
                          <a:ea typeface="Times New Roman"/>
                          <a:cs typeface="Times New Roman"/>
                          <a:sym typeface="Times New Roman"/>
                        </a:rPr>
                        <a:t>Укртрансбезпека</a:t>
                      </a:r>
                      <a:endParaRPr/>
                    </a:p>
                    <a:p>
                      <a:pPr indent="0" lvl="0" marL="0" marR="0" rtl="0" algn="l">
                        <a:lnSpc>
                          <a:spcPct val="100000"/>
                        </a:lnSpc>
                        <a:spcBef>
                          <a:spcPts val="0"/>
                        </a:spcBef>
                        <a:spcAft>
                          <a:spcPts val="0"/>
                        </a:spcAft>
                        <a:buNone/>
                      </a:pPr>
                      <a:r>
                        <a:t/>
                      </a:r>
                      <a:endParaRPr b="1" i="0" sz="1200" u="none" cap="none" strike="noStrike">
                        <a:solidFill>
                          <a:srgbClr val="000000"/>
                        </a:solidFill>
                        <a:latin typeface="Times New Roman"/>
                        <a:ea typeface="Times New Roman"/>
                        <a:cs typeface="Times New Roman"/>
                        <a:sym typeface="Times New Roman"/>
                      </a:endParaRPr>
                    </a:p>
                  </a:txBody>
                  <a:tcPr marT="45725" marB="45725" marR="91450" marL="91450"/>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Державна служба України з безпеки на транспорті</a:t>
                      </a:r>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Times New Roman"/>
                        <a:ea typeface="Times New Roman"/>
                        <a:cs typeface="Times New Roman"/>
                        <a:sym typeface="Times New Roman"/>
                      </a:endParaRPr>
                    </a:p>
                  </a:txBody>
                  <a:tcPr marT="45725" marB="45725" marR="91450" marL="91450"/>
                </a:tc>
              </a:tr>
              <a:tr h="443025">
                <a:tc>
                  <a:txBody>
                    <a:bodyPr/>
                    <a:lstStyle/>
                    <a:p>
                      <a:pPr indent="0" lvl="0" marL="0" marR="0" rtl="0" algn="l">
                        <a:lnSpc>
                          <a:spcPct val="100000"/>
                        </a:lnSpc>
                        <a:spcBef>
                          <a:spcPts val="0"/>
                        </a:spcBef>
                        <a:spcAft>
                          <a:spcPts val="0"/>
                        </a:spcAft>
                        <a:buNone/>
                      </a:pPr>
                      <a:r>
                        <a:rPr b="1" i="0" lang="uk-UA" sz="1200" u="none" cap="none" strike="noStrike">
                          <a:solidFill>
                            <a:srgbClr val="000000"/>
                          </a:solidFill>
                          <a:latin typeface="Times New Roman"/>
                          <a:ea typeface="Times New Roman"/>
                          <a:cs typeface="Times New Roman"/>
                          <a:sym typeface="Times New Roman"/>
                        </a:rPr>
                        <a:t>МФО</a:t>
                      </a:r>
                      <a:endParaRPr/>
                    </a:p>
                    <a:p>
                      <a:pPr indent="0" lvl="0" marL="0" marR="0" rtl="0" algn="l">
                        <a:lnSpc>
                          <a:spcPct val="100000"/>
                        </a:lnSpc>
                        <a:spcBef>
                          <a:spcPts val="0"/>
                        </a:spcBef>
                        <a:spcAft>
                          <a:spcPts val="0"/>
                        </a:spcAft>
                        <a:buNone/>
                      </a:pPr>
                      <a:r>
                        <a:t/>
                      </a:r>
                      <a:endParaRPr b="1" i="0" sz="1200" u="none" cap="none" strike="noStrike">
                        <a:solidFill>
                          <a:srgbClr val="000000"/>
                        </a:solidFill>
                        <a:latin typeface="Times New Roman"/>
                        <a:ea typeface="Times New Roman"/>
                        <a:cs typeface="Times New Roman"/>
                        <a:sym typeface="Times New Roman"/>
                      </a:endParaRPr>
                    </a:p>
                  </a:txBody>
                  <a:tcPr marT="7625" marB="0" marR="7625" marL="7625"/>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Міжфракційне об’єднання</a:t>
                      </a:r>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Times New Roman"/>
                        <a:ea typeface="Times New Roman"/>
                        <a:cs typeface="Times New Roman"/>
                        <a:sym typeface="Times New Roman"/>
                      </a:endParaRPr>
                    </a:p>
                  </a:txBody>
                  <a:tcPr marT="7625" marB="0" marR="7625" marL="7625"/>
                </a:tc>
                <a:tc>
                  <a:txBody>
                    <a:bodyPr/>
                    <a:lstStyle/>
                    <a:p>
                      <a:pPr indent="0" lvl="0" marL="0" marR="0" rtl="0" algn="l">
                        <a:lnSpc>
                          <a:spcPct val="100000"/>
                        </a:lnSpc>
                        <a:spcBef>
                          <a:spcPts val="0"/>
                        </a:spcBef>
                        <a:spcAft>
                          <a:spcPts val="0"/>
                        </a:spcAft>
                        <a:buClr>
                          <a:schemeClr val="dk1"/>
                        </a:buClr>
                        <a:buSzPts val="1100"/>
                        <a:buFont typeface="Calibri"/>
                        <a:buNone/>
                      </a:pPr>
                      <a:r>
                        <a:rPr b="1" i="0" lang="uk-UA" sz="1200" u="none" cap="none" strike="noStrike">
                          <a:solidFill>
                            <a:srgbClr val="000000"/>
                          </a:solidFill>
                          <a:latin typeface="Times New Roman"/>
                          <a:ea typeface="Times New Roman"/>
                          <a:cs typeface="Times New Roman"/>
                          <a:sym typeface="Times New Roman"/>
                        </a:rPr>
                        <a:t>ООН</a:t>
                      </a:r>
                      <a:endParaRPr/>
                    </a:p>
                    <a:p>
                      <a:pPr indent="0" lvl="0" marL="0" marR="0" rtl="0" algn="l">
                        <a:lnSpc>
                          <a:spcPct val="100000"/>
                        </a:lnSpc>
                        <a:spcBef>
                          <a:spcPts val="0"/>
                        </a:spcBef>
                        <a:spcAft>
                          <a:spcPts val="0"/>
                        </a:spcAft>
                        <a:buClr>
                          <a:schemeClr val="dk1"/>
                        </a:buClr>
                        <a:buSzPts val="1100"/>
                        <a:buFont typeface="Calibri"/>
                        <a:buNone/>
                      </a:pPr>
                      <a:r>
                        <a:t/>
                      </a:r>
                      <a:endParaRPr b="1" i="0" sz="1200" u="none" cap="none" strike="noStrike">
                        <a:solidFill>
                          <a:srgbClr val="000000"/>
                        </a:solidFill>
                        <a:latin typeface="Times New Roman"/>
                        <a:ea typeface="Times New Roman"/>
                        <a:cs typeface="Times New Roman"/>
                        <a:sym typeface="Times New Roman"/>
                      </a:endParaRPr>
                    </a:p>
                  </a:txBody>
                  <a:tcPr marT="7625" marB="0" marR="7625" marL="7625"/>
                </a:tc>
                <a:tc>
                  <a:txBody>
                    <a:bodyPr/>
                    <a:lstStyle/>
                    <a:p>
                      <a:pPr indent="0" lvl="0" marL="0" marR="0" rtl="0" algn="l">
                        <a:lnSpc>
                          <a:spcPct val="100000"/>
                        </a:lnSpc>
                        <a:spcBef>
                          <a:spcPts val="0"/>
                        </a:spcBef>
                        <a:spcAft>
                          <a:spcPts val="0"/>
                        </a:spcAft>
                        <a:buClr>
                          <a:srgbClr val="000000"/>
                        </a:buClr>
                        <a:buSzPts val="1200"/>
                        <a:buFont typeface="Arial"/>
                        <a:buNone/>
                      </a:pPr>
                      <a:r>
                        <a:rPr b="0" i="0" lang="uk-UA" sz="1200" u="none" cap="none" strike="noStrike">
                          <a:solidFill>
                            <a:srgbClr val="000000"/>
                          </a:solidFill>
                          <a:latin typeface="Times New Roman"/>
                          <a:ea typeface="Times New Roman"/>
                          <a:cs typeface="Times New Roman"/>
                          <a:sym typeface="Times New Roman"/>
                        </a:rPr>
                        <a:t>Організація Об'єднаних Націй</a:t>
                      </a:r>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Times New Roman"/>
                        <a:ea typeface="Times New Roman"/>
                        <a:cs typeface="Times New Roman"/>
                        <a:sym typeface="Times New Roman"/>
                      </a:endParaRPr>
                    </a:p>
                  </a:txBody>
                  <a:tcPr marT="45725" marB="45725" marR="91450" marL="91450"/>
                </a:tc>
                <a:tc rowSpan="5">
                  <a:txBody>
                    <a:bodyPr/>
                    <a:lstStyle/>
                    <a:p>
                      <a:pPr indent="0" lvl="0" marL="0" marR="0" rtl="0" algn="l">
                        <a:lnSpc>
                          <a:spcPct val="100000"/>
                        </a:lnSpc>
                        <a:spcBef>
                          <a:spcPts val="0"/>
                        </a:spcBef>
                        <a:spcAft>
                          <a:spcPts val="0"/>
                        </a:spcAft>
                        <a:buNone/>
                      </a:pPr>
                      <a:r>
                        <a:rPr b="1" i="0" lang="uk-UA" sz="1200" u="none" cap="none" strike="noStrike">
                          <a:solidFill>
                            <a:srgbClr val="000000"/>
                          </a:solidFill>
                          <a:latin typeface="Times New Roman"/>
                          <a:ea typeface="Times New Roman"/>
                          <a:cs typeface="Times New Roman"/>
                          <a:sym typeface="Times New Roman"/>
                        </a:rPr>
                        <a:t>ЦОВВ</a:t>
                      </a:r>
                      <a:endParaRPr/>
                    </a:p>
                  </a:txBody>
                  <a:tcPr marT="45725" marB="45725" marR="91450" marL="91450"/>
                </a:tc>
                <a:tc rowSpan="5">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Центральні органи виконавчої влади</a:t>
                      </a:r>
                      <a:endParaRPr/>
                    </a:p>
                  </a:txBody>
                  <a:tcPr marT="45725" marB="45725" marR="91450" marL="91450"/>
                </a:tc>
              </a:tr>
              <a:tr h="358125">
                <a:tc rowSpan="3">
                  <a:txBody>
                    <a:bodyPr/>
                    <a:lstStyle/>
                    <a:p>
                      <a:pPr indent="0" lvl="0" marL="0" marR="0" rtl="0" algn="l">
                        <a:lnSpc>
                          <a:spcPct val="100000"/>
                        </a:lnSpc>
                        <a:spcBef>
                          <a:spcPts val="0"/>
                        </a:spcBef>
                        <a:spcAft>
                          <a:spcPts val="0"/>
                        </a:spcAft>
                        <a:buNone/>
                      </a:pPr>
                      <a:r>
                        <a:rPr b="1" i="0" lang="uk-UA" sz="1200" u="none" cap="none" strike="noStrike">
                          <a:solidFill>
                            <a:srgbClr val="000000"/>
                          </a:solidFill>
                          <a:latin typeface="Times New Roman"/>
                          <a:ea typeface="Times New Roman"/>
                          <a:cs typeface="Times New Roman"/>
                          <a:sym typeface="Times New Roman"/>
                        </a:rPr>
                        <a:t>НАДС</a:t>
                      </a:r>
                      <a:endParaRPr/>
                    </a:p>
                    <a:p>
                      <a:pPr indent="0" lvl="0" marL="0" marR="0" rtl="0" algn="l">
                        <a:lnSpc>
                          <a:spcPct val="100000"/>
                        </a:lnSpc>
                        <a:spcBef>
                          <a:spcPts val="0"/>
                        </a:spcBef>
                        <a:spcAft>
                          <a:spcPts val="0"/>
                        </a:spcAft>
                        <a:buNone/>
                      </a:pPr>
                      <a:r>
                        <a:t/>
                      </a:r>
                      <a:endParaRPr b="1" i="0" sz="1200" u="none" cap="none" strike="noStrike">
                        <a:solidFill>
                          <a:srgbClr val="000000"/>
                        </a:solidFill>
                        <a:latin typeface="Times New Roman"/>
                        <a:ea typeface="Times New Roman"/>
                        <a:cs typeface="Times New Roman"/>
                        <a:sym typeface="Times New Roman"/>
                      </a:endParaRPr>
                    </a:p>
                  </a:txBody>
                  <a:tcPr marT="7625" marB="0" marR="7625" marL="7625"/>
                </a:tc>
                <a:tc rowSpan="3">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Національне агентство України з питань державної служби </a:t>
                      </a:r>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Times New Roman"/>
                        <a:ea typeface="Times New Roman"/>
                        <a:cs typeface="Times New Roman"/>
                        <a:sym typeface="Times New Roman"/>
                      </a:endParaRPr>
                    </a:p>
                  </a:txBody>
                  <a:tcPr marT="7625" marB="0" marR="7625" marL="7625"/>
                </a:tc>
                <a:tc>
                  <a:txBody>
                    <a:bodyPr/>
                    <a:lstStyle/>
                    <a:p>
                      <a:pPr indent="0" lvl="0" marL="0" marR="0" rtl="0" algn="l">
                        <a:lnSpc>
                          <a:spcPct val="100000"/>
                        </a:lnSpc>
                        <a:spcBef>
                          <a:spcPts val="0"/>
                        </a:spcBef>
                        <a:spcAft>
                          <a:spcPts val="0"/>
                        </a:spcAft>
                        <a:buClr>
                          <a:schemeClr val="dk1"/>
                        </a:buClr>
                        <a:buSzPts val="1100"/>
                        <a:buFont typeface="Calibri"/>
                        <a:buNone/>
                      </a:pPr>
                      <a:r>
                        <a:rPr b="1" i="0" lang="uk-UA" sz="1200" u="none" cap="none" strike="noStrike">
                          <a:solidFill>
                            <a:srgbClr val="000000"/>
                          </a:solidFill>
                          <a:latin typeface="Times New Roman"/>
                          <a:ea typeface="Times New Roman"/>
                          <a:cs typeface="Times New Roman"/>
                          <a:sym typeface="Times New Roman"/>
                        </a:rPr>
                        <a:t>ПМСД</a:t>
                      </a:r>
                      <a:endParaRPr/>
                    </a:p>
                  </a:txBody>
                  <a:tcPr marT="7625" marB="0" marR="7625" marL="7625"/>
                </a:tc>
                <a:tc rowSpan="2">
                  <a:txBody>
                    <a:bodyPr/>
                    <a:lstStyle/>
                    <a:p>
                      <a:pPr indent="0" lvl="0" marL="0" marR="0" rtl="0" algn="l">
                        <a:lnSpc>
                          <a:spcPct val="100000"/>
                        </a:lnSpc>
                        <a:spcBef>
                          <a:spcPts val="0"/>
                        </a:spcBef>
                        <a:spcAft>
                          <a:spcPts val="0"/>
                        </a:spcAft>
                        <a:buClr>
                          <a:srgbClr val="000000"/>
                        </a:buClr>
                        <a:buSzPts val="1200"/>
                        <a:buFont typeface="Arial"/>
                        <a:buNone/>
                      </a:pPr>
                      <a:r>
                        <a:rPr b="0" i="0" lang="uk-UA" sz="1200" u="none" cap="none" strike="noStrike">
                          <a:solidFill>
                            <a:srgbClr val="000000"/>
                          </a:solidFill>
                          <a:latin typeface="Times New Roman"/>
                          <a:ea typeface="Times New Roman"/>
                          <a:cs typeface="Times New Roman"/>
                          <a:sym typeface="Times New Roman"/>
                        </a:rPr>
                        <a:t>Первинна медико-санітарна допомога</a:t>
                      </a:r>
                      <a:endParaRPr/>
                    </a:p>
                  </a:txBody>
                  <a:tcPr marT="45725" marB="45725" marR="91450" marL="91450"/>
                </a:tc>
                <a:tc vMerge="1"/>
                <a:tc vMerge="1"/>
              </a:tr>
              <a:tr h="84925">
                <a:tc vMerge="1"/>
                <a:tc vMerge="1"/>
                <a:tc rowSpan="2">
                  <a:txBody>
                    <a:bodyPr/>
                    <a:lstStyle/>
                    <a:p>
                      <a:pPr indent="0" lvl="0" marL="0" marR="0" rtl="0" algn="l">
                        <a:lnSpc>
                          <a:spcPct val="100000"/>
                        </a:lnSpc>
                        <a:spcBef>
                          <a:spcPts val="0"/>
                        </a:spcBef>
                        <a:spcAft>
                          <a:spcPts val="0"/>
                        </a:spcAft>
                        <a:buClr>
                          <a:schemeClr val="dk1"/>
                        </a:buClr>
                        <a:buSzPts val="1100"/>
                        <a:buFont typeface="Calibri"/>
                        <a:buNone/>
                      </a:pPr>
                      <a:r>
                        <a:rPr b="1" i="0" lang="uk-UA" sz="1200" u="none" cap="none" strike="noStrike">
                          <a:solidFill>
                            <a:srgbClr val="000000"/>
                          </a:solidFill>
                          <a:latin typeface="Times New Roman"/>
                          <a:ea typeface="Times New Roman"/>
                          <a:cs typeface="Times New Roman"/>
                          <a:sym typeface="Times New Roman"/>
                        </a:rPr>
                        <a:t>ПТСР</a:t>
                      </a:r>
                      <a:endParaRPr/>
                    </a:p>
                  </a:txBody>
                  <a:tcPr marT="7625" marB="0" marR="7625" marL="7625"/>
                </a:tc>
                <a:tc vMerge="1"/>
                <a:tc vMerge="1"/>
                <a:tc vMerge="1"/>
              </a:tr>
              <a:tr h="443025">
                <a:tc vMerge="1"/>
                <a:tc vMerge="1"/>
                <a:tc vMerge="1"/>
                <a:tc>
                  <a:txBody>
                    <a:bodyPr/>
                    <a:lstStyle/>
                    <a:p>
                      <a:pPr indent="0" lvl="0" marL="0" marR="0" rtl="0" algn="l">
                        <a:lnSpc>
                          <a:spcPct val="100000"/>
                        </a:lnSpc>
                        <a:spcBef>
                          <a:spcPts val="0"/>
                        </a:spcBef>
                        <a:spcAft>
                          <a:spcPts val="0"/>
                        </a:spcAft>
                        <a:buClr>
                          <a:srgbClr val="000000"/>
                        </a:buClr>
                        <a:buSzPts val="1200"/>
                        <a:buFont typeface="Arial"/>
                        <a:buNone/>
                      </a:pPr>
                      <a:r>
                        <a:rPr b="0" i="0" lang="uk-UA" sz="1200" u="none" cap="none" strike="noStrike">
                          <a:solidFill>
                            <a:srgbClr val="000000"/>
                          </a:solidFill>
                          <a:latin typeface="Times New Roman"/>
                          <a:ea typeface="Times New Roman"/>
                          <a:cs typeface="Times New Roman"/>
                          <a:sym typeface="Times New Roman"/>
                        </a:rPr>
                        <a:t>Посттравматичний стресовий розлад</a:t>
                      </a:r>
                      <a:endParaRPr/>
                    </a:p>
                  </a:txBody>
                  <a:tcPr marT="45725" marB="45725" marR="91450" marL="91450"/>
                </a:tc>
                <a:tc vMerge="1"/>
                <a:tc vMerge="1"/>
              </a:tr>
              <a:tr h="642000">
                <a:tc>
                  <a:txBody>
                    <a:bodyPr/>
                    <a:lstStyle/>
                    <a:p>
                      <a:pPr indent="0" lvl="0" marL="0" marR="0" rtl="0" algn="l">
                        <a:lnSpc>
                          <a:spcPct val="100000"/>
                        </a:lnSpc>
                        <a:spcBef>
                          <a:spcPts val="0"/>
                        </a:spcBef>
                        <a:spcAft>
                          <a:spcPts val="0"/>
                        </a:spcAft>
                        <a:buNone/>
                      </a:pPr>
                      <a:r>
                        <a:rPr b="1" i="0" lang="uk-UA" sz="1200" u="none" cap="none" strike="noStrike">
                          <a:solidFill>
                            <a:srgbClr val="000000"/>
                          </a:solidFill>
                          <a:latin typeface="Times New Roman"/>
                          <a:ea typeface="Times New Roman"/>
                          <a:cs typeface="Times New Roman"/>
                          <a:sym typeface="Times New Roman"/>
                        </a:rPr>
                        <a:t>НАТО</a:t>
                      </a:r>
                      <a:endParaRPr sz="1400" u="none" cap="none" strike="noStrike"/>
                    </a:p>
                  </a:txBody>
                  <a:tcPr marT="7625" marB="0" marR="7625" marL="7625"/>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Організація Північноатлантичного договору</a:t>
                      </a:r>
                      <a:endParaRPr sz="1400" u="none" cap="none" strike="noStrike"/>
                    </a:p>
                  </a:txBody>
                  <a:tcPr marT="7625" marB="0" marR="7625" marL="7625"/>
                </a:tc>
                <a:tc>
                  <a:txBody>
                    <a:bodyPr/>
                    <a:lstStyle/>
                    <a:p>
                      <a:pPr indent="0" lvl="0" marL="0" marR="0" rtl="0" algn="l">
                        <a:lnSpc>
                          <a:spcPct val="100000"/>
                        </a:lnSpc>
                        <a:spcBef>
                          <a:spcPts val="0"/>
                        </a:spcBef>
                        <a:spcAft>
                          <a:spcPts val="0"/>
                        </a:spcAft>
                        <a:buClr>
                          <a:schemeClr val="dk1"/>
                        </a:buClr>
                        <a:buSzPts val="1100"/>
                        <a:buFont typeface="Calibri"/>
                        <a:buNone/>
                      </a:pPr>
                      <a:r>
                        <a:rPr b="1" i="0" lang="uk-UA" sz="1200" u="none" cap="none" strike="noStrike">
                          <a:solidFill>
                            <a:srgbClr val="000000"/>
                          </a:solidFill>
                          <a:latin typeface="Times New Roman"/>
                          <a:ea typeface="Times New Roman"/>
                          <a:cs typeface="Times New Roman"/>
                          <a:sym typeface="Times New Roman"/>
                        </a:rPr>
                        <a:t>ПФУ</a:t>
                      </a:r>
                      <a:endParaRPr/>
                    </a:p>
                  </a:txBody>
                  <a:tcPr marT="7625" marB="0" marR="7625" marL="7625"/>
                </a:tc>
                <a:tc>
                  <a:txBody>
                    <a:bodyPr/>
                    <a:lstStyle/>
                    <a:p>
                      <a:pPr indent="0" lvl="0" marL="0" marR="0" rtl="0" algn="l">
                        <a:lnSpc>
                          <a:spcPct val="100000"/>
                        </a:lnSpc>
                        <a:spcBef>
                          <a:spcPts val="0"/>
                        </a:spcBef>
                        <a:spcAft>
                          <a:spcPts val="0"/>
                        </a:spcAft>
                        <a:buClr>
                          <a:srgbClr val="000000"/>
                        </a:buClr>
                        <a:buSzPts val="1200"/>
                        <a:buFont typeface="Arial"/>
                        <a:buNone/>
                      </a:pPr>
                      <a:r>
                        <a:rPr b="0" i="0" lang="uk-UA" sz="1200" u="none" cap="none" strike="noStrike">
                          <a:solidFill>
                            <a:srgbClr val="000000"/>
                          </a:solidFill>
                          <a:latin typeface="Times New Roman"/>
                          <a:ea typeface="Times New Roman"/>
                          <a:cs typeface="Times New Roman"/>
                          <a:sym typeface="Times New Roman"/>
                        </a:rPr>
                        <a:t>Пенсійний фонд України</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Times New Roman"/>
                        <a:ea typeface="Times New Roman"/>
                        <a:cs typeface="Times New Roman"/>
                        <a:sym typeface="Times New Roman"/>
                      </a:endParaRPr>
                    </a:p>
                  </a:txBody>
                  <a:tcPr marT="45725" marB="45725" marR="91450" marL="91450"/>
                </a:tc>
                <a:tc vMerge="1"/>
                <a:tc vMerge="1"/>
              </a:tr>
            </a:tbl>
          </a:graphicData>
        </a:graphic>
      </p:graphicFrame>
      <p:sp>
        <p:nvSpPr>
          <p:cNvPr id="187" name="Google Shape;187;p25"/>
          <p:cNvSpPr txBox="1"/>
          <p:nvPr/>
        </p:nvSpPr>
        <p:spPr>
          <a:xfrm>
            <a:off x="3638074" y="117189"/>
            <a:ext cx="609600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uk-UA" sz="1600" u="none" cap="none" strike="noStrike">
                <a:solidFill>
                  <a:srgbClr val="000000"/>
                </a:solidFill>
                <a:latin typeface="Times New Roman"/>
                <a:ea typeface="Times New Roman"/>
                <a:cs typeface="Times New Roman"/>
                <a:sym typeface="Times New Roman"/>
              </a:rPr>
              <a:t>ПЕРЕЛІК УМОВНИХ СКОРОЧЕНЬ</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18" name="Shape 518"/>
        <p:cNvGrpSpPr/>
        <p:nvPr/>
      </p:nvGrpSpPr>
      <p:grpSpPr>
        <a:xfrm>
          <a:off x="0" y="0"/>
          <a:ext cx="0" cy="0"/>
          <a:chOff x="0" y="0"/>
          <a:chExt cx="0" cy="0"/>
        </a:xfrm>
      </p:grpSpPr>
      <p:sp>
        <p:nvSpPr>
          <p:cNvPr id="519" name="Google Shape;519;p73"/>
          <p:cNvSpPr txBox="1"/>
          <p:nvPr>
            <p:ph type="title"/>
          </p:nvPr>
        </p:nvSpPr>
        <p:spPr>
          <a:xfrm>
            <a:off x="0" y="-164969"/>
            <a:ext cx="11367052"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Мінсоцполітики. Плани</a:t>
            </a:r>
            <a:endParaRPr b="1" sz="2400"/>
          </a:p>
        </p:txBody>
      </p:sp>
      <p:sp>
        <p:nvSpPr>
          <p:cNvPr id="520" name="Google Shape;520;p73"/>
          <p:cNvSpPr txBox="1"/>
          <p:nvPr>
            <p:ph idx="1" type="body"/>
          </p:nvPr>
        </p:nvSpPr>
        <p:spPr>
          <a:xfrm>
            <a:off x="245584" y="1325563"/>
            <a:ext cx="11436879" cy="418405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600"/>
              </a:spcBef>
              <a:spcAft>
                <a:spcPts val="0"/>
              </a:spcAft>
              <a:buClr>
                <a:schemeClr val="dk1"/>
              </a:buClr>
              <a:buSzPts val="1900"/>
              <a:buNone/>
            </a:pPr>
            <a:r>
              <a:t/>
            </a:r>
            <a:endParaRPr b="0" i="0" sz="1900" u="none" cap="none" strike="noStrike">
              <a:solidFill>
                <a:srgbClr val="000000"/>
              </a:solidFill>
              <a:latin typeface="Times New Roman"/>
              <a:ea typeface="Times New Roman"/>
              <a:cs typeface="Times New Roman"/>
              <a:sym typeface="Times New Roman"/>
            </a:endParaRPr>
          </a:p>
          <a:p>
            <a:pPr indent="0" lvl="0" marL="0" rtl="0" algn="just">
              <a:lnSpc>
                <a:spcPct val="107000"/>
              </a:lnSpc>
              <a:spcBef>
                <a:spcPts val="600"/>
              </a:spcBef>
              <a:spcAft>
                <a:spcPts val="0"/>
              </a:spcAft>
              <a:buSzPts val="1800"/>
              <a:buNone/>
            </a:pPr>
            <a:r>
              <a:t/>
            </a:r>
            <a:endParaRPr sz="1600"/>
          </a:p>
        </p:txBody>
      </p:sp>
      <p:sp>
        <p:nvSpPr>
          <p:cNvPr id="521" name="Google Shape;521;p73"/>
          <p:cNvSpPr txBox="1"/>
          <p:nvPr/>
        </p:nvSpPr>
        <p:spPr>
          <a:xfrm>
            <a:off x="339608" y="844796"/>
            <a:ext cx="11512800" cy="3545100"/>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Clr>
                <a:srgbClr val="000000"/>
              </a:buClr>
              <a:buSzPts val="1600"/>
              <a:buFont typeface="Arial"/>
              <a:buNone/>
            </a:pPr>
            <a:r>
              <a:t/>
            </a:r>
            <a:endParaRPr b="0" i="0" sz="1600" u="none" cap="none" strike="noStrike">
              <a:solidFill>
                <a:srgbClr val="000000"/>
              </a:solidFill>
              <a:highlight>
                <a:srgbClr val="FF0000"/>
              </a:highlight>
              <a:latin typeface="Calibri"/>
              <a:ea typeface="Calibri"/>
              <a:cs typeface="Calibri"/>
              <a:sym typeface="Calibri"/>
            </a:endParaRPr>
          </a:p>
          <a:p>
            <a:pPr indent="0" lvl="0" marL="0" marR="0" rtl="0" algn="just">
              <a:lnSpc>
                <a:spcPct val="107000"/>
              </a:lnSpc>
              <a:spcBef>
                <a:spcPts val="800"/>
              </a:spcBef>
              <a:spcAft>
                <a:spcPts val="0"/>
              </a:spcAft>
              <a:buClr>
                <a:srgbClr val="000000"/>
              </a:buClr>
              <a:buSzPts val="1600"/>
              <a:buFont typeface="Arial"/>
              <a:buNone/>
            </a:pPr>
            <a:r>
              <a:rPr b="0" i="0" lang="uk-UA" sz="1600" u="none" cap="none" strike="noStrike">
                <a:solidFill>
                  <a:srgbClr val="000000"/>
                </a:solidFill>
                <a:latin typeface="Times New Roman"/>
                <a:ea typeface="Times New Roman"/>
                <a:cs typeface="Times New Roman"/>
                <a:sym typeface="Times New Roman"/>
              </a:rPr>
              <a:t>	Для подання до КМУ готується </a:t>
            </a:r>
            <a:r>
              <a:rPr b="0" i="0" lang="uk-UA" sz="1600" u="sng" cap="none" strike="noStrike">
                <a:solidFill>
                  <a:srgbClr val="000000"/>
                </a:solidFill>
                <a:latin typeface="Times New Roman"/>
                <a:ea typeface="Times New Roman"/>
                <a:cs typeface="Times New Roman"/>
                <a:sym typeface="Times New Roman"/>
                <a:hlinkClick r:id="rId4">
                  <a:extLst>
                    <a:ext uri="{A12FA001-AC4F-418D-AE19-62706E023703}">
                      <ahyp:hlinkClr val="tx"/>
                    </a:ext>
                  </a:extLst>
                </a:hlinkClick>
              </a:rPr>
              <a:t>проєкт постанови КМУ </a:t>
            </a:r>
            <a:r>
              <a:rPr b="0" i="0" lang="uk-UA" sz="1600" u="sng" cap="none" strike="noStrike">
                <a:solidFill>
                  <a:srgbClr val="000000"/>
                </a:solidFill>
                <a:latin typeface="Times New Roman"/>
                <a:ea typeface="Times New Roman"/>
                <a:cs typeface="Times New Roman"/>
                <a:sym typeface="Times New Roman"/>
                <a:hlinkClick r:id="rId5">
                  <a:extLst>
                    <a:ext uri="{A12FA001-AC4F-418D-AE19-62706E023703}">
                      <ahyp:hlinkClr val="tx"/>
                    </a:ext>
                  </a:extLst>
                </a:hlinkClick>
              </a:rPr>
              <a:t>“</a:t>
            </a:r>
            <a:r>
              <a:rPr b="1" i="0" lang="uk-UA" sz="1600" u="sng" cap="none" strike="noStrike">
                <a:solidFill>
                  <a:srgbClr val="000000"/>
                </a:solidFill>
                <a:latin typeface="Times New Roman"/>
                <a:ea typeface="Times New Roman"/>
                <a:cs typeface="Times New Roman"/>
                <a:sym typeface="Times New Roman"/>
                <a:hlinkClick r:id="rId6">
                  <a:extLst>
                    <a:ext uri="{A12FA001-AC4F-418D-AE19-62706E023703}">
                      <ahyp:hlinkClr val="tx"/>
                    </a:ext>
                  </a:extLst>
                </a:hlinkClick>
              </a:rPr>
              <a:t>Про затвердження</a:t>
            </a:r>
            <a:r>
              <a:rPr b="0" i="0" lang="uk-UA" sz="1600" u="sng" cap="none" strike="noStrike">
                <a:solidFill>
                  <a:srgbClr val="000000"/>
                </a:solidFill>
                <a:latin typeface="Times New Roman"/>
                <a:ea typeface="Times New Roman"/>
                <a:cs typeface="Times New Roman"/>
                <a:sym typeface="Times New Roman"/>
                <a:hlinkClick r:id="rId7">
                  <a:extLst>
                    <a:ext uri="{A12FA001-AC4F-418D-AE19-62706E023703}">
                      <ahyp:hlinkClr val="tx"/>
                    </a:ext>
                  </a:extLst>
                </a:hlinkClick>
              </a:rPr>
              <a:t> </a:t>
            </a:r>
            <a:r>
              <a:rPr b="1" i="0" lang="uk-UA" sz="1600" u="sng" cap="none" strike="noStrike">
                <a:solidFill>
                  <a:srgbClr val="000000"/>
                </a:solidFill>
                <a:latin typeface="Times New Roman"/>
                <a:ea typeface="Times New Roman"/>
                <a:cs typeface="Times New Roman"/>
                <a:sym typeface="Times New Roman"/>
                <a:hlinkClick r:id="rId8">
                  <a:extLst>
                    <a:ext uri="{A12FA001-AC4F-418D-AE19-62706E023703}">
                      <ahyp:hlinkClr val="tx"/>
                    </a:ext>
                  </a:extLst>
                </a:hlinkClick>
              </a:rPr>
              <a:t>Порядку здійснення моніторингу стану виконання законодавства про запобігання та протидію домашньому насильству, практики його застосування”</a:t>
            </a:r>
            <a:r>
              <a:rPr b="0" i="0" lang="uk-UA" sz="1600" u="sng" cap="none" strike="noStrike">
                <a:solidFill>
                  <a:srgbClr val="000000"/>
                </a:solidFill>
                <a:latin typeface="Times New Roman"/>
                <a:ea typeface="Times New Roman"/>
                <a:cs typeface="Times New Roman"/>
                <a:sym typeface="Times New Roman"/>
                <a:hlinkClick r:id="rId9">
                  <a:extLst>
                    <a:ext uri="{A12FA001-AC4F-418D-AE19-62706E023703}">
                      <ahyp:hlinkClr val="tx"/>
                    </a:ext>
                  </a:extLst>
                </a:hlinkClick>
              </a:rPr>
              <a:t>, </a:t>
            </a:r>
            <a:r>
              <a:rPr b="0" i="0" lang="uk-UA" sz="1600" u="none" cap="none" strike="noStrike">
                <a:solidFill>
                  <a:srgbClr val="000000"/>
                </a:solidFill>
                <a:latin typeface="Times New Roman"/>
                <a:ea typeface="Times New Roman"/>
                <a:cs typeface="Times New Roman"/>
                <a:sym typeface="Times New Roman"/>
              </a:rPr>
              <a:t>заходів у сфері запобігання та протидії домашньому насильству, підготовки та оприлюднення щорічного звіту за результатами моніторингу”</a:t>
            </a:r>
            <a:endParaRPr b="0" i="0" sz="1600" u="none" cap="none" strike="noStrike">
              <a:solidFill>
                <a:srgbClr val="000000"/>
              </a:solidFill>
              <a:latin typeface="Calibri"/>
              <a:ea typeface="Calibri"/>
              <a:cs typeface="Calibri"/>
              <a:sym typeface="Calibri"/>
            </a:endParaRPr>
          </a:p>
          <a:p>
            <a:pPr indent="359410" lvl="0" marL="0" marR="0" rtl="0" algn="just">
              <a:lnSpc>
                <a:spcPct val="107000"/>
              </a:lnSpc>
              <a:spcBef>
                <a:spcPts val="800"/>
              </a:spcBef>
              <a:spcAft>
                <a:spcPts val="0"/>
              </a:spcAft>
              <a:buClr>
                <a:srgbClr val="000000"/>
              </a:buClr>
              <a:buSzPts val="1600"/>
              <a:buFont typeface="Arial"/>
              <a:buNone/>
            </a:pPr>
            <a:r>
              <a:rPr b="0" i="0" lang="uk-UA" sz="1600" u="none" cap="none" strike="noStrike">
                <a:solidFill>
                  <a:srgbClr val="000000"/>
                </a:solidFill>
                <a:latin typeface="Times New Roman"/>
                <a:ea typeface="Times New Roman"/>
                <a:cs typeface="Times New Roman"/>
                <a:sym typeface="Times New Roman"/>
              </a:rPr>
              <a:t> Розроблено проєкт </a:t>
            </a:r>
            <a:r>
              <a:rPr b="1" i="0" lang="uk-UA" sz="1600" u="none" cap="none" strike="noStrike">
                <a:solidFill>
                  <a:srgbClr val="000000"/>
                </a:solidFill>
                <a:latin typeface="Times New Roman"/>
                <a:ea typeface="Times New Roman"/>
                <a:cs typeface="Times New Roman"/>
                <a:sym typeface="Times New Roman"/>
              </a:rPr>
              <a:t>Державної соціальної програми запобігання та протидії домашньому насильству та насильству за ознакою статі на період до 2030 року</a:t>
            </a:r>
            <a:r>
              <a:rPr b="0" i="0" lang="uk-UA" sz="1600" u="none" cap="none" strike="noStrike">
                <a:solidFill>
                  <a:srgbClr val="000000"/>
                </a:solidFill>
                <a:latin typeface="Times New Roman"/>
                <a:ea typeface="Times New Roman"/>
                <a:cs typeface="Times New Roman"/>
                <a:sym typeface="Times New Roman"/>
              </a:rPr>
              <a:t>. У проекті програмі враховано положення   директиви Європейського Парламенту та Ради 2024/1385 Європейського парламенту від 14 травня 2024 року про протидію насильству над жінками та домашньому насильству.</a:t>
            </a:r>
            <a:endParaRPr b="0" i="0" sz="1600" u="none" cap="none" strike="noStrike">
              <a:solidFill>
                <a:srgbClr val="000000"/>
              </a:solidFill>
              <a:latin typeface="Calibri"/>
              <a:ea typeface="Calibri"/>
              <a:cs typeface="Calibri"/>
              <a:sym typeface="Calibri"/>
            </a:endParaRPr>
          </a:p>
          <a:p>
            <a:pPr indent="0" lvl="0" marL="0" marR="0" rtl="0" algn="just">
              <a:lnSpc>
                <a:spcPct val="107000"/>
              </a:lnSpc>
              <a:spcBef>
                <a:spcPts val="800"/>
              </a:spcBef>
              <a:spcAft>
                <a:spcPts val="0"/>
              </a:spcAft>
              <a:buClr>
                <a:srgbClr val="000000"/>
              </a:buClr>
              <a:buSzPts val="1600"/>
              <a:buFont typeface="Arial"/>
              <a:buNone/>
            </a:pPr>
            <a:r>
              <a:rPr b="0" i="0" lang="uk-UA" sz="1600" u="none" cap="none" strike="noStrike">
                <a:solidFill>
                  <a:srgbClr val="000000"/>
                </a:solidFill>
                <a:latin typeface="Times New Roman"/>
                <a:ea typeface="Times New Roman"/>
                <a:cs typeface="Times New Roman"/>
                <a:sym typeface="Times New Roman"/>
              </a:rPr>
              <a:t> 	З метою розроблення механізму моніторингу та оцінки ефективності планів дій з упровадження Європейської хартії рівності жінок і чоловіків у житті місцевих громад, Мінсоцполітики планує проведення аналізу впровадження Хартії в областях, а також заходу за участі представників органів місцевого самоврядування - учасників Європейської хартії рівності жінок і чоловіків у житті місцевих громад з обговорення проблемних питань і кращих практик з її впровадження. </a:t>
            </a:r>
            <a:endParaRPr b="0" i="0" sz="1600" u="none" cap="none" strike="noStrike">
              <a:solidFill>
                <a:srgbClr val="000000"/>
              </a:solidFill>
              <a:latin typeface="Calibri"/>
              <a:ea typeface="Calibri"/>
              <a:cs typeface="Calibri"/>
              <a:sym typeface="Calibri"/>
            </a:endParaRPr>
          </a:p>
        </p:txBody>
      </p:sp>
      <p:sp>
        <p:nvSpPr>
          <p:cNvPr id="522" name="Google Shape;522;p7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26" name="Shape 526"/>
        <p:cNvGrpSpPr/>
        <p:nvPr/>
      </p:nvGrpSpPr>
      <p:grpSpPr>
        <a:xfrm>
          <a:off x="0" y="0"/>
          <a:ext cx="0" cy="0"/>
          <a:chOff x="0" y="0"/>
          <a:chExt cx="0" cy="0"/>
        </a:xfrm>
      </p:grpSpPr>
      <p:sp>
        <p:nvSpPr>
          <p:cNvPr id="527" name="Google Shape;527;p74"/>
          <p:cNvSpPr txBox="1"/>
          <p:nvPr>
            <p:ph type="title"/>
          </p:nvPr>
        </p:nvSpPr>
        <p:spPr>
          <a:xfrm>
            <a:off x="660537" y="0"/>
            <a:ext cx="11635409" cy="88458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Національна соціальна сервісна служба України. Досягнення</a:t>
            </a:r>
            <a:endParaRPr b="1" sz="2400"/>
          </a:p>
        </p:txBody>
      </p:sp>
      <p:sp>
        <p:nvSpPr>
          <p:cNvPr id="528" name="Google Shape;528;p74"/>
          <p:cNvSpPr txBox="1"/>
          <p:nvPr>
            <p:ph idx="1" type="body"/>
          </p:nvPr>
        </p:nvSpPr>
        <p:spPr>
          <a:xfrm>
            <a:off x="581025" y="884575"/>
            <a:ext cx="11225100" cy="54717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800"/>
              <a:buFont typeface="Arial"/>
              <a:buNone/>
            </a:pPr>
            <a:r>
              <a:rPr b="0" lang="uk-UA" sz="1800" u="none" cap="none" strike="noStrike">
                <a:solidFill>
                  <a:srgbClr val="000000"/>
                </a:solidFill>
                <a:latin typeface="Times New Roman"/>
                <a:ea typeface="Times New Roman"/>
                <a:cs typeface="Times New Roman"/>
                <a:sym typeface="Times New Roman"/>
              </a:rPr>
              <a:t>	</a:t>
            </a:r>
            <a:r>
              <a:rPr b="0" lang="uk-UA" sz="1400" u="none" cap="none" strike="noStrike">
                <a:solidFill>
                  <a:srgbClr val="000000"/>
                </a:solidFill>
                <a:latin typeface="Times New Roman"/>
                <a:ea typeface="Times New Roman"/>
                <a:cs typeface="Times New Roman"/>
                <a:sym typeface="Times New Roman"/>
              </a:rPr>
              <a:t>Нацсоцслужба протягом 2025 року продовжила реалізацію завдань та заходів у сфері забезпечення рівних прав та можливостей жінок і чоловіків, волонтерської діяльності, запобігання та протидії торгівлі людьми, домашньому насильству та насильству за ознакою статі, активного та здорового довголіття, подолання негативних наслідків старіння. Реалізацію діяльності забезпечено відповідно до нормативно-правових актів, затверджених стратегій, програм та планів. Нацсоцслужба активно співпрацює з іншими центральними органами виконавчої влади, міжнародними організаціями та громадськими об’єднаннями. Працівники Нацсоцслужби з метою удосконалення своїх знань та навичок є постійними учасниками форумів, семінарів та тренінгів. Фахівцями Нацсоцслужби здійснено облік статистичних даних та проведено опитування.</a:t>
            </a:r>
            <a:endParaRPr b="0" sz="1400" u="none" cap="none" strike="noStrike">
              <a:solidFill>
                <a:srgbClr val="000000"/>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1800"/>
              <a:buFont typeface="Arial"/>
              <a:buNone/>
            </a:pPr>
            <a:r>
              <a:t/>
            </a:r>
            <a:endParaRPr sz="1400">
              <a:solidFill>
                <a:srgbClr val="000000"/>
              </a:solidFill>
              <a:latin typeface="Times New Roman"/>
              <a:ea typeface="Times New Roman"/>
              <a:cs typeface="Times New Roman"/>
              <a:sym typeface="Times New Roman"/>
            </a:endParaRPr>
          </a:p>
          <a:p>
            <a:pPr indent="-428625" lvl="0" marL="714375" rtl="0" algn="just">
              <a:lnSpc>
                <a:spcPct val="100000"/>
              </a:lnSpc>
              <a:spcBef>
                <a:spcPts val="0"/>
              </a:spcBef>
              <a:spcAft>
                <a:spcPts val="0"/>
              </a:spcAft>
              <a:buSzPts val="1400"/>
              <a:buFont typeface="Noto Sans Symbols"/>
              <a:buChar char="✔"/>
            </a:pPr>
            <a:r>
              <a:rPr lang="uk-UA" sz="1400">
                <a:latin typeface="Times New Roman"/>
                <a:ea typeface="Times New Roman"/>
                <a:cs typeface="Times New Roman"/>
                <a:sym typeface="Times New Roman"/>
              </a:rPr>
              <a:t>Нацсоцслужбою та її територіальними органами у період з грудня 2024 по січень 2025 року спільно з UNFPA та НГО «Асоціація експертів із запобігання та протидії гендерно зумовленому насильству» в межах реалізації спільного проєкту Мінсоцполітики, Нацсоцслужби та UNFPA «Посилення національних і регіональних механізмів побудови адаптивної, підзвітної та економічно ефективної системи протидії та запобігання насильству за ознакою статі» проведено моніторинг функціонування 1126 спеціалізованих служб. Під час візитів перевірявся поточний стан спеціалізованих служб, здійснювався аналіз звернень відвідувачів, якість обслуговування та надання послуг, рівень підготовки та обізнаності фахівців, матеріально-технічного забезпечення.</a:t>
            </a:r>
            <a:endParaRPr sz="1400">
              <a:latin typeface="Times New Roman"/>
              <a:ea typeface="Times New Roman"/>
              <a:cs typeface="Times New Roman"/>
              <a:sym typeface="Times New Roman"/>
            </a:endParaRPr>
          </a:p>
          <a:p>
            <a:pPr indent="-428625" lvl="0" marL="714375" rtl="0" algn="just">
              <a:lnSpc>
                <a:spcPct val="100000"/>
              </a:lnSpc>
              <a:spcBef>
                <a:spcPts val="0"/>
              </a:spcBef>
              <a:spcAft>
                <a:spcPts val="0"/>
              </a:spcAft>
              <a:buSzPts val="1400"/>
              <a:buFont typeface="Noto Sans Symbols"/>
              <a:buChar char="✔"/>
            </a:pPr>
            <a:r>
              <a:rPr lang="uk-UA" sz="1400">
                <a:latin typeface="Times New Roman"/>
                <a:ea typeface="Times New Roman"/>
                <a:cs typeface="Times New Roman"/>
                <a:sym typeface="Times New Roman"/>
              </a:rPr>
              <a:t>17.12.2025 відбулася презентація Національного звіту за підсумками моніторингу спеціалізованих служб підтримки осіб, що постраждали від домашнього насильства та/або насильства за ознакою статі: </a:t>
            </a:r>
            <a:r>
              <a:rPr lang="uk-UA" sz="1400">
                <a:highlight>
                  <a:srgbClr val="FFFF00"/>
                </a:highlight>
                <a:latin typeface="Times New Roman"/>
                <a:ea typeface="Times New Roman"/>
                <a:cs typeface="Times New Roman"/>
                <a:sym typeface="Times New Roman"/>
              </a:rPr>
              <a:t>https://surl.li/eoghnc.</a:t>
            </a:r>
            <a:endParaRPr sz="1400"/>
          </a:p>
          <a:p>
            <a:pPr indent="-428625" lvl="0" marL="714375" rtl="0" algn="just">
              <a:lnSpc>
                <a:spcPct val="100000"/>
              </a:lnSpc>
              <a:spcBef>
                <a:spcPts val="0"/>
              </a:spcBef>
              <a:spcAft>
                <a:spcPts val="0"/>
              </a:spcAft>
              <a:buSzPts val="1400"/>
              <a:buFont typeface="Noto Sans Symbols"/>
              <a:buChar char="✔"/>
            </a:pPr>
            <a:r>
              <a:rPr lang="uk-UA" sz="1400">
                <a:latin typeface="Times New Roman"/>
                <a:ea typeface="Times New Roman"/>
                <a:cs typeface="Times New Roman"/>
                <a:sym typeface="Times New Roman"/>
              </a:rPr>
              <a:t>Представниці Нацсоцслужби взяли участь у конференції «Гендерний аудит як інструмент гендерно відповідального відновлення», організованій Урядовою уповноваженою з питань гендерної політики спільно з Національним агентством з питань державної служби та ООН Жінки.</a:t>
            </a:r>
            <a:endParaRPr sz="1400"/>
          </a:p>
          <a:p>
            <a:pPr indent="-428625" lvl="0" marL="714375" rtl="0" algn="just">
              <a:lnSpc>
                <a:spcPct val="100000"/>
              </a:lnSpc>
              <a:spcBef>
                <a:spcPts val="0"/>
              </a:spcBef>
              <a:spcAft>
                <a:spcPts val="0"/>
              </a:spcAft>
              <a:buSzPts val="1400"/>
              <a:buFont typeface="Noto Sans Symbols"/>
              <a:buChar char="✔"/>
            </a:pPr>
            <a:r>
              <a:rPr lang="uk-UA" sz="1400">
                <a:latin typeface="Times New Roman"/>
                <a:ea typeface="Times New Roman"/>
                <a:cs typeface="Times New Roman"/>
                <a:sym typeface="Times New Roman"/>
              </a:rPr>
              <a:t>Проведено інформаційний захід для працівників апарату та територіальних управлінь Нацсоцслужби, присвячений історичним передумовам і ключовим подіям, що сприяли становленню Міжнародного дня боротьби за права жінок.</a:t>
            </a:r>
            <a:endParaRPr sz="1400"/>
          </a:p>
          <a:p>
            <a:pPr indent="-428625" lvl="0" marL="714375" rtl="0" algn="just">
              <a:lnSpc>
                <a:spcPct val="100000"/>
              </a:lnSpc>
              <a:spcBef>
                <a:spcPts val="0"/>
              </a:spcBef>
              <a:spcAft>
                <a:spcPts val="0"/>
              </a:spcAft>
              <a:buSzPts val="1400"/>
              <a:buFont typeface="Noto Sans Symbols"/>
              <a:buChar char="✔"/>
            </a:pPr>
            <a:r>
              <a:rPr lang="uk-UA" sz="1400">
                <a:latin typeface="Times New Roman"/>
                <a:ea typeface="Times New Roman"/>
                <a:cs typeface="Times New Roman"/>
                <a:sym typeface="Times New Roman"/>
              </a:rPr>
              <a:t>Проведено опитування щодо виявлення перешкод у доступі до соціального захисту та різних видів послуг. Результати опитування оприлюднено на офіційному вебсайті Нацсоцслужби в розділі «Всі новини»: </a:t>
            </a:r>
            <a:r>
              <a:rPr lang="uk-UA" sz="1400">
                <a:highlight>
                  <a:srgbClr val="FFFF00"/>
                </a:highlight>
                <a:latin typeface="Times New Roman"/>
                <a:ea typeface="Times New Roman"/>
                <a:cs typeface="Times New Roman"/>
                <a:sym typeface="Times New Roman"/>
              </a:rPr>
              <a:t>https://nssu.gov.ua/.</a:t>
            </a:r>
            <a:endParaRPr sz="1400"/>
          </a:p>
          <a:p>
            <a:pPr indent="447675" lvl="0" marL="357187" rtl="0" algn="just">
              <a:lnSpc>
                <a:spcPct val="100000"/>
              </a:lnSpc>
              <a:spcBef>
                <a:spcPts val="600"/>
              </a:spcBef>
              <a:spcAft>
                <a:spcPts val="600"/>
              </a:spcAft>
              <a:buClr>
                <a:srgbClr val="000000"/>
              </a:buClr>
              <a:buSzPts val="2800"/>
              <a:buNone/>
            </a:pPr>
            <a:r>
              <a:t/>
            </a:r>
            <a:endParaRPr sz="1400">
              <a:solidFill>
                <a:srgbClr val="000000"/>
              </a:solidFill>
              <a:latin typeface="Times New Roman"/>
              <a:ea typeface="Times New Roman"/>
              <a:cs typeface="Times New Roman"/>
              <a:sym typeface="Times New Roman"/>
            </a:endParaRPr>
          </a:p>
        </p:txBody>
      </p:sp>
      <p:sp>
        <p:nvSpPr>
          <p:cNvPr id="529" name="Google Shape;529;p7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3" name="Shape 533"/>
        <p:cNvGrpSpPr/>
        <p:nvPr/>
      </p:nvGrpSpPr>
      <p:grpSpPr>
        <a:xfrm>
          <a:off x="0" y="0"/>
          <a:ext cx="0" cy="0"/>
          <a:chOff x="0" y="0"/>
          <a:chExt cx="0" cy="0"/>
        </a:xfrm>
      </p:grpSpPr>
      <p:sp>
        <p:nvSpPr>
          <p:cNvPr id="534" name="Google Shape;534;p75"/>
          <p:cNvSpPr txBox="1"/>
          <p:nvPr>
            <p:ph type="title"/>
          </p:nvPr>
        </p:nvSpPr>
        <p:spPr>
          <a:xfrm>
            <a:off x="660537" y="0"/>
            <a:ext cx="11635409" cy="88458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Нацсоцслужба. Досягнення</a:t>
            </a:r>
            <a:endParaRPr b="1" sz="2400"/>
          </a:p>
        </p:txBody>
      </p:sp>
      <p:sp>
        <p:nvSpPr>
          <p:cNvPr id="535" name="Google Shape;535;p75"/>
          <p:cNvSpPr txBox="1"/>
          <p:nvPr>
            <p:ph idx="1" type="body"/>
          </p:nvPr>
        </p:nvSpPr>
        <p:spPr>
          <a:xfrm>
            <a:off x="483497" y="884583"/>
            <a:ext cx="11225005" cy="5616714"/>
          </a:xfrm>
          <a:prstGeom prst="rect">
            <a:avLst/>
          </a:prstGeom>
          <a:noFill/>
          <a:ln>
            <a:noFill/>
          </a:ln>
        </p:spPr>
        <p:txBody>
          <a:bodyPr anchorCtr="0" anchor="t" bIns="45700" lIns="91425" spcFirstLastPara="1" rIns="91425" wrap="square" tIns="45700">
            <a:noAutofit/>
          </a:bodyPr>
          <a:lstStyle/>
          <a:p>
            <a:pPr indent="-357188" lvl="0" marL="536575" marR="0" rtl="0" algn="just">
              <a:lnSpc>
                <a:spcPct val="100000"/>
              </a:lnSpc>
              <a:spcBef>
                <a:spcPts val="600"/>
              </a:spcBef>
              <a:spcAft>
                <a:spcPts val="0"/>
              </a:spcAft>
              <a:buClr>
                <a:srgbClr val="000000"/>
              </a:buClr>
              <a:buSzPts val="1700"/>
              <a:buFont typeface="Noto Sans Symbols"/>
              <a:buChar char="✔"/>
            </a:pPr>
            <a:r>
              <a:rPr b="0" i="0" lang="uk-UA" sz="1700" u="none" cap="none" strike="noStrike">
                <a:solidFill>
                  <a:srgbClr val="000000"/>
                </a:solidFill>
                <a:latin typeface="Times New Roman"/>
                <a:ea typeface="Times New Roman"/>
                <a:cs typeface="Times New Roman"/>
                <a:sym typeface="Times New Roman"/>
              </a:rPr>
              <a:t>Представники Нацсоцслужби входять до складу Наглядової ради Пілотного проєкту з невідкладних проміжних репарацій для постраждалих від сексуального насильства, пов’язаного з конфліктом (проєкт ініційовано Офісом ВПМ з питань європейської та євроатлантичної інтеграції України, Урядовим уповноваженим з питань </a:t>
            </a:r>
            <a:r>
              <a:rPr lang="uk-UA" sz="1700">
                <a:solidFill>
                  <a:srgbClr val="000000"/>
                </a:solidFill>
                <a:latin typeface="Times New Roman"/>
                <a:ea typeface="Times New Roman"/>
                <a:cs typeface="Times New Roman"/>
                <a:sym typeface="Times New Roman"/>
              </a:rPr>
              <a:t>г</a:t>
            </a:r>
            <a:r>
              <a:rPr b="0" i="0" lang="uk-UA" sz="1700" u="none" cap="none" strike="noStrike">
                <a:solidFill>
                  <a:srgbClr val="000000"/>
                </a:solidFill>
                <a:latin typeface="Times New Roman"/>
                <a:ea typeface="Times New Roman"/>
                <a:cs typeface="Times New Roman"/>
                <a:sym typeface="Times New Roman"/>
              </a:rPr>
              <a:t>ендерної політики та Глобальним фондом тих, хто пережили насильство (Global Survivors Fund), та Комітету з питань ідентифікації постраждалих від сексуального насильства, пов’язаного зі збройною агресією російської </a:t>
            </a:r>
            <a:r>
              <a:rPr lang="uk-UA" sz="1700">
                <a:solidFill>
                  <a:srgbClr val="000000"/>
                </a:solidFill>
                <a:latin typeface="Times New Roman"/>
                <a:ea typeface="Times New Roman"/>
                <a:cs typeface="Times New Roman"/>
                <a:sym typeface="Times New Roman"/>
              </a:rPr>
              <a:t>ф</a:t>
            </a:r>
            <a:r>
              <a:rPr b="0" i="0" lang="uk-UA" sz="1700" u="none" cap="none" strike="noStrike">
                <a:solidFill>
                  <a:srgbClr val="000000"/>
                </a:solidFill>
                <a:latin typeface="Times New Roman"/>
                <a:ea typeface="Times New Roman"/>
                <a:cs typeface="Times New Roman"/>
                <a:sym typeface="Times New Roman"/>
              </a:rPr>
              <a:t>едерації проти України, що реалізує збір інформації та ідентифікацію кейсів, а також ухвалення рішень про відповідність критеріям сексуального насильства, пов’язаного з конфліктом, та виплату проміжних репарацій в рамках реалізації Пілотного проєкту. </a:t>
            </a:r>
            <a:endParaRPr/>
          </a:p>
          <a:p>
            <a:pPr indent="0" lvl="0" marL="179387" marR="0" rtl="0" algn="just">
              <a:lnSpc>
                <a:spcPct val="100000"/>
              </a:lnSpc>
              <a:spcBef>
                <a:spcPts val="1200"/>
              </a:spcBef>
              <a:spcAft>
                <a:spcPts val="0"/>
              </a:spcAft>
              <a:buClr>
                <a:srgbClr val="000000"/>
              </a:buClr>
              <a:buSzPts val="1700"/>
              <a:buNone/>
            </a:pPr>
            <a:r>
              <a:rPr b="0" i="0" lang="uk-UA" sz="1700" u="none" cap="none" strike="noStrike">
                <a:solidFill>
                  <a:srgbClr val="000000"/>
                </a:solidFill>
                <a:latin typeface="Times New Roman"/>
                <a:ea typeface="Times New Roman"/>
                <a:cs typeface="Times New Roman"/>
                <a:sym typeface="Times New Roman"/>
              </a:rPr>
              <a:t>Всього отримано 1208 звернень (819 від чоловіків, 362 від жінок, 27 щодо дітей (20 дівчат та 7 хлопців). Погоджено виплату репарацій в рамках проекту 1080 особам (726 чоловікам, 331 жінці та 23 дітям (4 хлопчики та 19 дівчат). Станом на 22.12.2025 р. виплачено репарації 704 особам.</a:t>
            </a:r>
            <a:endParaRPr/>
          </a:p>
          <a:p>
            <a:pPr indent="-357188" lvl="0" marL="536575" marR="0" rtl="0" algn="just">
              <a:lnSpc>
                <a:spcPct val="100000"/>
              </a:lnSpc>
              <a:spcBef>
                <a:spcPts val="1200"/>
              </a:spcBef>
              <a:spcAft>
                <a:spcPts val="0"/>
              </a:spcAft>
              <a:buClr>
                <a:srgbClr val="000000"/>
              </a:buClr>
              <a:buSzPts val="1700"/>
              <a:buFont typeface="Noto Sans Symbols"/>
              <a:buChar char="✔"/>
            </a:pPr>
            <a:r>
              <a:rPr b="0" i="0" lang="uk-UA" sz="1700" u="none" cap="none" strike="noStrike">
                <a:solidFill>
                  <a:srgbClr val="000000"/>
                </a:solidFill>
                <a:latin typeface="Times New Roman"/>
                <a:ea typeface="Times New Roman"/>
                <a:cs typeface="Times New Roman"/>
                <a:sym typeface="Times New Roman"/>
              </a:rPr>
              <a:t>Протягом 2025 року проведено 65 засідань робочої групи Нацсоцслужби з розгляду документів щодо встановлення статусу особи, яка постраждала від торгівлі людьми, за результатами якого встановлено 485 статусів. Серед постраждалих 44 особи – жінки, 433 осіб – чоловіки,   8 осіб – дівчата.</a:t>
            </a:r>
            <a:endParaRPr/>
          </a:p>
          <a:p>
            <a:pPr indent="-357188" lvl="0" marL="536575" marR="0" rtl="0" algn="just">
              <a:lnSpc>
                <a:spcPct val="100000"/>
              </a:lnSpc>
              <a:spcBef>
                <a:spcPts val="1200"/>
              </a:spcBef>
              <a:spcAft>
                <a:spcPts val="600"/>
              </a:spcAft>
              <a:buClr>
                <a:srgbClr val="000000"/>
              </a:buClr>
              <a:buSzPts val="1700"/>
              <a:buFont typeface="Noto Sans Symbols"/>
              <a:buChar char="✔"/>
            </a:pPr>
            <a:r>
              <a:rPr b="0" i="0" lang="uk-UA" sz="1700" u="none" cap="none" strike="noStrike">
                <a:solidFill>
                  <a:srgbClr val="000000"/>
                </a:solidFill>
                <a:latin typeface="Times New Roman"/>
                <a:ea typeface="Times New Roman"/>
                <a:cs typeface="Times New Roman"/>
                <a:sym typeface="Times New Roman"/>
              </a:rPr>
              <a:t>Керівництво  Нацсоцслужби брали  участь у стратегічних консультаціях щодо інституціоналізації Індексу гендерної рівності для його використання в плануванні та оцінці політик рівних прав і можливостейта робочих засіданнях, присвячених  питанням гендерного мейнстримінгу та інклюзії у відновленні України</a:t>
            </a:r>
            <a:endParaRPr sz="1700">
              <a:solidFill>
                <a:srgbClr val="000000"/>
              </a:solidFill>
              <a:latin typeface="Times New Roman"/>
              <a:ea typeface="Times New Roman"/>
              <a:cs typeface="Times New Roman"/>
              <a:sym typeface="Times New Roman"/>
            </a:endParaRPr>
          </a:p>
        </p:txBody>
      </p:sp>
      <p:sp>
        <p:nvSpPr>
          <p:cNvPr id="536" name="Google Shape;536;p7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40" name="Shape 540"/>
        <p:cNvGrpSpPr/>
        <p:nvPr/>
      </p:nvGrpSpPr>
      <p:grpSpPr>
        <a:xfrm>
          <a:off x="0" y="0"/>
          <a:ext cx="0" cy="0"/>
          <a:chOff x="0" y="0"/>
          <a:chExt cx="0" cy="0"/>
        </a:xfrm>
      </p:grpSpPr>
      <p:sp>
        <p:nvSpPr>
          <p:cNvPr id="541" name="Google Shape;541;p77"/>
          <p:cNvSpPr txBox="1"/>
          <p:nvPr>
            <p:ph type="title"/>
          </p:nvPr>
        </p:nvSpPr>
        <p:spPr>
          <a:xfrm>
            <a:off x="483497" y="0"/>
            <a:ext cx="11635409" cy="88458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Нацсоцслужба.  Досягнення</a:t>
            </a:r>
            <a:endParaRPr b="1" sz="2400"/>
          </a:p>
        </p:txBody>
      </p:sp>
      <p:sp>
        <p:nvSpPr>
          <p:cNvPr id="542" name="Google Shape;542;p77"/>
          <p:cNvSpPr txBox="1"/>
          <p:nvPr>
            <p:ph idx="1" type="body"/>
          </p:nvPr>
        </p:nvSpPr>
        <p:spPr>
          <a:xfrm>
            <a:off x="483497" y="805700"/>
            <a:ext cx="11225005" cy="5616714"/>
          </a:xfrm>
          <a:prstGeom prst="rect">
            <a:avLst/>
          </a:prstGeom>
          <a:noFill/>
          <a:ln>
            <a:noFill/>
          </a:ln>
        </p:spPr>
        <p:txBody>
          <a:bodyPr anchorCtr="0" anchor="t" bIns="45700" lIns="91425" spcFirstLastPara="1" rIns="91425" wrap="square" tIns="45700">
            <a:noAutofit/>
          </a:bodyPr>
          <a:lstStyle/>
          <a:p>
            <a:pPr indent="-357188" lvl="0" marL="536575" marR="0" rtl="0" algn="just">
              <a:lnSpc>
                <a:spcPct val="100000"/>
              </a:lnSpc>
              <a:spcBef>
                <a:spcPts val="0"/>
              </a:spcBef>
              <a:spcAft>
                <a:spcPts val="0"/>
              </a:spcAft>
              <a:buClr>
                <a:srgbClr val="000000"/>
              </a:buClr>
              <a:buSzPts val="1500"/>
              <a:buFont typeface="Noto Sans Symbols"/>
              <a:buChar char="✔"/>
            </a:pPr>
            <a:r>
              <a:rPr lang="uk-UA" sz="1500">
                <a:solidFill>
                  <a:srgbClr val="000000"/>
                </a:solidFill>
                <a:latin typeface="Times New Roman"/>
                <a:ea typeface="Times New Roman"/>
                <a:cs typeface="Times New Roman"/>
                <a:sym typeface="Times New Roman"/>
              </a:rPr>
              <a:t>Р</a:t>
            </a:r>
            <a:r>
              <a:rPr b="0" i="0" lang="uk-UA" sz="1500" u="none" cap="none" strike="noStrike">
                <a:solidFill>
                  <a:srgbClr val="000000"/>
                </a:solidFill>
                <a:latin typeface="Times New Roman"/>
                <a:ea typeface="Times New Roman"/>
                <a:cs typeface="Times New Roman"/>
                <a:sym typeface="Times New Roman"/>
              </a:rPr>
              <a:t>озроблено пам’ятку, з метою підвищення обізнаності щодо існуючих механізмів запобігання насильству за ознакою статі та сприяння створенню безпечного, рівноправного й інклюзивного робочого середовища: «Запобігання та протидія насильству за ознакою статі на робочому місці», яку розповсюджено серед спеціалістів обласних та Київської міської державних адміністрацій, а також місцевих органів виконавчої влади: </a:t>
            </a:r>
            <a:r>
              <a:rPr b="0" i="0" lang="uk-UA" sz="1500" u="none" cap="none" strike="noStrike">
                <a:solidFill>
                  <a:srgbClr val="000000"/>
                </a:solidFill>
                <a:highlight>
                  <a:srgbClr val="FFFF00"/>
                </a:highlight>
                <a:latin typeface="Times New Roman"/>
                <a:ea typeface="Times New Roman"/>
                <a:cs typeface="Times New Roman"/>
                <a:sym typeface="Times New Roman"/>
              </a:rPr>
              <a:t>https://surl.lu/hrcmah.</a:t>
            </a:r>
            <a:endParaRPr/>
          </a:p>
          <a:p>
            <a:pPr indent="-261937" lvl="0" marL="536575" marR="0" rtl="0" algn="just">
              <a:lnSpc>
                <a:spcPct val="100000"/>
              </a:lnSpc>
              <a:spcBef>
                <a:spcPts val="0"/>
              </a:spcBef>
              <a:spcAft>
                <a:spcPts val="0"/>
              </a:spcAft>
              <a:buClr>
                <a:schemeClr val="dk1"/>
              </a:buClr>
              <a:buSzPts val="1500"/>
              <a:buFont typeface="Noto Sans Symbols"/>
              <a:buNone/>
            </a:pPr>
            <a:r>
              <a:t/>
            </a:r>
            <a:endParaRPr b="0" i="0" sz="1500" u="none" cap="none" strike="noStrike">
              <a:solidFill>
                <a:srgbClr val="000000"/>
              </a:solidFill>
              <a:latin typeface="Times New Roman"/>
              <a:ea typeface="Times New Roman"/>
              <a:cs typeface="Times New Roman"/>
              <a:sym typeface="Times New Roman"/>
            </a:endParaRPr>
          </a:p>
          <a:p>
            <a:pPr indent="-357188" lvl="0" marL="536575" marR="0" rtl="0" algn="just">
              <a:lnSpc>
                <a:spcPct val="100000"/>
              </a:lnSpc>
              <a:spcBef>
                <a:spcPts val="0"/>
              </a:spcBef>
              <a:spcAft>
                <a:spcPts val="0"/>
              </a:spcAft>
              <a:buClr>
                <a:srgbClr val="000000"/>
              </a:buClr>
              <a:buSzPts val="1500"/>
              <a:buFont typeface="Noto Sans Symbols"/>
              <a:buChar char="✔"/>
            </a:pPr>
            <a:r>
              <a:rPr lang="uk-UA" sz="1500">
                <a:solidFill>
                  <a:srgbClr val="000000"/>
                </a:solidFill>
                <a:latin typeface="Times New Roman"/>
                <a:ea typeface="Times New Roman"/>
                <a:cs typeface="Times New Roman"/>
                <a:sym typeface="Times New Roman"/>
              </a:rPr>
              <a:t>С</a:t>
            </a:r>
            <a:r>
              <a:rPr b="0" i="0" lang="uk-UA" sz="1500" u="none" cap="none" strike="noStrike">
                <a:solidFill>
                  <a:srgbClr val="000000"/>
                </a:solidFill>
                <a:latin typeface="Times New Roman"/>
                <a:ea typeface="Times New Roman"/>
                <a:cs typeface="Times New Roman"/>
                <a:sym typeface="Times New Roman"/>
              </a:rPr>
              <a:t>пільно з експертками з протидії торгівлі людьми Юлією Саченко та Наталією Куліковою, Міграційною поліцією України, МБО «Child Rescue», Міжнародною організацією з міграції (МОМ), Громадською спілкою «Коаліція НУО з протидії торгівлі людьми», та Мінсоцполітики за фінансової підтримки уряду Швеції розробил</a:t>
            </a:r>
            <a:r>
              <a:rPr lang="uk-UA" sz="1500">
                <a:solidFill>
                  <a:srgbClr val="000000"/>
                </a:solidFill>
                <a:latin typeface="Times New Roman"/>
                <a:ea typeface="Times New Roman"/>
                <a:cs typeface="Times New Roman"/>
                <a:sym typeface="Times New Roman"/>
              </a:rPr>
              <a:t>ено</a:t>
            </a:r>
            <a:r>
              <a:rPr b="0" i="0" lang="uk-UA" sz="1500" u="none" cap="none" strike="noStrike">
                <a:solidFill>
                  <a:srgbClr val="000000"/>
                </a:solidFill>
                <a:latin typeface="Times New Roman"/>
                <a:ea typeface="Times New Roman"/>
                <a:cs typeface="Times New Roman"/>
                <a:sym typeface="Times New Roman"/>
              </a:rPr>
              <a:t> пам'ятку, присвячену Всесвітньому дню протидії торгівлі людьми: </a:t>
            </a:r>
            <a:r>
              <a:rPr b="0" i="0" lang="uk-UA" sz="1500" u="none" cap="none" strike="noStrike">
                <a:solidFill>
                  <a:srgbClr val="000000"/>
                </a:solidFill>
                <a:highlight>
                  <a:srgbClr val="FFFF00"/>
                </a:highlight>
                <a:latin typeface="Times New Roman"/>
                <a:ea typeface="Times New Roman"/>
                <a:cs typeface="Times New Roman"/>
                <a:sym typeface="Times New Roman"/>
              </a:rPr>
              <a:t>https://lnk.ua/xVmBmbkNv.</a:t>
            </a:r>
            <a:endParaRPr/>
          </a:p>
          <a:p>
            <a:pPr indent="-261937" lvl="0" marL="536575" marR="0" rtl="0" algn="just">
              <a:lnSpc>
                <a:spcPct val="100000"/>
              </a:lnSpc>
              <a:spcBef>
                <a:spcPts val="0"/>
              </a:spcBef>
              <a:spcAft>
                <a:spcPts val="0"/>
              </a:spcAft>
              <a:buClr>
                <a:schemeClr val="dk1"/>
              </a:buClr>
              <a:buSzPts val="1500"/>
              <a:buFont typeface="Noto Sans Symbols"/>
              <a:buNone/>
            </a:pPr>
            <a:r>
              <a:t/>
            </a:r>
            <a:endParaRPr b="0" i="0" sz="1500" u="none" cap="none" strike="noStrike">
              <a:solidFill>
                <a:srgbClr val="000000"/>
              </a:solidFill>
              <a:latin typeface="Times New Roman"/>
              <a:ea typeface="Times New Roman"/>
              <a:cs typeface="Times New Roman"/>
              <a:sym typeface="Times New Roman"/>
            </a:endParaRPr>
          </a:p>
          <a:p>
            <a:pPr indent="-357188" lvl="0" marL="536575" marR="0" rtl="0" algn="just">
              <a:lnSpc>
                <a:spcPct val="100000"/>
              </a:lnSpc>
              <a:spcBef>
                <a:spcPts val="0"/>
              </a:spcBef>
              <a:spcAft>
                <a:spcPts val="0"/>
              </a:spcAft>
              <a:buClr>
                <a:srgbClr val="000000"/>
              </a:buClr>
              <a:buSzPts val="1500"/>
              <a:buFont typeface="Noto Sans Symbols"/>
              <a:buChar char="✔"/>
            </a:pPr>
            <a:r>
              <a:rPr b="0" i="0" lang="uk-UA" sz="1500" u="none" cap="none" strike="noStrike">
                <a:solidFill>
                  <a:srgbClr val="000000"/>
                </a:solidFill>
                <a:latin typeface="Times New Roman"/>
                <a:ea typeface="Times New Roman"/>
                <a:cs typeface="Times New Roman"/>
                <a:sym typeface="Times New Roman"/>
              </a:rPr>
              <a:t>Представники Нацсоцслужби 05.12.2025 взяли участь у XIV Форумі розвитку громадянського суспільства «(ви)СТОЇМО» та долучилися до сесії щодо залучення іноземців до волонтерської діяльності в Україні, під час якої презентували результати опитування, проведеного спільно з ЦЕДЕМ:  </a:t>
            </a:r>
            <a:r>
              <a:rPr b="0" i="0" lang="uk-UA" sz="1500" u="none" cap="none" strike="noStrike">
                <a:solidFill>
                  <a:srgbClr val="000000"/>
                </a:solidFill>
                <a:highlight>
                  <a:srgbClr val="FFFF00"/>
                </a:highlight>
                <a:latin typeface="Times New Roman"/>
                <a:ea typeface="Times New Roman"/>
                <a:cs typeface="Times New Roman"/>
                <a:sym typeface="Times New Roman"/>
              </a:rPr>
              <a:t>https://surl.li/zxlluf.</a:t>
            </a:r>
            <a:endParaRPr/>
          </a:p>
          <a:p>
            <a:pPr indent="-261937" lvl="0" marL="536575" marR="0" rtl="0" algn="just">
              <a:lnSpc>
                <a:spcPct val="100000"/>
              </a:lnSpc>
              <a:spcBef>
                <a:spcPts val="0"/>
              </a:spcBef>
              <a:spcAft>
                <a:spcPts val="0"/>
              </a:spcAft>
              <a:buClr>
                <a:schemeClr val="dk1"/>
              </a:buClr>
              <a:buSzPts val="1500"/>
              <a:buFont typeface="Noto Sans Symbols"/>
              <a:buNone/>
            </a:pPr>
            <a:r>
              <a:t/>
            </a:r>
            <a:endParaRPr b="0" i="0" sz="1500" u="none" cap="none" strike="noStrike">
              <a:solidFill>
                <a:srgbClr val="000000"/>
              </a:solidFill>
              <a:latin typeface="Times New Roman"/>
              <a:ea typeface="Times New Roman"/>
              <a:cs typeface="Times New Roman"/>
              <a:sym typeface="Times New Roman"/>
            </a:endParaRPr>
          </a:p>
          <a:p>
            <a:pPr indent="-357188" lvl="0" marL="536575" marR="0" rtl="0" algn="just">
              <a:lnSpc>
                <a:spcPct val="100000"/>
              </a:lnSpc>
              <a:spcBef>
                <a:spcPts val="0"/>
              </a:spcBef>
              <a:spcAft>
                <a:spcPts val="0"/>
              </a:spcAft>
              <a:buClr>
                <a:srgbClr val="000000"/>
              </a:buClr>
              <a:buSzPts val="1500"/>
              <a:buFont typeface="Noto Sans Symbols"/>
              <a:buChar char="✔"/>
            </a:pPr>
            <a:r>
              <a:rPr b="0" i="0" lang="uk-UA" sz="1500" u="none" cap="none" strike="noStrike">
                <a:solidFill>
                  <a:srgbClr val="000000"/>
                </a:solidFill>
                <a:latin typeface="Times New Roman"/>
                <a:ea typeface="Times New Roman"/>
                <a:cs typeface="Times New Roman"/>
                <a:sym typeface="Times New Roman"/>
              </a:rPr>
              <a:t>Проведено онлайн-челендж #БезСтереотипів, зібрані історії учасників опубліковано у межах акції «16 днів проти насильства»: </a:t>
            </a:r>
            <a:r>
              <a:rPr b="0" i="0" lang="uk-UA" sz="1500" u="none" cap="none" strike="noStrike">
                <a:solidFill>
                  <a:srgbClr val="000000"/>
                </a:solidFill>
                <a:highlight>
                  <a:srgbClr val="FFFF00"/>
                </a:highlight>
                <a:latin typeface="Times New Roman"/>
                <a:ea typeface="Times New Roman"/>
                <a:cs typeface="Times New Roman"/>
                <a:sym typeface="Times New Roman"/>
              </a:rPr>
              <a:t>https://surl.li/ucahhp.</a:t>
            </a:r>
            <a:endParaRPr/>
          </a:p>
          <a:p>
            <a:pPr indent="-261937" lvl="0" marL="536575" marR="0" rtl="0" algn="just">
              <a:lnSpc>
                <a:spcPct val="100000"/>
              </a:lnSpc>
              <a:spcBef>
                <a:spcPts val="0"/>
              </a:spcBef>
              <a:spcAft>
                <a:spcPts val="0"/>
              </a:spcAft>
              <a:buClr>
                <a:schemeClr val="dk1"/>
              </a:buClr>
              <a:buSzPts val="1500"/>
              <a:buFont typeface="Noto Sans Symbols"/>
              <a:buNone/>
            </a:pPr>
            <a:r>
              <a:t/>
            </a:r>
            <a:endParaRPr b="0" i="0" sz="1500" u="none" cap="none" strike="noStrike">
              <a:solidFill>
                <a:srgbClr val="000000"/>
              </a:solidFill>
              <a:highlight>
                <a:srgbClr val="FFFF00"/>
              </a:highlight>
              <a:latin typeface="Times New Roman"/>
              <a:ea typeface="Times New Roman"/>
              <a:cs typeface="Times New Roman"/>
              <a:sym typeface="Times New Roman"/>
            </a:endParaRPr>
          </a:p>
          <a:p>
            <a:pPr indent="-357188" lvl="0" marL="536575" marR="0" rtl="0" algn="just">
              <a:lnSpc>
                <a:spcPct val="100000"/>
              </a:lnSpc>
              <a:spcBef>
                <a:spcPts val="0"/>
              </a:spcBef>
              <a:spcAft>
                <a:spcPts val="0"/>
              </a:spcAft>
              <a:buClr>
                <a:srgbClr val="000000"/>
              </a:buClr>
              <a:buSzPts val="1500"/>
              <a:buFont typeface="Noto Sans Symbols"/>
              <a:buChar char="✔"/>
            </a:pPr>
            <a:r>
              <a:rPr b="0" i="0" lang="uk-UA" sz="1500" u="none" cap="none" strike="noStrike">
                <a:solidFill>
                  <a:srgbClr val="000000"/>
                </a:solidFill>
                <a:latin typeface="Times New Roman"/>
                <a:ea typeface="Times New Roman"/>
                <a:cs typeface="Times New Roman"/>
                <a:sym typeface="Times New Roman"/>
              </a:rPr>
              <a:t>З нагоди Міжнародного дня сільських жінок Нацсоцслужбою, громадською радою при МФО «Рівні можливості», ГО «Центр «Розвиток демократії», ГО «Сільські жінки України» та ГО «Післязавтра» проведено круглий стіл «Сучасні портрети сільських жінок та дівчат в Україні». Участь у заході взяло понад 200 осіб.</a:t>
            </a:r>
            <a:endParaRPr/>
          </a:p>
          <a:p>
            <a:pPr indent="-261937" lvl="0" marL="536575" marR="0" rtl="0" algn="just">
              <a:lnSpc>
                <a:spcPct val="100000"/>
              </a:lnSpc>
              <a:spcBef>
                <a:spcPts val="0"/>
              </a:spcBef>
              <a:spcAft>
                <a:spcPts val="0"/>
              </a:spcAft>
              <a:buClr>
                <a:schemeClr val="dk1"/>
              </a:buClr>
              <a:buSzPts val="1500"/>
              <a:buFont typeface="Noto Sans Symbols"/>
              <a:buNone/>
            </a:pPr>
            <a:r>
              <a:t/>
            </a:r>
            <a:endParaRPr b="0" i="0" sz="1500" u="none" cap="none" strike="noStrike">
              <a:solidFill>
                <a:srgbClr val="000000"/>
              </a:solidFill>
              <a:latin typeface="Times New Roman"/>
              <a:ea typeface="Times New Roman"/>
              <a:cs typeface="Times New Roman"/>
              <a:sym typeface="Times New Roman"/>
            </a:endParaRPr>
          </a:p>
          <a:p>
            <a:pPr indent="-357188" lvl="0" marL="536575" rtl="0" algn="just">
              <a:lnSpc>
                <a:spcPct val="100000"/>
              </a:lnSpc>
              <a:spcBef>
                <a:spcPts val="0"/>
              </a:spcBef>
              <a:spcAft>
                <a:spcPts val="0"/>
              </a:spcAft>
              <a:buClr>
                <a:srgbClr val="000000"/>
              </a:buClr>
              <a:buSzPts val="1500"/>
              <a:buFont typeface="Noto Sans Symbols"/>
              <a:buChar char="✔"/>
            </a:pPr>
            <a:r>
              <a:rPr lang="uk-UA" sz="1500">
                <a:solidFill>
                  <a:srgbClr val="000000"/>
                </a:solidFill>
                <a:latin typeface="Times New Roman"/>
                <a:ea typeface="Times New Roman"/>
                <a:cs typeface="Times New Roman"/>
                <a:sym typeface="Times New Roman"/>
              </a:rPr>
              <a:t>П</a:t>
            </a:r>
            <a:r>
              <a:rPr lang="uk-UA" sz="1500">
                <a:solidFill>
                  <a:srgbClr val="000000"/>
                </a:solidFill>
                <a:latin typeface="Times New Roman"/>
                <a:ea typeface="Times New Roman"/>
                <a:cs typeface="Times New Roman"/>
                <a:sym typeface="Times New Roman"/>
              </a:rPr>
              <a:t>роведено онлайн-захід «Україна на шляху до ЄС: чи готове наше законодавство захищати жінок від усіх форм насильства?». У межах заходу відбулася онлайн-презентація дослідження відповідності українських законів вимогам Директиви Європейського Парламенту та Ради ЄС 2024/1385 щодо протидії насильству стосовно жінок і домашньому насильству. Участь у заході взяли понад 200 осіб.</a:t>
            </a:r>
            <a:endParaRPr/>
          </a:p>
          <a:p>
            <a:pPr indent="447675" lvl="0" marL="357188" rtl="0" algn="just">
              <a:lnSpc>
                <a:spcPct val="100000"/>
              </a:lnSpc>
              <a:spcBef>
                <a:spcPts val="600"/>
              </a:spcBef>
              <a:spcAft>
                <a:spcPts val="600"/>
              </a:spcAft>
              <a:buClr>
                <a:srgbClr val="000000"/>
              </a:buClr>
              <a:buSzPts val="2800"/>
              <a:buNone/>
            </a:pPr>
            <a:r>
              <a:t/>
            </a:r>
            <a:endParaRPr sz="1800">
              <a:solidFill>
                <a:srgbClr val="000000"/>
              </a:solidFill>
              <a:latin typeface="Times New Roman"/>
              <a:ea typeface="Times New Roman"/>
              <a:cs typeface="Times New Roman"/>
              <a:sym typeface="Times New Roman"/>
            </a:endParaRPr>
          </a:p>
        </p:txBody>
      </p:sp>
      <p:sp>
        <p:nvSpPr>
          <p:cNvPr id="543" name="Google Shape;543;p7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47" name="Shape 547"/>
        <p:cNvGrpSpPr/>
        <p:nvPr/>
      </p:nvGrpSpPr>
      <p:grpSpPr>
        <a:xfrm>
          <a:off x="0" y="0"/>
          <a:ext cx="0" cy="0"/>
          <a:chOff x="0" y="0"/>
          <a:chExt cx="0" cy="0"/>
        </a:xfrm>
      </p:grpSpPr>
      <p:sp>
        <p:nvSpPr>
          <p:cNvPr id="548" name="Google Shape;548;p78"/>
          <p:cNvSpPr txBox="1"/>
          <p:nvPr>
            <p:ph type="title"/>
          </p:nvPr>
        </p:nvSpPr>
        <p:spPr>
          <a:xfrm>
            <a:off x="278295" y="-157655"/>
            <a:ext cx="11635409" cy="88458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Нацсоцслужба.  Досягнення</a:t>
            </a:r>
            <a:endParaRPr b="1" sz="2400"/>
          </a:p>
        </p:txBody>
      </p:sp>
      <p:sp>
        <p:nvSpPr>
          <p:cNvPr id="549" name="Google Shape;549;p78"/>
          <p:cNvSpPr txBox="1"/>
          <p:nvPr>
            <p:ph idx="1" type="body"/>
          </p:nvPr>
        </p:nvSpPr>
        <p:spPr>
          <a:xfrm>
            <a:off x="388405" y="620643"/>
            <a:ext cx="11635409" cy="5616714"/>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450"/>
              <a:buNone/>
            </a:pPr>
            <a:r>
              <a:t/>
            </a:r>
            <a:endParaRPr sz="1450">
              <a:solidFill>
                <a:srgbClr val="000000"/>
              </a:solidFill>
              <a:latin typeface="Times New Roman"/>
              <a:ea typeface="Times New Roman"/>
              <a:cs typeface="Times New Roman"/>
              <a:sym typeface="Times New Roman"/>
            </a:endParaRPr>
          </a:p>
          <a:p>
            <a:pPr indent="-285750" lvl="0" marL="285750" marR="0" rtl="0" algn="just">
              <a:lnSpc>
                <a:spcPct val="100000"/>
              </a:lnSpc>
              <a:spcBef>
                <a:spcPts val="0"/>
              </a:spcBef>
              <a:spcAft>
                <a:spcPts val="0"/>
              </a:spcAft>
              <a:buClr>
                <a:srgbClr val="000000"/>
              </a:buClr>
              <a:buSzPts val="1450"/>
              <a:buFont typeface="Noto Sans Symbols"/>
              <a:buChar char="✔"/>
            </a:pPr>
            <a:r>
              <a:rPr lang="uk-UA" sz="1450">
                <a:solidFill>
                  <a:srgbClr val="000000"/>
                </a:solidFill>
                <a:latin typeface="Times New Roman"/>
                <a:ea typeface="Times New Roman"/>
                <a:cs typeface="Times New Roman"/>
                <a:sym typeface="Times New Roman"/>
              </a:rPr>
              <a:t>Спільно з МБФ «Українська фундація громадського здоров’я» проведено вебінар на тему: «Особливості надання соціально-психологічної допомоги особам постраждалим від ҐЗН: виявлення, консультування, підтримка. Надання послуг, постраждалим від насильства» для представників Безпечних просторів Корюківської, Менської, Лозівської, Ізюмської громад, обласних та територіальних центрів соціальних служб/центрів надання соціальних послуг (територіальних громад) Чернігівської, Харківської та Сумської областей. Участь у вебінарі взяли 118 слухачів. </a:t>
            </a:r>
            <a:endParaRPr/>
          </a:p>
          <a:p>
            <a:pPr indent="-193675" lvl="0" marL="285750" marR="0" rtl="0" algn="just">
              <a:lnSpc>
                <a:spcPct val="100000"/>
              </a:lnSpc>
              <a:spcBef>
                <a:spcPts val="0"/>
              </a:spcBef>
              <a:spcAft>
                <a:spcPts val="0"/>
              </a:spcAft>
              <a:buClr>
                <a:schemeClr val="dk1"/>
              </a:buClr>
              <a:buSzPts val="1450"/>
              <a:buFont typeface="Noto Sans Symbols"/>
              <a:buNone/>
            </a:pPr>
            <a:r>
              <a:t/>
            </a:r>
            <a:endParaRPr sz="1450">
              <a:solidFill>
                <a:srgbClr val="000000"/>
              </a:solidFill>
              <a:latin typeface="Times New Roman"/>
              <a:ea typeface="Times New Roman"/>
              <a:cs typeface="Times New Roman"/>
              <a:sym typeface="Times New Roman"/>
            </a:endParaRPr>
          </a:p>
          <a:p>
            <a:pPr indent="-285750" lvl="0" marL="285750" marR="0" rtl="0" algn="just">
              <a:lnSpc>
                <a:spcPct val="100000"/>
              </a:lnSpc>
              <a:spcBef>
                <a:spcPts val="0"/>
              </a:spcBef>
              <a:spcAft>
                <a:spcPts val="0"/>
              </a:spcAft>
              <a:buClr>
                <a:srgbClr val="000000"/>
              </a:buClr>
              <a:buSzPts val="1450"/>
              <a:buFont typeface="Noto Sans Symbols"/>
              <a:buChar char="✔"/>
            </a:pPr>
            <a:r>
              <a:rPr lang="uk-UA" sz="1450">
                <a:solidFill>
                  <a:srgbClr val="000000"/>
                </a:solidFill>
                <a:latin typeface="Times New Roman"/>
                <a:ea typeface="Times New Roman"/>
                <a:cs typeface="Times New Roman"/>
                <a:sym typeface="Times New Roman"/>
              </a:rPr>
              <a:t>Нацсоцслужбою спільно з Центром «Жіночі перспективи», Громадською Експертною Радою при МФО «Рівні можливості» та ГО «Центр «Розвиток демократії»  проведено онлайн-захід «Україна на шляху до ЄС: чи готове наше законодавство захищати жінок від усіх форм насильства?». В межах заходу відбулася онлайн-презентація дослідження відповідності українських законів вимогам Директиви Європейського Парламенту та Ради ЄС 2024/1385 щодо протидії насильству стосовно жінок і домашньому насильству. Участь у заході взяли понад 200 осіб.</a:t>
            </a:r>
            <a:endParaRPr/>
          </a:p>
          <a:p>
            <a:pPr indent="-193675" lvl="0" marL="285750" marR="0" rtl="0" algn="just">
              <a:lnSpc>
                <a:spcPct val="100000"/>
              </a:lnSpc>
              <a:spcBef>
                <a:spcPts val="0"/>
              </a:spcBef>
              <a:spcAft>
                <a:spcPts val="0"/>
              </a:spcAft>
              <a:buClr>
                <a:schemeClr val="dk1"/>
              </a:buClr>
              <a:buSzPts val="1450"/>
              <a:buFont typeface="Noto Sans Symbols"/>
              <a:buNone/>
            </a:pPr>
            <a:r>
              <a:t/>
            </a:r>
            <a:endParaRPr sz="1450">
              <a:solidFill>
                <a:srgbClr val="000000"/>
              </a:solidFill>
              <a:latin typeface="Times New Roman"/>
              <a:ea typeface="Times New Roman"/>
              <a:cs typeface="Times New Roman"/>
              <a:sym typeface="Times New Roman"/>
            </a:endParaRPr>
          </a:p>
          <a:p>
            <a:pPr indent="-285750" lvl="0" marL="285750" marR="0" rtl="0" algn="just">
              <a:lnSpc>
                <a:spcPct val="100000"/>
              </a:lnSpc>
              <a:spcBef>
                <a:spcPts val="0"/>
              </a:spcBef>
              <a:spcAft>
                <a:spcPts val="0"/>
              </a:spcAft>
              <a:buClr>
                <a:srgbClr val="000000"/>
              </a:buClr>
              <a:buSzPts val="1450"/>
              <a:buFont typeface="Noto Sans Symbols"/>
              <a:buChar char="✔"/>
            </a:pPr>
            <a:r>
              <a:rPr lang="uk-UA" sz="1450">
                <a:solidFill>
                  <a:srgbClr val="000000"/>
                </a:solidFill>
                <a:latin typeface="Times New Roman"/>
                <a:ea typeface="Times New Roman"/>
                <a:cs typeface="Times New Roman"/>
                <a:sym typeface="Times New Roman"/>
              </a:rPr>
              <a:t>Протягом вересня Нацсоцслужбою спільно з Національним тренінговим центром з питань запобігання та протидії домашньому та гендерно зумовленому насильству Вищою школою проведено тренінг на тему: «Виявлення і реагування на випадки сексуального насильства, пов'язаного з конфліктом, та надання допомоги постраждалим» для фахівців структурних підрозділів місцевих державних адміністрацій та органів місцевого самоврядування. Участь у заходах взяли 211 осіб.</a:t>
            </a:r>
            <a:endParaRPr/>
          </a:p>
          <a:p>
            <a:pPr indent="-193675" lvl="0" marL="285750" marR="0" rtl="0" algn="just">
              <a:lnSpc>
                <a:spcPct val="100000"/>
              </a:lnSpc>
              <a:spcBef>
                <a:spcPts val="0"/>
              </a:spcBef>
              <a:spcAft>
                <a:spcPts val="0"/>
              </a:spcAft>
              <a:buClr>
                <a:schemeClr val="dk1"/>
              </a:buClr>
              <a:buSzPts val="1450"/>
              <a:buFont typeface="Noto Sans Symbols"/>
              <a:buNone/>
            </a:pPr>
            <a:r>
              <a:t/>
            </a:r>
            <a:endParaRPr sz="1450">
              <a:solidFill>
                <a:srgbClr val="000000"/>
              </a:solidFill>
              <a:latin typeface="Times New Roman"/>
              <a:ea typeface="Times New Roman"/>
              <a:cs typeface="Times New Roman"/>
              <a:sym typeface="Times New Roman"/>
            </a:endParaRPr>
          </a:p>
          <a:p>
            <a:pPr indent="-285750" lvl="0" marL="285750" marR="0" rtl="0" algn="just">
              <a:lnSpc>
                <a:spcPct val="100000"/>
              </a:lnSpc>
              <a:spcBef>
                <a:spcPts val="0"/>
              </a:spcBef>
              <a:spcAft>
                <a:spcPts val="0"/>
              </a:spcAft>
              <a:buClr>
                <a:srgbClr val="000000"/>
              </a:buClr>
              <a:buSzPts val="1450"/>
              <a:buFont typeface="Noto Sans Symbols"/>
              <a:buChar char="✔"/>
            </a:pPr>
            <a:r>
              <a:rPr lang="uk-UA" sz="1450">
                <a:solidFill>
                  <a:srgbClr val="000000"/>
                </a:solidFill>
                <a:latin typeface="Times New Roman"/>
                <a:ea typeface="Times New Roman"/>
                <a:cs typeface="Times New Roman"/>
                <a:sym typeface="Times New Roman"/>
              </a:rPr>
              <a:t>Протягом вересня, жовтня та грудня Нацсоцслужбою спільно з Національним тренінговим центром з питань запобігання та протидії домашньому та гендерно зумовленому насильству Вищою школою проведено 8 тренінгів на тему: «Стратегічні засади розвитку міжвідомчої взаємодії у сфері запобігання та протидії гендерно зумовленому насильству (зокрема домашньому насильству та СНПК)» для фахівців структурних підрозділів місцевих державних адміністрацій та органів місцевого самоврядування, представників правоохоронних органів, органів прокуратура, судів. Участь у заходах взяли 199 осіб.</a:t>
            </a:r>
            <a:endParaRPr/>
          </a:p>
          <a:p>
            <a:pPr indent="447675" lvl="0" marL="357188" rtl="0" algn="just">
              <a:lnSpc>
                <a:spcPct val="100000"/>
              </a:lnSpc>
              <a:spcBef>
                <a:spcPts val="600"/>
              </a:spcBef>
              <a:spcAft>
                <a:spcPts val="600"/>
              </a:spcAft>
              <a:buClr>
                <a:srgbClr val="000000"/>
              </a:buClr>
              <a:buSzPts val="2800"/>
              <a:buNone/>
            </a:pPr>
            <a:r>
              <a:t/>
            </a:r>
            <a:endParaRPr sz="1800">
              <a:solidFill>
                <a:srgbClr val="000000"/>
              </a:solidFill>
              <a:latin typeface="Times New Roman"/>
              <a:ea typeface="Times New Roman"/>
              <a:cs typeface="Times New Roman"/>
              <a:sym typeface="Times New Roman"/>
            </a:endParaRPr>
          </a:p>
        </p:txBody>
      </p:sp>
      <p:sp>
        <p:nvSpPr>
          <p:cNvPr id="550" name="Google Shape;550;p7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54" name="Shape 554"/>
        <p:cNvGrpSpPr/>
        <p:nvPr/>
      </p:nvGrpSpPr>
      <p:grpSpPr>
        <a:xfrm>
          <a:off x="0" y="0"/>
          <a:ext cx="0" cy="0"/>
          <a:chOff x="0" y="0"/>
          <a:chExt cx="0" cy="0"/>
        </a:xfrm>
      </p:grpSpPr>
      <p:sp>
        <p:nvSpPr>
          <p:cNvPr id="555" name="Google Shape;555;p79"/>
          <p:cNvSpPr txBox="1"/>
          <p:nvPr>
            <p:ph type="title"/>
          </p:nvPr>
        </p:nvSpPr>
        <p:spPr>
          <a:xfrm>
            <a:off x="278295" y="-157655"/>
            <a:ext cx="11635409" cy="88458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Нацсоцслужба.  Виклики</a:t>
            </a:r>
            <a:endParaRPr b="1" sz="2400"/>
          </a:p>
        </p:txBody>
      </p:sp>
      <p:sp>
        <p:nvSpPr>
          <p:cNvPr id="556" name="Google Shape;556;p79"/>
          <p:cNvSpPr/>
          <p:nvPr/>
        </p:nvSpPr>
        <p:spPr>
          <a:xfrm>
            <a:off x="606670" y="1192073"/>
            <a:ext cx="10747129" cy="11695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uk-UA" sz="1800" u="none" cap="none" strike="noStrike">
                <a:solidFill>
                  <a:srgbClr val="000000"/>
                </a:solidFill>
                <a:latin typeface="Times New Roman"/>
                <a:ea typeface="Times New Roman"/>
                <a:cs typeface="Times New Roman"/>
                <a:sym typeface="Times New Roman"/>
              </a:rPr>
              <a:t>1. Відсутність затвердженого порядку розгляду звернень з питань дискримінації за ознакою статі. </a:t>
            </a:r>
            <a:endParaRPr/>
          </a:p>
          <a:p>
            <a:pPr indent="0" lvl="0" marL="0" marR="0" rtl="0" algn="just">
              <a:lnSpc>
                <a:spcPct val="100000"/>
              </a:lnSpc>
              <a:spcBef>
                <a:spcPts val="0"/>
              </a:spcBef>
              <a:spcAft>
                <a:spcPts val="0"/>
              </a:spcAft>
              <a:buClr>
                <a:srgbClr val="000000"/>
              </a:buClr>
              <a:buSzPts val="1800"/>
              <a:buFont typeface="Arial"/>
              <a:buNone/>
            </a:pPr>
            <a:r>
              <a:rPr b="0" i="1" lang="uk-UA" sz="1800" u="none" cap="none" strike="noStrike">
                <a:solidFill>
                  <a:srgbClr val="000000"/>
                </a:solidFill>
                <a:latin typeface="Times New Roman"/>
                <a:ea typeface="Times New Roman"/>
                <a:cs typeface="Times New Roman"/>
                <a:sym typeface="Times New Roman"/>
              </a:rPr>
              <a:t>Шляхи вирішення:</a:t>
            </a:r>
            <a:endParaRPr/>
          </a:p>
          <a:p>
            <a:pPr indent="-285750" lvl="0" marL="285750" marR="0" rtl="0" algn="l">
              <a:lnSpc>
                <a:spcPct val="100000"/>
              </a:lnSpc>
              <a:spcBef>
                <a:spcPts val="0"/>
              </a:spcBef>
              <a:spcAft>
                <a:spcPts val="0"/>
              </a:spcAft>
              <a:buClr>
                <a:srgbClr val="000000"/>
              </a:buClr>
              <a:buSzPts val="1800"/>
              <a:buFont typeface="Arial"/>
              <a:buChar char="•"/>
            </a:pPr>
            <a:r>
              <a:rPr b="0" i="0" lang="uk-UA" sz="1800" u="none" cap="none" strike="noStrike">
                <a:solidFill>
                  <a:srgbClr val="000000"/>
                </a:solidFill>
                <a:latin typeface="Times New Roman"/>
                <a:ea typeface="Times New Roman"/>
                <a:cs typeface="Times New Roman"/>
                <a:sym typeface="Times New Roman"/>
              </a:rPr>
              <a:t>Прийняття відповідного нормативно-правового акту.</a:t>
            </a:r>
            <a:endParaRPr/>
          </a:p>
          <a:p>
            <a:pPr indent="-184150" lvl="0" marL="285750" marR="0" rtl="0" algn="l">
              <a:lnSpc>
                <a:spcPct val="100000"/>
              </a:lnSpc>
              <a:spcBef>
                <a:spcPts val="0"/>
              </a:spcBef>
              <a:spcAft>
                <a:spcPts val="0"/>
              </a:spcAft>
              <a:buClr>
                <a:srgbClr val="000000"/>
              </a:buClr>
              <a:buSzPts val="1600"/>
              <a:buFont typeface="Arial"/>
              <a:buNone/>
            </a:pPr>
            <a:r>
              <a:t/>
            </a:r>
            <a:endParaRPr b="0" i="1" sz="1600" u="none" cap="none" strike="noStrike">
              <a:solidFill>
                <a:srgbClr val="000000"/>
              </a:solidFill>
              <a:latin typeface="Times New Roman"/>
              <a:ea typeface="Times New Roman"/>
              <a:cs typeface="Times New Roman"/>
              <a:sym typeface="Times New Roman"/>
            </a:endParaRPr>
          </a:p>
        </p:txBody>
      </p:sp>
      <p:sp>
        <p:nvSpPr>
          <p:cNvPr id="557" name="Google Shape;557;p79"/>
          <p:cNvSpPr/>
          <p:nvPr/>
        </p:nvSpPr>
        <p:spPr>
          <a:xfrm>
            <a:off x="530145" y="2312273"/>
            <a:ext cx="10823654" cy="147732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uk-UA" sz="1800" u="none" cap="none" strike="noStrike">
                <a:solidFill>
                  <a:srgbClr val="000000"/>
                </a:solidFill>
                <a:latin typeface="Times New Roman"/>
                <a:ea typeface="Times New Roman"/>
                <a:cs typeface="Times New Roman"/>
                <a:sym typeface="Times New Roman"/>
              </a:rPr>
              <a:t>2. Впровадження принципів гендерної рівності в усі сфери суспільства.</a:t>
            </a:r>
            <a:endParaRPr/>
          </a:p>
          <a:p>
            <a:pPr indent="0" lvl="0" marL="0" marR="0" rtl="0" algn="just">
              <a:lnSpc>
                <a:spcPct val="100000"/>
              </a:lnSpc>
              <a:spcBef>
                <a:spcPts val="0"/>
              </a:spcBef>
              <a:spcAft>
                <a:spcPts val="0"/>
              </a:spcAft>
              <a:buClr>
                <a:srgbClr val="000000"/>
              </a:buClr>
              <a:buSzPts val="1800"/>
              <a:buFont typeface="Arial"/>
              <a:buNone/>
            </a:pPr>
            <a:r>
              <a:rPr b="0" i="1" lang="uk-UA" sz="1800" u="none" cap="none" strike="noStrike">
                <a:solidFill>
                  <a:srgbClr val="000000"/>
                </a:solidFill>
                <a:latin typeface="Times New Roman"/>
                <a:ea typeface="Times New Roman"/>
                <a:cs typeface="Times New Roman"/>
                <a:sym typeface="Times New Roman"/>
              </a:rPr>
              <a:t>Шляхи вирішення:</a:t>
            </a:r>
            <a:endParaRPr/>
          </a:p>
          <a:p>
            <a:pPr indent="-285750" lvl="0" marL="285750" marR="0" rtl="0" algn="just">
              <a:lnSpc>
                <a:spcPct val="100000"/>
              </a:lnSpc>
              <a:spcBef>
                <a:spcPts val="0"/>
              </a:spcBef>
              <a:spcAft>
                <a:spcPts val="0"/>
              </a:spcAft>
              <a:buClr>
                <a:srgbClr val="000000"/>
              </a:buClr>
              <a:buSzPts val="1800"/>
              <a:buFont typeface="Arial"/>
              <a:buChar char="•"/>
            </a:pPr>
            <a:r>
              <a:rPr b="0" i="0" lang="uk-UA" sz="1800" u="none" cap="none" strike="noStrike">
                <a:solidFill>
                  <a:srgbClr val="000000"/>
                </a:solidFill>
                <a:latin typeface="Times New Roman"/>
                <a:ea typeface="Times New Roman"/>
                <a:cs typeface="Times New Roman"/>
                <a:sym typeface="Times New Roman"/>
              </a:rPr>
              <a:t>Внесення в законодавство України норм, зокрема, про обов’язкове прийняття планів рівності на підприємствах, установах, організаціях.</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uk-UA" sz="1800" u="none" cap="none" strike="noStrike">
                <a:solidFill>
                  <a:srgbClr val="000000"/>
                </a:solidFill>
                <a:latin typeface="Calibri"/>
                <a:ea typeface="Calibri"/>
                <a:cs typeface="Calibri"/>
                <a:sym typeface="Calibri"/>
              </a:rPr>
              <a:t> </a:t>
            </a:r>
            <a:endParaRPr b="0" i="0" sz="1800" u="none" cap="none" strike="noStrike">
              <a:solidFill>
                <a:srgbClr val="000000"/>
              </a:solidFill>
              <a:latin typeface="Calibri"/>
              <a:ea typeface="Calibri"/>
              <a:cs typeface="Calibri"/>
              <a:sym typeface="Calibri"/>
            </a:endParaRPr>
          </a:p>
        </p:txBody>
      </p:sp>
      <p:sp>
        <p:nvSpPr>
          <p:cNvPr id="558" name="Google Shape;558;p79"/>
          <p:cNvSpPr/>
          <p:nvPr/>
        </p:nvSpPr>
        <p:spPr>
          <a:xfrm>
            <a:off x="530144" y="3859487"/>
            <a:ext cx="10823655" cy="1754326"/>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rPr b="0" i="0" lang="uk-UA" sz="1800" u="none" cap="none" strike="noStrike">
                <a:solidFill>
                  <a:srgbClr val="000000"/>
                </a:solidFill>
                <a:latin typeface="Times New Roman"/>
                <a:ea typeface="Times New Roman"/>
                <a:cs typeface="Times New Roman"/>
                <a:sym typeface="Times New Roman"/>
              </a:rPr>
              <a:t>3. Нацсоцслужба не має достатніх фінансових та технічних ресурсів для проведення спеціалізованих досліджень, необхідних для надання достовірних даних за індикаторами Цілей сталого розвитку, Державної стратегії забезпечення рівних прав та можливостей жінок і чоловіків на період до 2030 року та інших відповідних документів.</a:t>
            </a:r>
            <a:endParaRPr/>
          </a:p>
          <a:p>
            <a:pPr indent="0" lvl="0" marL="0" marR="0" rtl="0" algn="just">
              <a:lnSpc>
                <a:spcPct val="100000"/>
              </a:lnSpc>
              <a:spcBef>
                <a:spcPts val="0"/>
              </a:spcBef>
              <a:spcAft>
                <a:spcPts val="0"/>
              </a:spcAft>
              <a:buClr>
                <a:srgbClr val="000000"/>
              </a:buClr>
              <a:buSzPts val="1800"/>
              <a:buFont typeface="Arial"/>
              <a:buNone/>
            </a:pPr>
            <a:r>
              <a:rPr b="0" i="1" lang="uk-UA" sz="1800" u="none" cap="none" strike="noStrike">
                <a:solidFill>
                  <a:srgbClr val="000000"/>
                </a:solidFill>
                <a:latin typeface="Times New Roman"/>
                <a:ea typeface="Times New Roman"/>
                <a:cs typeface="Times New Roman"/>
                <a:sym typeface="Times New Roman"/>
              </a:rPr>
              <a:t>Шляхи вирішення:</a:t>
            </a:r>
            <a:endParaRPr/>
          </a:p>
          <a:p>
            <a:pPr indent="-285750" lvl="0" marL="285750" marR="0" rtl="0" algn="just">
              <a:lnSpc>
                <a:spcPct val="100000"/>
              </a:lnSpc>
              <a:spcBef>
                <a:spcPts val="0"/>
              </a:spcBef>
              <a:spcAft>
                <a:spcPts val="0"/>
              </a:spcAft>
              <a:buClr>
                <a:srgbClr val="000000"/>
              </a:buClr>
              <a:buSzPts val="1800"/>
              <a:buFont typeface="Arial"/>
              <a:buChar char="•"/>
            </a:pPr>
            <a:r>
              <a:rPr b="0" i="0" lang="uk-UA" sz="1800" u="none" cap="none" strike="noStrike">
                <a:solidFill>
                  <a:srgbClr val="000000"/>
                </a:solidFill>
                <a:latin typeface="Times New Roman"/>
                <a:ea typeface="Times New Roman"/>
                <a:cs typeface="Times New Roman"/>
                <a:sym typeface="Times New Roman"/>
              </a:rPr>
              <a:t>Залучення фінансової та технічної підтримки від міжнародних і партнерських організацій.</a:t>
            </a:r>
            <a:endParaRPr/>
          </a:p>
        </p:txBody>
      </p:sp>
      <p:sp>
        <p:nvSpPr>
          <p:cNvPr id="559" name="Google Shape;559;p7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63" name="Shape 563"/>
        <p:cNvGrpSpPr/>
        <p:nvPr/>
      </p:nvGrpSpPr>
      <p:grpSpPr>
        <a:xfrm>
          <a:off x="0" y="0"/>
          <a:ext cx="0" cy="0"/>
          <a:chOff x="0" y="0"/>
          <a:chExt cx="0" cy="0"/>
        </a:xfrm>
      </p:grpSpPr>
      <p:sp>
        <p:nvSpPr>
          <p:cNvPr id="564" name="Google Shape;564;p80"/>
          <p:cNvSpPr txBox="1"/>
          <p:nvPr>
            <p:ph type="title"/>
          </p:nvPr>
        </p:nvSpPr>
        <p:spPr>
          <a:xfrm>
            <a:off x="278295" y="-157655"/>
            <a:ext cx="11635409" cy="88458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Нацсоцслужба.  Виклики</a:t>
            </a:r>
            <a:endParaRPr b="1" sz="2400"/>
          </a:p>
        </p:txBody>
      </p:sp>
      <p:sp>
        <p:nvSpPr>
          <p:cNvPr id="565" name="Google Shape;565;p80"/>
          <p:cNvSpPr/>
          <p:nvPr/>
        </p:nvSpPr>
        <p:spPr>
          <a:xfrm>
            <a:off x="317255" y="646826"/>
            <a:ext cx="11252958" cy="92333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600"/>
              <a:buFont typeface="Arial"/>
              <a:buNone/>
            </a:pPr>
            <a:r>
              <a:rPr b="0" i="0" lang="uk-UA" sz="1600" u="none" cap="none" strike="noStrike">
                <a:solidFill>
                  <a:srgbClr val="000000"/>
                </a:solidFill>
                <a:latin typeface="Times New Roman"/>
                <a:ea typeface="Times New Roman"/>
                <a:cs typeface="Times New Roman"/>
                <a:sym typeface="Times New Roman"/>
              </a:rPr>
              <a:t>4</a:t>
            </a:r>
            <a:r>
              <a:rPr b="0" i="0" lang="uk-UA" sz="1800" u="none" cap="none" strike="noStrike">
                <a:solidFill>
                  <a:srgbClr val="000000"/>
                </a:solidFill>
                <a:latin typeface="Times New Roman"/>
                <a:ea typeface="Times New Roman"/>
                <a:cs typeface="Times New Roman"/>
                <a:sym typeface="Times New Roman"/>
              </a:rPr>
              <a:t>. Недостатній рівень обізнаності працівників структурних підрозділів з питань забезпечення рівних прав і можливостей жінок і чоловіків обласних та Київської міської державних адміністрацій, органів місцевого самоврядування. </a:t>
            </a:r>
            <a:endParaRPr/>
          </a:p>
        </p:txBody>
      </p:sp>
      <p:sp>
        <p:nvSpPr>
          <p:cNvPr id="566" name="Google Shape;566;p80"/>
          <p:cNvSpPr/>
          <p:nvPr/>
        </p:nvSpPr>
        <p:spPr>
          <a:xfrm>
            <a:off x="353891" y="1570156"/>
            <a:ext cx="6096000" cy="147732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rPr b="0" i="1" lang="uk-UA" sz="1800" u="none" cap="none" strike="noStrike">
                <a:solidFill>
                  <a:srgbClr val="000000"/>
                </a:solidFill>
                <a:latin typeface="Times New Roman"/>
                <a:ea typeface="Times New Roman"/>
                <a:cs typeface="Times New Roman"/>
                <a:sym typeface="Times New Roman"/>
              </a:rPr>
              <a:t>Шляхи вирішення: </a:t>
            </a:r>
            <a:endParaRPr/>
          </a:p>
          <a:p>
            <a:pPr indent="-285750" lvl="0" marL="285750" marR="0" rtl="0" algn="just">
              <a:lnSpc>
                <a:spcPct val="100000"/>
              </a:lnSpc>
              <a:spcBef>
                <a:spcPts val="0"/>
              </a:spcBef>
              <a:spcAft>
                <a:spcPts val="0"/>
              </a:spcAft>
              <a:buClr>
                <a:srgbClr val="000000"/>
              </a:buClr>
              <a:buSzPts val="1800"/>
              <a:buFont typeface="Arial"/>
              <a:buChar char="•"/>
            </a:pPr>
            <a:r>
              <a:rPr b="0" i="0" lang="uk-UA" sz="1800" u="none" cap="none" strike="noStrike">
                <a:solidFill>
                  <a:srgbClr val="000000"/>
                </a:solidFill>
                <a:latin typeface="Times New Roman"/>
                <a:ea typeface="Times New Roman"/>
                <a:cs typeface="Times New Roman"/>
                <a:sym typeface="Times New Roman"/>
              </a:rPr>
              <a:t>Організація регулярних тренінгів і семінарів з гендерної чутливості. Залучення експертів в сфері забезпечення рівних прав і можливостей жінок і чоловіків з метою підвищення кваліфікації співробітників.</a:t>
            </a:r>
            <a:endParaRPr/>
          </a:p>
        </p:txBody>
      </p:sp>
      <p:sp>
        <p:nvSpPr>
          <p:cNvPr id="567" name="Google Shape;567;p80"/>
          <p:cNvSpPr/>
          <p:nvPr/>
        </p:nvSpPr>
        <p:spPr>
          <a:xfrm>
            <a:off x="6729578" y="1774472"/>
            <a:ext cx="4840635" cy="1200329"/>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rgbClr val="000000"/>
              </a:buClr>
              <a:buSzPts val="1800"/>
              <a:buFont typeface="Arial"/>
              <a:buChar char="•"/>
            </a:pPr>
            <a:r>
              <a:rPr b="0" i="0" lang="uk-UA" sz="1800" u="none" cap="none" strike="noStrike">
                <a:solidFill>
                  <a:srgbClr val="000000"/>
                </a:solidFill>
                <a:latin typeface="Times New Roman"/>
                <a:ea typeface="Times New Roman"/>
                <a:cs typeface="Times New Roman"/>
                <a:sym typeface="Times New Roman"/>
              </a:rPr>
              <a:t>Навчання для гендерних радників та радниць із метою посилення їх спроможності з питань забезпечення рівних прав і можливостей жінок і чоловіків.</a:t>
            </a:r>
            <a:endParaRPr/>
          </a:p>
        </p:txBody>
      </p:sp>
      <p:sp>
        <p:nvSpPr>
          <p:cNvPr id="568" name="Google Shape;568;p80"/>
          <p:cNvSpPr/>
          <p:nvPr/>
        </p:nvSpPr>
        <p:spPr>
          <a:xfrm>
            <a:off x="273660" y="3206234"/>
            <a:ext cx="11456377" cy="172354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rPr b="0" i="0" lang="uk-UA" sz="1800" u="none" cap="none" strike="noStrike">
                <a:solidFill>
                  <a:srgbClr val="000000"/>
                </a:solidFill>
                <a:latin typeface="Times New Roman"/>
                <a:ea typeface="Times New Roman"/>
                <a:cs typeface="Times New Roman"/>
                <a:sym typeface="Times New Roman"/>
              </a:rPr>
              <a:t>5. Відсутність системного підходу до інтеграції принципу гендерної рівності у різні сфери суспільного життя. </a:t>
            </a:r>
            <a:endParaRPr/>
          </a:p>
          <a:p>
            <a:pPr indent="0" lvl="0" marL="0" marR="0" rtl="0" algn="just">
              <a:lnSpc>
                <a:spcPct val="100000"/>
              </a:lnSpc>
              <a:spcBef>
                <a:spcPts val="0"/>
              </a:spcBef>
              <a:spcAft>
                <a:spcPts val="0"/>
              </a:spcAft>
              <a:buClr>
                <a:srgbClr val="000000"/>
              </a:buClr>
              <a:buSzPts val="1800"/>
              <a:buFont typeface="Arial"/>
              <a:buNone/>
            </a:pPr>
            <a:r>
              <a:rPr b="0" i="1" lang="uk-UA" sz="1800" u="none" cap="none" strike="noStrike">
                <a:solidFill>
                  <a:srgbClr val="000000"/>
                </a:solidFill>
                <a:latin typeface="Times New Roman"/>
                <a:ea typeface="Times New Roman"/>
                <a:cs typeface="Times New Roman"/>
                <a:sym typeface="Times New Roman"/>
              </a:rPr>
              <a:t>Шляхи вирішення: </a:t>
            </a:r>
            <a:endParaRPr/>
          </a:p>
          <a:p>
            <a:pPr indent="-285750" lvl="0" marL="285750" marR="0" rtl="0" algn="just">
              <a:lnSpc>
                <a:spcPct val="100000"/>
              </a:lnSpc>
              <a:spcBef>
                <a:spcPts val="0"/>
              </a:spcBef>
              <a:spcAft>
                <a:spcPts val="0"/>
              </a:spcAft>
              <a:buClr>
                <a:srgbClr val="000000"/>
              </a:buClr>
              <a:buSzPts val="1800"/>
              <a:buFont typeface="Arial"/>
              <a:buChar char="•"/>
            </a:pPr>
            <a:r>
              <a:rPr b="0" i="0" lang="uk-UA" sz="1800" u="none" cap="none" strike="noStrike">
                <a:solidFill>
                  <a:srgbClr val="000000"/>
                </a:solidFill>
                <a:latin typeface="Times New Roman"/>
                <a:ea typeface="Times New Roman"/>
                <a:cs typeface="Times New Roman"/>
                <a:sym typeface="Times New Roman"/>
              </a:rPr>
              <a:t>Підвищення ролі координаційних рад, забезпечення взаємодії органів місцевої влади та місцевого самоврядування з громадськими організаціями та експертами в сфері забезпечення рівних прав і можливостей жінок і чоловіків.</a:t>
            </a:r>
            <a:endParaRPr/>
          </a:p>
          <a:p>
            <a:pPr indent="0" lvl="0" marL="0" marR="0" rtl="0" algn="just">
              <a:lnSpc>
                <a:spcPct val="100000"/>
              </a:lnSpc>
              <a:spcBef>
                <a:spcPts val="0"/>
              </a:spcBef>
              <a:spcAft>
                <a:spcPts val="0"/>
              </a:spcAft>
              <a:buClr>
                <a:srgbClr val="000000"/>
              </a:buClr>
              <a:buSzPts val="1600"/>
              <a:buFont typeface="Arial"/>
              <a:buNone/>
            </a:pPr>
            <a:r>
              <a:t/>
            </a:r>
            <a:endParaRPr b="0" i="1" sz="1600" u="none" cap="none" strike="noStrike">
              <a:solidFill>
                <a:srgbClr val="000000"/>
              </a:solidFill>
              <a:latin typeface="Times New Roman"/>
              <a:ea typeface="Times New Roman"/>
              <a:cs typeface="Times New Roman"/>
              <a:sym typeface="Times New Roman"/>
            </a:endParaRPr>
          </a:p>
        </p:txBody>
      </p:sp>
      <p:sp>
        <p:nvSpPr>
          <p:cNvPr id="569" name="Google Shape;569;p80"/>
          <p:cNvSpPr txBox="1"/>
          <p:nvPr/>
        </p:nvSpPr>
        <p:spPr>
          <a:xfrm>
            <a:off x="317255" y="4724954"/>
            <a:ext cx="11369185" cy="148622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000000"/>
              </a:buClr>
              <a:buSzPts val="1800"/>
              <a:buFont typeface="Arial"/>
              <a:buNone/>
            </a:pPr>
            <a:r>
              <a:rPr b="0" i="0" lang="uk-UA" sz="1800" u="none" cap="none" strike="noStrike">
                <a:solidFill>
                  <a:srgbClr val="000000"/>
                </a:solidFill>
                <a:latin typeface="Times New Roman"/>
                <a:ea typeface="Times New Roman"/>
                <a:cs typeface="Times New Roman"/>
                <a:sym typeface="Times New Roman"/>
              </a:rPr>
              <a:t>6. Наявність гендерних стереотипів в суспільстві щодо ролей жінок і чоловіків.</a:t>
            </a:r>
            <a:endParaRPr/>
          </a:p>
          <a:p>
            <a:pPr indent="0" lvl="0" marL="0" marR="0" rtl="0" algn="just">
              <a:lnSpc>
                <a:spcPct val="100000"/>
              </a:lnSpc>
              <a:spcBef>
                <a:spcPts val="0"/>
              </a:spcBef>
              <a:spcAft>
                <a:spcPts val="0"/>
              </a:spcAft>
              <a:buClr>
                <a:srgbClr val="000000"/>
              </a:buClr>
              <a:buSzPts val="1800"/>
              <a:buFont typeface="Arial"/>
              <a:buNone/>
            </a:pPr>
            <a:r>
              <a:rPr b="0" i="1" lang="uk-UA" sz="1800" u="none" cap="none" strike="noStrike">
                <a:solidFill>
                  <a:srgbClr val="000000"/>
                </a:solidFill>
                <a:latin typeface="Times New Roman"/>
                <a:ea typeface="Times New Roman"/>
                <a:cs typeface="Times New Roman"/>
                <a:sym typeface="Times New Roman"/>
              </a:rPr>
              <a:t>Шляхи вирішення:  </a:t>
            </a:r>
            <a:endParaRPr/>
          </a:p>
          <a:p>
            <a:pPr indent="-285750" lvl="0" marL="285750" marR="0" rtl="0" algn="just">
              <a:lnSpc>
                <a:spcPct val="100000"/>
              </a:lnSpc>
              <a:spcBef>
                <a:spcPts val="0"/>
              </a:spcBef>
              <a:spcAft>
                <a:spcPts val="0"/>
              </a:spcAft>
              <a:buClr>
                <a:srgbClr val="000000"/>
              </a:buClr>
              <a:buSzPts val="1800"/>
              <a:buFont typeface="Arial"/>
              <a:buChar char="•"/>
            </a:pPr>
            <a:r>
              <a:rPr b="0" i="0" lang="uk-UA" sz="1800" u="none" cap="none" strike="noStrike">
                <a:solidFill>
                  <a:srgbClr val="000000"/>
                </a:solidFill>
                <a:latin typeface="Times New Roman"/>
                <a:ea typeface="Times New Roman"/>
                <a:cs typeface="Times New Roman"/>
                <a:sym typeface="Times New Roman"/>
              </a:rPr>
              <a:t>Проведення просвітницьких кампаній з метою інформування населення про виникнення та вплив гендерних стереотипів на становлення особистості. Організація інформаційно-просвітницьких заходів на рівні громад.</a:t>
            </a:r>
            <a:endParaRPr/>
          </a:p>
          <a:p>
            <a:pPr indent="0" lvl="0" marL="0" marR="0" rtl="0" algn="l">
              <a:lnSpc>
                <a:spcPct val="100000"/>
              </a:lnSpc>
              <a:spcBef>
                <a:spcPts val="0"/>
              </a:spcBef>
              <a:spcAft>
                <a:spcPts val="0"/>
              </a:spcAft>
              <a:buClr>
                <a:srgbClr val="000000"/>
              </a:buClr>
              <a:buSzPts val="1800"/>
              <a:buFont typeface="Arial"/>
              <a:buNone/>
            </a:pPr>
            <a:r>
              <a:t/>
            </a:r>
            <a:endParaRPr b="0" i="1" sz="16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800"/>
              <a:buFont typeface="Arial"/>
              <a:buNone/>
            </a:pPr>
            <a:r>
              <a:t/>
            </a:r>
            <a:endParaRPr b="0" i="1" sz="1600" u="none" cap="none" strike="noStrike">
              <a:solidFill>
                <a:srgbClr val="000000"/>
              </a:solidFill>
              <a:latin typeface="Times New Roman"/>
              <a:ea typeface="Times New Roman"/>
              <a:cs typeface="Times New Roman"/>
              <a:sym typeface="Times New Roman"/>
            </a:endParaRPr>
          </a:p>
        </p:txBody>
      </p:sp>
      <p:sp>
        <p:nvSpPr>
          <p:cNvPr id="570" name="Google Shape;570;p8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74" name="Shape 574"/>
        <p:cNvGrpSpPr/>
        <p:nvPr/>
      </p:nvGrpSpPr>
      <p:grpSpPr>
        <a:xfrm>
          <a:off x="0" y="0"/>
          <a:ext cx="0" cy="0"/>
          <a:chOff x="0" y="0"/>
          <a:chExt cx="0" cy="0"/>
        </a:xfrm>
      </p:grpSpPr>
      <p:sp>
        <p:nvSpPr>
          <p:cNvPr id="575" name="Google Shape;575;p81"/>
          <p:cNvSpPr txBox="1"/>
          <p:nvPr>
            <p:ph type="title"/>
          </p:nvPr>
        </p:nvSpPr>
        <p:spPr>
          <a:xfrm>
            <a:off x="278295" y="-157655"/>
            <a:ext cx="11635409" cy="88458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Нацсоцслужба.  Плани</a:t>
            </a:r>
            <a:endParaRPr b="1" sz="2400"/>
          </a:p>
        </p:txBody>
      </p:sp>
      <p:sp>
        <p:nvSpPr>
          <p:cNvPr id="576" name="Google Shape;576;p81"/>
          <p:cNvSpPr txBox="1"/>
          <p:nvPr/>
        </p:nvSpPr>
        <p:spPr>
          <a:xfrm>
            <a:off x="704193" y="1041895"/>
            <a:ext cx="10752083" cy="5632311"/>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rgbClr val="000000"/>
              </a:buClr>
              <a:buSzPts val="1800"/>
              <a:buFont typeface="Noto Sans Symbols"/>
              <a:buChar char="⮚"/>
            </a:pPr>
            <a:r>
              <a:rPr b="0" i="0" lang="uk-UA" sz="1800" u="none" cap="none" strike="noStrike">
                <a:solidFill>
                  <a:srgbClr val="000000"/>
                </a:solidFill>
                <a:latin typeface="Times New Roman"/>
                <a:ea typeface="Times New Roman"/>
                <a:cs typeface="Times New Roman"/>
                <a:sym typeface="Times New Roman"/>
              </a:rPr>
              <a:t>Проведення системних тренінгів і навчань для відповідальних структурних підрозділів з метою посилення діяльності у сфері забезпечення рівних прав та можливостей жінок і чоловіків.</a:t>
            </a:r>
            <a:endParaRPr/>
          </a:p>
          <a:p>
            <a:pPr indent="-171450" lvl="0" marL="285750" marR="0" rtl="0" algn="just">
              <a:lnSpc>
                <a:spcPct val="100000"/>
              </a:lnSpc>
              <a:spcBef>
                <a:spcPts val="0"/>
              </a:spcBef>
              <a:spcAft>
                <a:spcPts val="0"/>
              </a:spcAft>
              <a:buClr>
                <a:srgbClr val="000000"/>
              </a:buClr>
              <a:buSzPts val="1800"/>
              <a:buFont typeface="Noto Sans Symbols"/>
              <a:buNone/>
            </a:pPr>
            <a:r>
              <a:t/>
            </a:r>
            <a:endParaRPr b="0" i="0" sz="1800" u="none" cap="none" strike="noStrike">
              <a:solidFill>
                <a:srgbClr val="000000"/>
              </a:solidFill>
              <a:latin typeface="Times New Roman"/>
              <a:ea typeface="Times New Roman"/>
              <a:cs typeface="Times New Roman"/>
              <a:sym typeface="Times New Roman"/>
            </a:endParaRPr>
          </a:p>
          <a:p>
            <a:pPr indent="-285750" lvl="0" marL="285750" marR="0" rtl="0" algn="just">
              <a:lnSpc>
                <a:spcPct val="100000"/>
              </a:lnSpc>
              <a:spcBef>
                <a:spcPts val="0"/>
              </a:spcBef>
              <a:spcAft>
                <a:spcPts val="0"/>
              </a:spcAft>
              <a:buClr>
                <a:srgbClr val="000000"/>
              </a:buClr>
              <a:buSzPts val="1800"/>
              <a:buFont typeface="Noto Sans Symbols"/>
              <a:buChar char="⮚"/>
            </a:pPr>
            <a:r>
              <a:rPr b="0" i="0" lang="uk-UA" sz="1800" u="none" cap="none" strike="noStrike">
                <a:solidFill>
                  <a:srgbClr val="000000"/>
                </a:solidFill>
                <a:latin typeface="Times New Roman"/>
                <a:ea typeface="Times New Roman"/>
                <a:cs typeface="Times New Roman"/>
                <a:sym typeface="Times New Roman"/>
              </a:rPr>
              <a:t>Організація внутрішніх навчальних заходів для працівників Нацсоцслужби з метою підвищення рівня їх професійної компетентності у зазначеній сфері.</a:t>
            </a:r>
            <a:endParaRPr/>
          </a:p>
          <a:p>
            <a:pPr indent="-171450" lvl="0" marL="285750" marR="0" rtl="0" algn="just">
              <a:lnSpc>
                <a:spcPct val="100000"/>
              </a:lnSpc>
              <a:spcBef>
                <a:spcPts val="0"/>
              </a:spcBef>
              <a:spcAft>
                <a:spcPts val="0"/>
              </a:spcAft>
              <a:buClr>
                <a:srgbClr val="000000"/>
              </a:buClr>
              <a:buSzPts val="1800"/>
              <a:buFont typeface="Noto Sans Symbols"/>
              <a:buNone/>
            </a:pPr>
            <a:r>
              <a:t/>
            </a:r>
            <a:endParaRPr b="0" i="0" sz="1800" u="none" cap="none" strike="noStrike">
              <a:solidFill>
                <a:srgbClr val="000000"/>
              </a:solidFill>
              <a:latin typeface="Times New Roman"/>
              <a:ea typeface="Times New Roman"/>
              <a:cs typeface="Times New Roman"/>
              <a:sym typeface="Times New Roman"/>
            </a:endParaRPr>
          </a:p>
          <a:p>
            <a:pPr indent="-285750" lvl="0" marL="285750" marR="0" rtl="0" algn="just">
              <a:lnSpc>
                <a:spcPct val="100000"/>
              </a:lnSpc>
              <a:spcBef>
                <a:spcPts val="0"/>
              </a:spcBef>
              <a:spcAft>
                <a:spcPts val="0"/>
              </a:spcAft>
              <a:buClr>
                <a:srgbClr val="000000"/>
              </a:buClr>
              <a:buSzPts val="1800"/>
              <a:buFont typeface="Noto Sans Symbols"/>
              <a:buChar char="⮚"/>
            </a:pPr>
            <a:r>
              <a:rPr b="0" i="0" lang="uk-UA" sz="1800" u="none" cap="none" strike="noStrike">
                <a:solidFill>
                  <a:srgbClr val="000000"/>
                </a:solidFill>
                <a:latin typeface="Times New Roman"/>
                <a:ea typeface="Times New Roman"/>
                <a:cs typeface="Times New Roman"/>
                <a:sym typeface="Times New Roman"/>
              </a:rPr>
              <a:t>Нацсоцслужба продовжить роботу над створенням нових інформаційних матеріалів і проведенням роз’яснювальних кампаній з питань протидії торгівлі людьми, домашньому насильству та насильству за ознакою статі, волонтерської діяльності, забезпечення рівних прав та можливостей жінок і чоловіків. </a:t>
            </a:r>
            <a:endParaRPr/>
          </a:p>
          <a:p>
            <a:pPr indent="-171450" lvl="0" marL="285750" marR="0" rtl="0" algn="just">
              <a:lnSpc>
                <a:spcPct val="100000"/>
              </a:lnSpc>
              <a:spcBef>
                <a:spcPts val="0"/>
              </a:spcBef>
              <a:spcAft>
                <a:spcPts val="0"/>
              </a:spcAft>
              <a:buClr>
                <a:srgbClr val="000000"/>
              </a:buClr>
              <a:buSzPts val="1800"/>
              <a:buFont typeface="Noto Sans Symbols"/>
              <a:buNone/>
            </a:pPr>
            <a:r>
              <a:t/>
            </a:r>
            <a:endParaRPr b="0" i="0" sz="1800" u="none" cap="none" strike="noStrike">
              <a:solidFill>
                <a:srgbClr val="000000"/>
              </a:solidFill>
              <a:latin typeface="Times New Roman"/>
              <a:ea typeface="Times New Roman"/>
              <a:cs typeface="Times New Roman"/>
              <a:sym typeface="Times New Roman"/>
            </a:endParaRPr>
          </a:p>
          <a:p>
            <a:pPr indent="-285750" lvl="0" marL="285750" marR="0" rtl="0" algn="just">
              <a:lnSpc>
                <a:spcPct val="100000"/>
              </a:lnSpc>
              <a:spcBef>
                <a:spcPts val="0"/>
              </a:spcBef>
              <a:spcAft>
                <a:spcPts val="0"/>
              </a:spcAft>
              <a:buClr>
                <a:srgbClr val="000000"/>
              </a:buClr>
              <a:buSzPts val="1800"/>
              <a:buFont typeface="Noto Sans Symbols"/>
              <a:buChar char="⮚"/>
            </a:pPr>
            <a:r>
              <a:rPr b="0" i="0" lang="uk-UA" sz="1800" u="none" cap="none" strike="noStrike">
                <a:solidFill>
                  <a:srgbClr val="000000"/>
                </a:solidFill>
                <a:latin typeface="Times New Roman"/>
                <a:ea typeface="Times New Roman"/>
                <a:cs typeface="Times New Roman"/>
                <a:sym typeface="Times New Roman"/>
              </a:rPr>
              <a:t>Удосконалення механізмів надання своєчасної та ефективної допомоги особам, постраждалим від сексуального насильства, пов’язаного зі збройною агресією російської </a:t>
            </a:r>
            <a:r>
              <a:rPr b="0" i="0" lang="uk-UA" sz="1800" u="none" cap="none" strike="noStrike">
                <a:solidFill>
                  <a:srgbClr val="000000"/>
                </a:solidFill>
                <a:latin typeface="Times New Roman"/>
                <a:ea typeface="Times New Roman"/>
                <a:cs typeface="Times New Roman"/>
                <a:sym typeface="Times New Roman"/>
              </a:rPr>
              <a:t>ф</a:t>
            </a:r>
            <a:r>
              <a:rPr b="0" i="0" lang="uk-UA" sz="1800" u="none" cap="none" strike="noStrike">
                <a:solidFill>
                  <a:srgbClr val="000000"/>
                </a:solidFill>
                <a:latin typeface="Times New Roman"/>
                <a:ea typeface="Times New Roman"/>
                <a:cs typeface="Times New Roman"/>
                <a:sym typeface="Times New Roman"/>
              </a:rPr>
              <a:t>едерації.</a:t>
            </a:r>
            <a:endParaRPr/>
          </a:p>
          <a:p>
            <a:pPr indent="-171450" lvl="0" marL="285750" marR="0" rtl="0" algn="just">
              <a:lnSpc>
                <a:spcPct val="100000"/>
              </a:lnSpc>
              <a:spcBef>
                <a:spcPts val="0"/>
              </a:spcBef>
              <a:spcAft>
                <a:spcPts val="0"/>
              </a:spcAft>
              <a:buClr>
                <a:srgbClr val="000000"/>
              </a:buClr>
              <a:buSzPts val="1800"/>
              <a:buFont typeface="Noto Sans Symbols"/>
              <a:buNone/>
            </a:pPr>
            <a:r>
              <a:t/>
            </a:r>
            <a:endParaRPr b="0" i="0" sz="1800" u="none" cap="none" strike="noStrike">
              <a:solidFill>
                <a:srgbClr val="000000"/>
              </a:solidFill>
              <a:latin typeface="Times New Roman"/>
              <a:ea typeface="Times New Roman"/>
              <a:cs typeface="Times New Roman"/>
              <a:sym typeface="Times New Roman"/>
            </a:endParaRPr>
          </a:p>
          <a:p>
            <a:pPr indent="-285750" lvl="0" marL="285750" marR="0" rtl="0" algn="just">
              <a:lnSpc>
                <a:spcPct val="100000"/>
              </a:lnSpc>
              <a:spcBef>
                <a:spcPts val="0"/>
              </a:spcBef>
              <a:spcAft>
                <a:spcPts val="0"/>
              </a:spcAft>
              <a:buClr>
                <a:srgbClr val="000000"/>
              </a:buClr>
              <a:buSzPts val="1800"/>
              <a:buFont typeface="Noto Sans Symbols"/>
              <a:buChar char="⮚"/>
            </a:pPr>
            <a:r>
              <a:rPr b="0" i="0" lang="uk-UA" sz="1800" u="none" cap="none" strike="noStrike">
                <a:solidFill>
                  <a:srgbClr val="000000"/>
                </a:solidFill>
                <a:latin typeface="Times New Roman"/>
                <a:ea typeface="Times New Roman"/>
                <a:cs typeface="Times New Roman"/>
                <a:sym typeface="Times New Roman"/>
              </a:rPr>
              <a:t>Поглиблення співпраці з партнерами шляхом удосконалення механізмів міжвідомчої та міжсекторальної взаємодії, розширення обміну інформацією і кращими практиками, а також реалізації спільних заходів, спрямованих на підвищення ефективності державної політики у сфері забезпечення рівних прав та можливостей жінок і чоловіків.</a:t>
            </a:r>
            <a:endParaRPr/>
          </a:p>
          <a:p>
            <a:pPr indent="-171450" lvl="0" marL="285750" marR="0" rtl="0" algn="just">
              <a:lnSpc>
                <a:spcPct val="100000"/>
              </a:lnSpc>
              <a:spcBef>
                <a:spcPts val="0"/>
              </a:spcBef>
              <a:spcAft>
                <a:spcPts val="0"/>
              </a:spcAft>
              <a:buClr>
                <a:srgbClr val="000000"/>
              </a:buClr>
              <a:buSzPts val="1800"/>
              <a:buFont typeface="Noto Sans Symbols"/>
              <a:buNone/>
            </a:pPr>
            <a:r>
              <a:t/>
            </a:r>
            <a:endParaRPr b="0" i="0" sz="1800" u="none" cap="none" strike="noStrike">
              <a:solidFill>
                <a:srgbClr val="000000"/>
              </a:solidFill>
              <a:latin typeface="Times New Roman"/>
              <a:ea typeface="Times New Roman"/>
              <a:cs typeface="Times New Roman"/>
              <a:sym typeface="Times New Roman"/>
            </a:endParaRPr>
          </a:p>
          <a:p>
            <a:pPr indent="-285750" lvl="0" marL="285750" marR="0" rtl="0" algn="just">
              <a:lnSpc>
                <a:spcPct val="100000"/>
              </a:lnSpc>
              <a:spcBef>
                <a:spcPts val="0"/>
              </a:spcBef>
              <a:spcAft>
                <a:spcPts val="0"/>
              </a:spcAft>
              <a:buClr>
                <a:srgbClr val="000000"/>
              </a:buClr>
              <a:buSzPts val="1800"/>
              <a:buFont typeface="Noto Sans Symbols"/>
              <a:buChar char="⮚"/>
            </a:pPr>
            <a:r>
              <a:rPr b="0" i="0" lang="uk-UA" sz="1800" u="none" cap="none" strike="noStrike">
                <a:solidFill>
                  <a:srgbClr val="000000"/>
                </a:solidFill>
                <a:latin typeface="Times New Roman"/>
                <a:ea typeface="Times New Roman"/>
                <a:cs typeface="Times New Roman"/>
                <a:sym typeface="Times New Roman"/>
              </a:rPr>
              <a:t>Підвищення спроможності спеціалізованих служб підтримки осіб, постраждалих під домашнього насильства та насильства за ознакою статі.</a:t>
            </a:r>
            <a:endParaRPr/>
          </a:p>
        </p:txBody>
      </p:sp>
      <p:sp>
        <p:nvSpPr>
          <p:cNvPr id="577" name="Google Shape;577;p8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81" name="Shape 581"/>
        <p:cNvGrpSpPr/>
        <p:nvPr/>
      </p:nvGrpSpPr>
      <p:grpSpPr>
        <a:xfrm>
          <a:off x="0" y="0"/>
          <a:ext cx="0" cy="0"/>
          <a:chOff x="0" y="0"/>
          <a:chExt cx="0" cy="0"/>
        </a:xfrm>
      </p:grpSpPr>
      <p:sp>
        <p:nvSpPr>
          <p:cNvPr id="582" name="Google Shape;582;p82"/>
          <p:cNvSpPr txBox="1"/>
          <p:nvPr>
            <p:ph type="title"/>
          </p:nvPr>
        </p:nvSpPr>
        <p:spPr>
          <a:xfrm>
            <a:off x="1131216" y="258335"/>
            <a:ext cx="10914246" cy="979916"/>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None/>
            </a:pPr>
            <a:r>
              <a:rPr b="1" lang="uk-UA" sz="2400">
                <a:solidFill>
                  <a:srgbClr val="000000"/>
                </a:solidFill>
                <a:latin typeface="Times New Roman"/>
                <a:ea typeface="Times New Roman"/>
                <a:cs typeface="Times New Roman"/>
                <a:sym typeface="Times New Roman"/>
              </a:rPr>
              <a:t>Державна служба України у справах дітей.</a:t>
            </a:r>
            <a:br>
              <a:rPr b="1" lang="uk-UA" sz="2400">
                <a:solidFill>
                  <a:srgbClr val="000000"/>
                </a:solidFill>
                <a:latin typeface="Times New Roman"/>
                <a:ea typeface="Times New Roman"/>
                <a:cs typeface="Times New Roman"/>
                <a:sym typeface="Times New Roman"/>
              </a:rPr>
            </a:br>
            <a:r>
              <a:rPr b="1" lang="uk-UA" sz="2400">
                <a:solidFill>
                  <a:srgbClr val="000000"/>
                </a:solidFill>
                <a:latin typeface="Times New Roman"/>
                <a:ea typeface="Times New Roman"/>
                <a:cs typeface="Times New Roman"/>
                <a:sym typeface="Times New Roman"/>
              </a:rPr>
              <a:t>Досягнення</a:t>
            </a:r>
            <a:br>
              <a:rPr b="1" lang="uk-UA" sz="2400">
                <a:solidFill>
                  <a:srgbClr val="000000"/>
                </a:solidFill>
                <a:latin typeface="Times New Roman"/>
                <a:ea typeface="Times New Roman"/>
                <a:cs typeface="Times New Roman"/>
                <a:sym typeface="Times New Roman"/>
              </a:rPr>
            </a:br>
            <a:endParaRPr b="1" sz="2400">
              <a:solidFill>
                <a:srgbClr val="000000"/>
              </a:solidFill>
              <a:latin typeface="Times New Roman"/>
              <a:ea typeface="Times New Roman"/>
              <a:cs typeface="Times New Roman"/>
              <a:sym typeface="Times New Roman"/>
            </a:endParaRPr>
          </a:p>
        </p:txBody>
      </p:sp>
      <p:sp>
        <p:nvSpPr>
          <p:cNvPr id="583" name="Google Shape;583;p82"/>
          <p:cNvSpPr txBox="1"/>
          <p:nvPr>
            <p:ph idx="1" type="body"/>
          </p:nvPr>
        </p:nvSpPr>
        <p:spPr>
          <a:xfrm>
            <a:off x="0" y="1047751"/>
            <a:ext cx="11877675" cy="6372224"/>
          </a:xfrm>
          <a:prstGeom prst="rect">
            <a:avLst/>
          </a:prstGeom>
          <a:noFill/>
          <a:ln>
            <a:noFill/>
          </a:ln>
        </p:spPr>
        <p:txBody>
          <a:bodyPr anchorCtr="0" anchor="t" bIns="45700" lIns="91425" spcFirstLastPara="1" rIns="91425" wrap="square" tIns="45700">
            <a:normAutofit fontScale="47500" lnSpcReduction="20000"/>
          </a:bodyPr>
          <a:lstStyle/>
          <a:p>
            <a:pPr indent="-495300" lvl="0" marL="857250" rtl="0" algn="just">
              <a:lnSpc>
                <a:spcPct val="120000"/>
              </a:lnSpc>
              <a:spcBef>
                <a:spcPts val="600"/>
              </a:spcBef>
              <a:spcAft>
                <a:spcPts val="0"/>
              </a:spcAft>
              <a:buSzPct val="99722"/>
              <a:buFont typeface="Arial"/>
              <a:buAutoNum type="arabicPeriod"/>
            </a:pPr>
            <a:r>
              <a:rPr lang="uk-UA" sz="3800">
                <a:latin typeface="Times New Roman"/>
                <a:ea typeface="Times New Roman"/>
                <a:cs typeface="Times New Roman"/>
                <a:sym typeface="Times New Roman"/>
              </a:rPr>
              <a:t>Наказом Державної служби України у справах дітей від 03.09.2024 № 67-ОС «Про визначення уповноваженої особи з питань забезпечення рівних прав та можливостей жінок і чоловіків, запобігання та протидії насильству за ознакою статі в Державній служби України у справах дітей» обов’язки уповноваженої особи (координатора) з питань забезпечення рівних прав та можливостей жінок і чоловіків, запобігання та протидії насильству за ознаками статі покладено на заступника Голови Державної служби України у справах дітей.</a:t>
            </a:r>
            <a:endParaRPr/>
          </a:p>
          <a:p>
            <a:pPr indent="-495300" lvl="0" marL="857250" rtl="0" algn="just">
              <a:lnSpc>
                <a:spcPct val="120000"/>
              </a:lnSpc>
              <a:spcBef>
                <a:spcPts val="1200"/>
              </a:spcBef>
              <a:spcAft>
                <a:spcPts val="0"/>
              </a:spcAft>
              <a:buSzPct val="99722"/>
              <a:buFont typeface="Arial"/>
              <a:buAutoNum type="arabicPeriod"/>
            </a:pPr>
            <a:r>
              <a:rPr lang="uk-UA" sz="3800">
                <a:latin typeface="Times New Roman"/>
                <a:ea typeface="Times New Roman"/>
                <a:cs typeface="Times New Roman"/>
                <a:sym typeface="Times New Roman"/>
              </a:rPr>
              <a:t>Переглянуто, розроблено та забезпечено заповнення звітної форми у частині введення показників з розподілом за статтю та віком, необхідних для аналізу/оцінювання становища різних груп жінок і чоловіків (лист Державної служби України у справах дітей від 10.12.2025 № 6244/05.01-3/13790/2025 на обласні державні (військові) адміністрації та на виконавчий орган Київської міської ради (Київська міська державна (військова) адміністрація).</a:t>
            </a:r>
            <a:endParaRPr/>
          </a:p>
          <a:p>
            <a:pPr indent="-495300" lvl="0" marL="857250" rtl="0" algn="just">
              <a:lnSpc>
                <a:spcPct val="120000"/>
              </a:lnSpc>
              <a:spcBef>
                <a:spcPts val="1200"/>
              </a:spcBef>
              <a:spcAft>
                <a:spcPts val="0"/>
              </a:spcAft>
              <a:buSzPct val="99722"/>
              <a:buFont typeface="Arial"/>
              <a:buAutoNum type="arabicPeriod"/>
            </a:pPr>
            <a:r>
              <a:rPr lang="uk-UA" sz="3800">
                <a:latin typeface="Times New Roman"/>
                <a:ea typeface="Times New Roman"/>
                <a:cs typeface="Times New Roman"/>
                <a:sym typeface="Times New Roman"/>
              </a:rPr>
              <a:t>Створено розділ «</a:t>
            </a:r>
            <a:r>
              <a:rPr lang="uk-UA" sz="3800" u="sng">
                <a:solidFill>
                  <a:schemeClr val="hlink"/>
                </a:solidFill>
                <a:latin typeface="Times New Roman"/>
                <a:ea typeface="Times New Roman"/>
                <a:cs typeface="Times New Roman"/>
                <a:sym typeface="Times New Roman"/>
                <a:hlinkClick r:id="rId4"/>
              </a:rPr>
              <a:t>Гендерна рівність</a:t>
            </a:r>
            <a:r>
              <a:rPr lang="uk-UA" sz="3800">
                <a:latin typeface="Times New Roman"/>
                <a:ea typeface="Times New Roman"/>
                <a:cs typeface="Times New Roman"/>
                <a:sym typeface="Times New Roman"/>
              </a:rPr>
              <a:t>» та розміщено матеріали з питань забезпечення рівних прав та можливостей жінок і чоловіків на офіційному вебпорталі Державної служби України у справах дітей.</a:t>
            </a:r>
            <a:endParaRPr/>
          </a:p>
          <a:p>
            <a:pPr indent="-495300" lvl="0" marL="857250" rtl="0" algn="just">
              <a:lnSpc>
                <a:spcPct val="120000"/>
              </a:lnSpc>
              <a:spcBef>
                <a:spcPts val="1200"/>
              </a:spcBef>
              <a:spcAft>
                <a:spcPts val="0"/>
              </a:spcAft>
              <a:buSzPct val="99722"/>
              <a:buFont typeface="Arial"/>
              <a:buAutoNum type="arabicPeriod"/>
            </a:pPr>
            <a:r>
              <a:rPr lang="uk-UA" sz="3800">
                <a:latin typeface="Times New Roman"/>
                <a:ea typeface="Times New Roman"/>
                <a:cs typeface="Times New Roman"/>
                <a:sym typeface="Times New Roman"/>
              </a:rPr>
              <a:t>Державна служба України у справах дітей відповідно до листа Міністерства соціальної політики, сім’ї та єдності України  від 20.10.2025 № 12935/0/2-25/57 розглянула </a:t>
            </a:r>
            <a:r>
              <a:rPr lang="uk-UA" sz="3800" u="sng">
                <a:solidFill>
                  <a:schemeClr val="hlink"/>
                </a:solidFill>
                <a:latin typeface="Times New Roman"/>
                <a:ea typeface="Times New Roman"/>
                <a:cs typeface="Times New Roman"/>
                <a:sym typeface="Times New Roman"/>
                <a:hlinkClick r:id="rId5"/>
              </a:rPr>
              <a:t>проєкт розпорядження КМУ «Про затвердження Національного плану дій з виконання резолюції Ради Безпеки ООН 1325 «Жінки, мир, безпека» на період до 2030 року та плану заходів з його виконання у 2026-2030 роках» </a:t>
            </a:r>
            <a:r>
              <a:rPr lang="uk-UA" sz="3800">
                <a:latin typeface="Times New Roman"/>
                <a:ea typeface="Times New Roman"/>
                <a:cs typeface="Times New Roman"/>
                <a:sym typeface="Times New Roman"/>
              </a:rPr>
              <a:t>та погодила його без зауважень листом від 30.10.2025 № 5641/08-1/12468/2025. </a:t>
            </a:r>
            <a:endParaRPr/>
          </a:p>
          <a:p>
            <a:pPr indent="-228600" lvl="0" marL="457200" rtl="0" algn="just">
              <a:lnSpc>
                <a:spcPct val="90000"/>
              </a:lnSpc>
              <a:spcBef>
                <a:spcPts val="1600"/>
              </a:spcBef>
              <a:spcAft>
                <a:spcPts val="0"/>
              </a:spcAft>
              <a:buSzPct val="135338"/>
              <a:buNone/>
            </a:pPr>
            <a:r>
              <a:t/>
            </a:r>
            <a:endParaRPr>
              <a:latin typeface="Times New Roman"/>
              <a:ea typeface="Times New Roman"/>
              <a:cs typeface="Times New Roman"/>
              <a:sym typeface="Times New Roman"/>
            </a:endParaRPr>
          </a:p>
        </p:txBody>
      </p:sp>
      <p:sp>
        <p:nvSpPr>
          <p:cNvPr id="584" name="Google Shape;584;p8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88" name="Shape 588"/>
        <p:cNvGrpSpPr/>
        <p:nvPr/>
      </p:nvGrpSpPr>
      <p:grpSpPr>
        <a:xfrm>
          <a:off x="0" y="0"/>
          <a:ext cx="0" cy="0"/>
          <a:chOff x="0" y="0"/>
          <a:chExt cx="0" cy="0"/>
        </a:xfrm>
      </p:grpSpPr>
      <p:sp>
        <p:nvSpPr>
          <p:cNvPr id="589" name="Google Shape;589;p83"/>
          <p:cNvSpPr txBox="1"/>
          <p:nvPr>
            <p:ph type="title"/>
          </p:nvPr>
        </p:nvSpPr>
        <p:spPr>
          <a:xfrm>
            <a:off x="-160094" y="67835"/>
            <a:ext cx="12197862" cy="979916"/>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None/>
            </a:pPr>
            <a:r>
              <a:rPr b="1" lang="uk-UA" sz="2400">
                <a:solidFill>
                  <a:srgbClr val="000000"/>
                </a:solidFill>
                <a:latin typeface="Times New Roman"/>
                <a:ea typeface="Times New Roman"/>
                <a:cs typeface="Times New Roman"/>
                <a:sym typeface="Times New Roman"/>
              </a:rPr>
              <a:t>Держслужба у справах дітей. Досягнення</a:t>
            </a:r>
            <a:endParaRPr b="1" sz="2400">
              <a:solidFill>
                <a:srgbClr val="000000"/>
              </a:solidFill>
              <a:latin typeface="Times New Roman"/>
              <a:ea typeface="Times New Roman"/>
              <a:cs typeface="Times New Roman"/>
              <a:sym typeface="Times New Roman"/>
            </a:endParaRPr>
          </a:p>
        </p:txBody>
      </p:sp>
      <p:sp>
        <p:nvSpPr>
          <p:cNvPr id="590" name="Google Shape;590;p83"/>
          <p:cNvSpPr txBox="1"/>
          <p:nvPr>
            <p:ph idx="1" type="body"/>
          </p:nvPr>
        </p:nvSpPr>
        <p:spPr>
          <a:xfrm>
            <a:off x="-1" y="809626"/>
            <a:ext cx="11877675" cy="6372224"/>
          </a:xfrm>
          <a:prstGeom prst="rect">
            <a:avLst/>
          </a:prstGeom>
          <a:noFill/>
          <a:ln>
            <a:noFill/>
          </a:ln>
        </p:spPr>
        <p:txBody>
          <a:bodyPr anchorCtr="0" anchor="t" bIns="45700" lIns="91425" spcFirstLastPara="1" rIns="91425" wrap="square" tIns="45700">
            <a:normAutofit/>
          </a:bodyPr>
          <a:lstStyle/>
          <a:p>
            <a:pPr indent="-533400" lvl="0" marL="895350" marR="0" rtl="0" algn="just">
              <a:lnSpc>
                <a:spcPct val="90000"/>
              </a:lnSpc>
              <a:spcBef>
                <a:spcPts val="0"/>
              </a:spcBef>
              <a:spcAft>
                <a:spcPts val="0"/>
              </a:spcAft>
              <a:buClr>
                <a:srgbClr val="000000"/>
              </a:buClr>
              <a:buSzPts val="1750"/>
              <a:buFont typeface="Arial"/>
              <a:buAutoNum type="arabicPeriod" startAt="5"/>
            </a:pPr>
            <a:r>
              <a:rPr b="0" i="0" lang="uk-UA" sz="1750" u="none" cap="none" strike="noStrike">
                <a:solidFill>
                  <a:srgbClr val="000000"/>
                </a:solidFill>
                <a:latin typeface="Times New Roman"/>
                <a:ea typeface="Times New Roman"/>
                <a:cs typeface="Times New Roman"/>
                <a:sym typeface="Times New Roman"/>
              </a:rPr>
              <a:t>Держслужба у справах дітей відповідно до листа Комітету ВРУ з питань освіти, науки та інновацій від 19.09.2025 № 04-24/3-2025/216756 розглянула </a:t>
            </a:r>
            <a:r>
              <a:rPr b="0" i="0" lang="uk-UA" sz="1750" u="sng" cap="none" strike="noStrike">
                <a:solidFill>
                  <a:srgbClr val="000000"/>
                </a:solidFill>
                <a:latin typeface="Times New Roman"/>
                <a:ea typeface="Times New Roman"/>
                <a:cs typeface="Times New Roman"/>
                <a:sym typeface="Times New Roman"/>
                <a:hlinkClick r:id="rId4">
                  <a:extLst>
                    <a:ext uri="{A12FA001-AC4F-418D-AE19-62706E023703}">
                      <ahyp:hlinkClr val="tx"/>
                    </a:ext>
                  </a:extLst>
                </a:hlinkClick>
              </a:rPr>
              <a:t>проєкт ЗУ «Про внесення змін до деяких законодавчих актів у зв’язку із ратифікацією Конвенції Ради Європи про запобігання насильству щодо жінок та домашньому насильству й боротьбу з цими явищами (Стамбульська конвенція) з питань освіти та підготовки спеціалістів» </a:t>
            </a:r>
            <a:r>
              <a:rPr b="0" i="0" lang="uk-UA" sz="1750" u="none" cap="none" strike="noStrike">
                <a:solidFill>
                  <a:srgbClr val="000000"/>
                </a:solidFill>
                <a:latin typeface="Times New Roman"/>
                <a:ea typeface="Times New Roman"/>
                <a:cs typeface="Times New Roman"/>
                <a:sym typeface="Times New Roman"/>
              </a:rPr>
              <a:t>(реєстр. № 14046 від 15.09.2025), та повідомила про відсутність пропозицій та зауважень до зазначеного проєкту акта листом від 30.09.2025 № 5119/08-1/11021/2025.</a:t>
            </a:r>
            <a:endParaRPr/>
          </a:p>
          <a:p>
            <a:pPr indent="-422275" lvl="0" marL="895350" marR="0" rtl="0" algn="just">
              <a:lnSpc>
                <a:spcPct val="90000"/>
              </a:lnSpc>
              <a:spcBef>
                <a:spcPts val="0"/>
              </a:spcBef>
              <a:spcAft>
                <a:spcPts val="0"/>
              </a:spcAft>
              <a:buClr>
                <a:srgbClr val="000000"/>
              </a:buClr>
              <a:buSzPts val="1750"/>
              <a:buFont typeface="Arial"/>
              <a:buNone/>
            </a:pPr>
            <a:r>
              <a:t/>
            </a:r>
            <a:endParaRPr b="0" i="0" sz="1750" u="none" cap="none" strike="noStrike">
              <a:solidFill>
                <a:srgbClr val="000000"/>
              </a:solidFill>
              <a:latin typeface="Times New Roman"/>
              <a:ea typeface="Times New Roman"/>
              <a:cs typeface="Times New Roman"/>
              <a:sym typeface="Times New Roman"/>
            </a:endParaRPr>
          </a:p>
          <a:p>
            <a:pPr indent="-533400" lvl="0" marL="895350" marR="0" rtl="0" algn="just">
              <a:lnSpc>
                <a:spcPct val="90000"/>
              </a:lnSpc>
              <a:spcBef>
                <a:spcPts val="0"/>
              </a:spcBef>
              <a:spcAft>
                <a:spcPts val="0"/>
              </a:spcAft>
              <a:buClr>
                <a:srgbClr val="000000"/>
              </a:buClr>
              <a:buSzPts val="1750"/>
              <a:buFont typeface="Arial"/>
              <a:buAutoNum type="arabicPeriod" startAt="5"/>
            </a:pPr>
            <a:r>
              <a:rPr b="0" i="0" lang="uk-UA" sz="1750" u="none" cap="none" strike="noStrike">
                <a:solidFill>
                  <a:srgbClr val="000000"/>
                </a:solidFill>
                <a:latin typeface="Times New Roman"/>
                <a:ea typeface="Times New Roman"/>
                <a:cs typeface="Times New Roman"/>
                <a:sym typeface="Times New Roman"/>
              </a:rPr>
              <a:t>Держслужба України у справах дітей в межах здійснення моніторингу дотримання місцевими органами виконавчої влади, органами місцевого самоврядування, підприємствами, установами та організаціями незалежно від форми власності, фізичними особами вимог законодавства у сфері захисту прав дітей узагальнює інформацію (із зазначенням інформації про категорії постраждалих дітей чи дітей, щодо яких виникла відповідна загроза (вік, стать, наявність/відсутність інвалідності тощо) (</a:t>
            </a:r>
            <a:r>
              <a:rPr b="0" i="0" lang="uk-UA" sz="1750" u="sng" cap="none" strike="noStrike">
                <a:solidFill>
                  <a:srgbClr val="000000"/>
                </a:solidFill>
                <a:latin typeface="Times New Roman"/>
                <a:ea typeface="Times New Roman"/>
                <a:cs typeface="Times New Roman"/>
                <a:sym typeface="Times New Roman"/>
                <a:hlinkClick r:id="rId5">
                  <a:extLst>
                    <a:ext uri="{A12FA001-AC4F-418D-AE19-62706E023703}">
                      <ahyp:hlinkClr val="tx"/>
                    </a:ext>
                  </a:extLst>
                </a:hlinkClick>
              </a:rPr>
              <a:t>постанова КМУ від 19 листопада 2025 р.                № 1513 «Про затвердження Порядку реагування на випадки насильства та жорстокого поводження з дітьми</a:t>
            </a:r>
            <a:r>
              <a:rPr b="0" i="0" lang="uk-UA" sz="1750" u="none" cap="none" strike="noStrike">
                <a:solidFill>
                  <a:srgbClr val="000000"/>
                </a:solidFill>
                <a:latin typeface="Times New Roman"/>
                <a:ea typeface="Times New Roman"/>
                <a:cs typeface="Times New Roman"/>
                <a:sym typeface="Times New Roman"/>
              </a:rPr>
              <a:t>»).</a:t>
            </a:r>
            <a:endParaRPr/>
          </a:p>
          <a:p>
            <a:pPr indent="-422275" lvl="0" marL="895350" marR="0" rtl="0" algn="just">
              <a:lnSpc>
                <a:spcPct val="90000"/>
              </a:lnSpc>
              <a:spcBef>
                <a:spcPts val="0"/>
              </a:spcBef>
              <a:spcAft>
                <a:spcPts val="0"/>
              </a:spcAft>
              <a:buClr>
                <a:srgbClr val="000000"/>
              </a:buClr>
              <a:buSzPts val="1750"/>
              <a:buFont typeface="Arial"/>
              <a:buNone/>
            </a:pPr>
            <a:r>
              <a:t/>
            </a:r>
            <a:endParaRPr b="0" i="0" sz="1750" u="none" cap="none" strike="noStrike">
              <a:solidFill>
                <a:srgbClr val="000000"/>
              </a:solidFill>
              <a:latin typeface="Times New Roman"/>
              <a:ea typeface="Times New Roman"/>
              <a:cs typeface="Times New Roman"/>
              <a:sym typeface="Times New Roman"/>
            </a:endParaRPr>
          </a:p>
          <a:p>
            <a:pPr indent="-533400" lvl="0" marL="895350" marR="0" rtl="0" algn="just">
              <a:lnSpc>
                <a:spcPct val="90000"/>
              </a:lnSpc>
              <a:spcBef>
                <a:spcPts val="0"/>
              </a:spcBef>
              <a:spcAft>
                <a:spcPts val="0"/>
              </a:spcAft>
              <a:buClr>
                <a:srgbClr val="000000"/>
              </a:buClr>
              <a:buSzPts val="1750"/>
              <a:buFont typeface="Arial"/>
              <a:buAutoNum type="arabicPeriod" startAt="5"/>
            </a:pPr>
            <a:r>
              <a:rPr b="0" i="0" lang="uk-UA" sz="1750" u="none" cap="none" strike="noStrike">
                <a:solidFill>
                  <a:srgbClr val="000000"/>
                </a:solidFill>
                <a:latin typeface="Times New Roman"/>
                <a:ea typeface="Times New Roman"/>
                <a:cs typeface="Times New Roman"/>
                <a:sym typeface="Times New Roman"/>
              </a:rPr>
              <a:t>Представниками Держслужби у справах дітей взято участь у роботі Комітету Верховної Ради України з питань соціальної політики та захисту прав ветеранів у складі робочої групи з підготовки </a:t>
            </a:r>
            <a:r>
              <a:rPr b="0" i="0" lang="uk-UA" sz="1750" u="sng" cap="none" strike="noStrike">
                <a:solidFill>
                  <a:srgbClr val="000000"/>
                </a:solidFill>
                <a:latin typeface="Times New Roman"/>
                <a:ea typeface="Times New Roman"/>
                <a:cs typeface="Times New Roman"/>
                <a:sym typeface="Times New Roman"/>
                <a:hlinkClick r:id="rId6">
                  <a:extLst>
                    <a:ext uri="{A12FA001-AC4F-418D-AE19-62706E023703}">
                      <ahyp:hlinkClr val="tx"/>
                    </a:ext>
                  </a:extLst>
                </a:hlinkClick>
              </a:rPr>
              <a:t>проєкту Закону України «Про внесення змін до деяких законів України щодо підтримки сімей з дітьми та створення умов, які сприяють поєднанню батьківства з професійною діяльністю»</a:t>
            </a:r>
            <a:r>
              <a:rPr b="0" i="0" lang="uk-UA" sz="1750" u="none" cap="none" strike="noStrike">
                <a:solidFill>
                  <a:srgbClr val="000000"/>
                </a:solidFill>
                <a:latin typeface="Times New Roman"/>
                <a:ea typeface="Times New Roman"/>
                <a:cs typeface="Times New Roman"/>
                <a:sym typeface="Times New Roman"/>
              </a:rPr>
              <a:t> (Закон прийнято 05.11.2025). </a:t>
            </a:r>
            <a:endParaRPr/>
          </a:p>
          <a:p>
            <a:pPr indent="-422275" lvl="0" marL="895350" marR="0" rtl="0" algn="just">
              <a:lnSpc>
                <a:spcPct val="90000"/>
              </a:lnSpc>
              <a:spcBef>
                <a:spcPts val="0"/>
              </a:spcBef>
              <a:spcAft>
                <a:spcPts val="0"/>
              </a:spcAft>
              <a:buClr>
                <a:srgbClr val="000000"/>
              </a:buClr>
              <a:buSzPts val="1750"/>
              <a:buFont typeface="Arial"/>
              <a:buNone/>
            </a:pPr>
            <a:r>
              <a:t/>
            </a:r>
            <a:endParaRPr b="0" i="0" sz="1750" u="none" cap="none" strike="noStrike">
              <a:solidFill>
                <a:srgbClr val="000000"/>
              </a:solidFill>
              <a:latin typeface="Times New Roman"/>
              <a:ea typeface="Times New Roman"/>
              <a:cs typeface="Times New Roman"/>
              <a:sym typeface="Times New Roman"/>
            </a:endParaRPr>
          </a:p>
          <a:p>
            <a:pPr indent="-533400" lvl="0" marL="895350" marR="0" rtl="0" algn="just">
              <a:lnSpc>
                <a:spcPct val="90000"/>
              </a:lnSpc>
              <a:spcBef>
                <a:spcPts val="0"/>
              </a:spcBef>
              <a:spcAft>
                <a:spcPts val="0"/>
              </a:spcAft>
              <a:buClr>
                <a:srgbClr val="000000"/>
              </a:buClr>
              <a:buSzPts val="1750"/>
              <a:buFont typeface="Arial"/>
              <a:buAutoNum type="arabicPeriod" startAt="5"/>
            </a:pPr>
            <a:r>
              <a:rPr b="0" i="0" lang="uk-UA" sz="1750" u="none" cap="none" strike="noStrike">
                <a:solidFill>
                  <a:srgbClr val="000000"/>
                </a:solidFill>
                <a:latin typeface="Times New Roman"/>
                <a:ea typeface="Times New Roman"/>
                <a:cs typeface="Times New Roman"/>
                <a:sym typeface="Times New Roman"/>
              </a:rPr>
              <a:t>Розміщено на офіційному вебпорталі Держслужби у справах дітей </a:t>
            </a:r>
            <a:r>
              <a:rPr b="0" i="0" lang="uk-UA" sz="1750" u="sng" cap="none" strike="noStrike">
                <a:solidFill>
                  <a:srgbClr val="000000"/>
                </a:solidFill>
                <a:latin typeface="Times New Roman"/>
                <a:ea typeface="Times New Roman"/>
                <a:cs typeface="Times New Roman"/>
                <a:sym typeface="Times New Roman"/>
                <a:hlinkClick r:id="rId7">
                  <a:extLst>
                    <a:ext uri="{A12FA001-AC4F-418D-AE19-62706E023703}">
                      <ahyp:hlinkClr val="tx"/>
                    </a:ext>
                  </a:extLst>
                </a:hlinkClick>
              </a:rPr>
              <a:t>інформаційні матеріали </a:t>
            </a:r>
            <a:r>
              <a:rPr b="0" i="0" lang="uk-UA" sz="1750" u="none" cap="none" strike="noStrike">
                <a:solidFill>
                  <a:srgbClr val="000000"/>
                </a:solidFill>
                <a:latin typeface="Times New Roman"/>
                <a:ea typeface="Times New Roman"/>
                <a:cs typeface="Times New Roman"/>
                <a:sym typeface="Times New Roman"/>
              </a:rPr>
              <a:t>щодо можливості скористатися послугою «муніципальна няня» та отримати відшкодування вартості послуги з догляду за дитиною «муніципальна няня» на строк здійснення догляду за такою дитиною</a:t>
            </a:r>
            <a:endParaRPr>
              <a:latin typeface="Times New Roman"/>
              <a:ea typeface="Times New Roman"/>
              <a:cs typeface="Times New Roman"/>
              <a:sym typeface="Times New Roman"/>
            </a:endParaRPr>
          </a:p>
        </p:txBody>
      </p:sp>
      <p:sp>
        <p:nvSpPr>
          <p:cNvPr id="591" name="Google Shape;591;p8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1" name="Shape 191"/>
        <p:cNvGrpSpPr/>
        <p:nvPr/>
      </p:nvGrpSpPr>
      <p:grpSpPr>
        <a:xfrm>
          <a:off x="0" y="0"/>
          <a:ext cx="0" cy="0"/>
          <a:chOff x="0" y="0"/>
          <a:chExt cx="0" cy="0"/>
        </a:xfrm>
      </p:grpSpPr>
      <p:sp>
        <p:nvSpPr>
          <p:cNvPr id="192" name="Google Shape;192;p26"/>
          <p:cNvSpPr txBox="1"/>
          <p:nvPr>
            <p:ph idx="1" type="body"/>
          </p:nvPr>
        </p:nvSpPr>
        <p:spPr>
          <a:xfrm>
            <a:off x="271669" y="1050372"/>
            <a:ext cx="11635409" cy="435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None/>
            </a:pPr>
            <a:r>
              <a:rPr lang="uk-UA" sz="2000">
                <a:latin typeface="Times New Roman"/>
                <a:ea typeface="Times New Roman"/>
                <a:cs typeface="Times New Roman"/>
                <a:sym typeface="Times New Roman"/>
              </a:rPr>
              <a:t>	</a:t>
            </a:r>
            <a:endParaRPr sz="2000">
              <a:latin typeface="Times New Roman"/>
              <a:ea typeface="Times New Roman"/>
              <a:cs typeface="Times New Roman"/>
              <a:sym typeface="Times New Roman"/>
            </a:endParaRPr>
          </a:p>
        </p:txBody>
      </p:sp>
      <p:sp>
        <p:nvSpPr>
          <p:cNvPr id="193" name="Google Shape;193;p26"/>
          <p:cNvSpPr txBox="1"/>
          <p:nvPr/>
        </p:nvSpPr>
        <p:spPr>
          <a:xfrm>
            <a:off x="694291" y="1542466"/>
            <a:ext cx="10508044" cy="23876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000000"/>
              </a:buClr>
              <a:buSzPts val="2800"/>
              <a:buFont typeface="Calibri"/>
              <a:buNone/>
            </a:pPr>
            <a:br>
              <a:rPr b="1" i="0" lang="uk-UA" sz="2800" u="none" cap="none" strike="noStrike">
                <a:solidFill>
                  <a:srgbClr val="000000"/>
                </a:solidFill>
                <a:latin typeface="Calibri"/>
                <a:ea typeface="Calibri"/>
                <a:cs typeface="Calibri"/>
                <a:sym typeface="Calibri"/>
              </a:rPr>
            </a:br>
            <a:br>
              <a:rPr b="1" i="0" lang="uk-UA" sz="2800" u="none" cap="none" strike="noStrike">
                <a:solidFill>
                  <a:srgbClr val="000000"/>
                </a:solidFill>
                <a:latin typeface="Calibri"/>
                <a:ea typeface="Calibri"/>
                <a:cs typeface="Calibri"/>
                <a:sym typeface="Calibri"/>
              </a:rPr>
            </a:br>
            <a:endParaRPr b="0" i="0" sz="3200" u="none" cap="none" strike="noStrike">
              <a:solidFill>
                <a:schemeClr val="dk1"/>
              </a:solidFill>
              <a:latin typeface="Calibri"/>
              <a:ea typeface="Calibri"/>
              <a:cs typeface="Calibri"/>
              <a:sym typeface="Calibri"/>
            </a:endParaRPr>
          </a:p>
        </p:txBody>
      </p:sp>
      <p:sp>
        <p:nvSpPr>
          <p:cNvPr id="194" name="Google Shape;194;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uk-UA"/>
              <a:t>‹#›</a:t>
            </a:fld>
            <a:endParaRPr/>
          </a:p>
        </p:txBody>
      </p:sp>
      <p:graphicFrame>
        <p:nvGraphicFramePr>
          <p:cNvPr id="195" name="Google Shape;195;p26"/>
          <p:cNvGraphicFramePr/>
          <p:nvPr/>
        </p:nvGraphicFramePr>
        <p:xfrm>
          <a:off x="222921" y="763043"/>
          <a:ext cx="3000000" cy="3000000"/>
        </p:xfrm>
        <a:graphic>
          <a:graphicData uri="http://schemas.openxmlformats.org/drawingml/2006/table">
            <a:tbl>
              <a:tblPr bandRow="1" firstRow="1">
                <a:noFill/>
                <a:tableStyleId>{CBC2C5ED-31D6-4F12-B73E-0FFFC3D3D45A}</a:tableStyleId>
              </a:tblPr>
              <a:tblGrid>
                <a:gridCol w="1665525"/>
                <a:gridCol w="2100950"/>
                <a:gridCol w="1072825"/>
                <a:gridCol w="2290875"/>
                <a:gridCol w="1556650"/>
                <a:gridCol w="3059350"/>
              </a:tblGrid>
              <a:tr h="434150">
                <a:tc>
                  <a:txBody>
                    <a:bodyPr/>
                    <a:lstStyle/>
                    <a:p>
                      <a:pPr indent="-87313" lvl="0" marL="87313" marR="0" rtl="0" algn="l">
                        <a:lnSpc>
                          <a:spcPct val="100000"/>
                        </a:lnSpc>
                        <a:spcBef>
                          <a:spcPts val="0"/>
                        </a:spcBef>
                        <a:spcAft>
                          <a:spcPts val="0"/>
                        </a:spcAft>
                        <a:buClr>
                          <a:srgbClr val="000000"/>
                        </a:buClr>
                        <a:buSzPts val="1200"/>
                        <a:buFont typeface="Arial"/>
                        <a:buNone/>
                      </a:pPr>
                      <a:r>
                        <a:rPr b="1" i="0" lang="uk-UA" sz="1200" u="none" cap="none" strike="noStrike">
                          <a:solidFill>
                            <a:srgbClr val="000000"/>
                          </a:solidFill>
                          <a:latin typeface="Times New Roman"/>
                          <a:ea typeface="Times New Roman"/>
                          <a:cs typeface="Times New Roman"/>
                          <a:sym typeface="Times New Roman"/>
                        </a:rPr>
                        <a:t>Acquis</a:t>
                      </a:r>
                      <a:endParaRPr/>
                    </a:p>
                    <a:p>
                      <a:pPr indent="87313" lvl="0" marL="87313" marR="0" rtl="0" algn="l">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Times New Roman"/>
                        <a:ea typeface="Times New Roman"/>
                        <a:cs typeface="Times New Roman"/>
                        <a:sym typeface="Times New Roman"/>
                      </a:endParaRPr>
                    </a:p>
                  </a:txBody>
                  <a:tcPr marT="7625" marB="0" marR="7625" marL="7625">
                    <a:solidFill>
                      <a:srgbClr val="B7E0EB"/>
                    </a:solidFill>
                  </a:tcPr>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Право Європейського Союзу</a:t>
                      </a:r>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Times New Roman"/>
                        <a:ea typeface="Times New Roman"/>
                        <a:cs typeface="Times New Roman"/>
                        <a:sym typeface="Times New Roman"/>
                      </a:endParaRPr>
                    </a:p>
                  </a:txBody>
                  <a:tcPr marT="7625" marB="0" marR="7625" marL="7625">
                    <a:solidFill>
                      <a:srgbClr val="B7E0EB"/>
                    </a:solidFill>
                  </a:tcPr>
                </a:tc>
                <a:tc>
                  <a:txBody>
                    <a:bodyPr/>
                    <a:lstStyle/>
                    <a:p>
                      <a:pPr indent="0" lvl="0" marL="0" marR="0" rtl="0" algn="l">
                        <a:lnSpc>
                          <a:spcPct val="100000"/>
                        </a:lnSpc>
                        <a:spcBef>
                          <a:spcPts val="0"/>
                        </a:spcBef>
                        <a:spcAft>
                          <a:spcPts val="0"/>
                        </a:spcAft>
                        <a:buClr>
                          <a:schemeClr val="dk1"/>
                        </a:buClr>
                        <a:buSzPts val="1100"/>
                        <a:buFont typeface="Calibri"/>
                        <a:buNone/>
                      </a:pPr>
                      <a:r>
                        <a:rPr b="1" i="0" lang="uk-UA" sz="1200" u="none" cap="none" strike="noStrike">
                          <a:solidFill>
                            <a:srgbClr val="000000"/>
                          </a:solidFill>
                          <a:latin typeface="Times New Roman"/>
                          <a:ea typeface="Times New Roman"/>
                          <a:cs typeface="Times New Roman"/>
                          <a:sym typeface="Times New Roman"/>
                        </a:rPr>
                        <a:t>ESAW</a:t>
                      </a:r>
                      <a:endParaRPr/>
                    </a:p>
                    <a:p>
                      <a:pPr indent="0" lvl="0" marL="0" marR="0" rtl="0" algn="l">
                        <a:lnSpc>
                          <a:spcPct val="100000"/>
                        </a:lnSpc>
                        <a:spcBef>
                          <a:spcPts val="0"/>
                        </a:spcBef>
                        <a:spcAft>
                          <a:spcPts val="0"/>
                        </a:spcAft>
                        <a:buClr>
                          <a:schemeClr val="dk1"/>
                        </a:buClr>
                        <a:buSzPts val="1100"/>
                        <a:buFont typeface="Calibri"/>
                        <a:buNone/>
                      </a:pPr>
                      <a:r>
                        <a:t/>
                      </a:r>
                      <a:endParaRPr b="1" i="0" sz="1200" u="none" cap="none" strike="noStrike">
                        <a:solidFill>
                          <a:srgbClr val="000000"/>
                        </a:solidFill>
                        <a:latin typeface="Times New Roman"/>
                        <a:ea typeface="Times New Roman"/>
                        <a:cs typeface="Times New Roman"/>
                        <a:sym typeface="Times New Roman"/>
                      </a:endParaRPr>
                    </a:p>
                  </a:txBody>
                  <a:tcPr marT="7625" marB="0" marR="7625" marL="7625">
                    <a:solidFill>
                      <a:srgbClr val="B7E0EB"/>
                    </a:solidFill>
                  </a:tcPr>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Статистика ЄС щодо нещасних випадків на роботі</a:t>
                      </a:r>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Times New Roman"/>
                        <a:ea typeface="Times New Roman"/>
                        <a:cs typeface="Times New Roman"/>
                        <a:sym typeface="Times New Roman"/>
                      </a:endParaRPr>
                    </a:p>
                  </a:txBody>
                  <a:tcPr marT="7625" marB="0" marR="7625" marL="7625">
                    <a:solidFill>
                      <a:srgbClr val="B7E0EB"/>
                    </a:solidFill>
                  </a:tcPr>
                </a:tc>
                <a:tc>
                  <a:txBody>
                    <a:bodyPr/>
                    <a:lstStyle/>
                    <a:p>
                      <a:pPr indent="0" lvl="0" marL="0" marR="0" rtl="0" algn="l">
                        <a:lnSpc>
                          <a:spcPct val="100000"/>
                        </a:lnSpc>
                        <a:spcBef>
                          <a:spcPts val="0"/>
                        </a:spcBef>
                        <a:spcAft>
                          <a:spcPts val="0"/>
                        </a:spcAft>
                        <a:buNone/>
                      </a:pPr>
                      <a:r>
                        <a:rPr b="1" i="0" lang="uk-UA" sz="1200" u="none" cap="none" strike="noStrike">
                          <a:solidFill>
                            <a:srgbClr val="000000"/>
                          </a:solidFill>
                          <a:latin typeface="Times New Roman"/>
                          <a:ea typeface="Times New Roman"/>
                          <a:cs typeface="Times New Roman"/>
                          <a:sym typeface="Times New Roman"/>
                        </a:rPr>
                        <a:t>SES</a:t>
                      </a:r>
                      <a:endParaRPr/>
                    </a:p>
                    <a:p>
                      <a:pPr indent="0" lvl="0" marL="0" marR="0" rtl="0" algn="l">
                        <a:lnSpc>
                          <a:spcPct val="100000"/>
                        </a:lnSpc>
                        <a:spcBef>
                          <a:spcPts val="0"/>
                        </a:spcBef>
                        <a:spcAft>
                          <a:spcPts val="0"/>
                        </a:spcAft>
                        <a:buNone/>
                      </a:pPr>
                      <a:r>
                        <a:t/>
                      </a:r>
                      <a:endParaRPr b="1" i="0" sz="1200" u="none" cap="none" strike="noStrike">
                        <a:solidFill>
                          <a:srgbClr val="000000"/>
                        </a:solidFill>
                        <a:latin typeface="Times New Roman"/>
                        <a:ea typeface="Times New Roman"/>
                        <a:cs typeface="Times New Roman"/>
                        <a:sym typeface="Times New Roman"/>
                      </a:endParaRPr>
                    </a:p>
                  </a:txBody>
                  <a:tcPr marT="45725" marB="45725" marR="91450" marL="91450">
                    <a:solidFill>
                      <a:srgbClr val="B7E0EB"/>
                    </a:solidFill>
                  </a:tcPr>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Обстеження структури оплати праці</a:t>
                      </a:r>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Times New Roman"/>
                        <a:ea typeface="Times New Roman"/>
                        <a:cs typeface="Times New Roman"/>
                        <a:sym typeface="Times New Roman"/>
                      </a:endParaRPr>
                    </a:p>
                  </a:txBody>
                  <a:tcPr marT="7625" marB="0" marR="7625" marL="7625">
                    <a:solidFill>
                      <a:srgbClr val="B7E0EB"/>
                    </a:solidFill>
                  </a:tcPr>
                </a:tc>
              </a:tr>
              <a:tr h="506425">
                <a:tc>
                  <a:txBody>
                    <a:bodyPr/>
                    <a:lstStyle/>
                    <a:p>
                      <a:pPr indent="0" lvl="0" marL="0" marR="0" rtl="0" algn="l">
                        <a:lnSpc>
                          <a:spcPct val="100000"/>
                        </a:lnSpc>
                        <a:spcBef>
                          <a:spcPts val="0"/>
                        </a:spcBef>
                        <a:spcAft>
                          <a:spcPts val="0"/>
                        </a:spcAft>
                        <a:buNone/>
                      </a:pPr>
                      <a:r>
                        <a:rPr b="1" i="0" lang="uk-UA" sz="1200" u="none" cap="none" strike="noStrike">
                          <a:solidFill>
                            <a:srgbClr val="000000"/>
                          </a:solidFill>
                          <a:latin typeface="Times New Roman"/>
                          <a:ea typeface="Times New Roman"/>
                          <a:cs typeface="Times New Roman"/>
                          <a:sym typeface="Times New Roman"/>
                        </a:rPr>
                        <a:t>AES</a:t>
                      </a:r>
                      <a:endParaRPr/>
                    </a:p>
                    <a:p>
                      <a:pPr indent="0" lvl="0" marL="0" marR="0" rtl="0" algn="l">
                        <a:lnSpc>
                          <a:spcPct val="100000"/>
                        </a:lnSpc>
                        <a:spcBef>
                          <a:spcPts val="0"/>
                        </a:spcBef>
                        <a:spcAft>
                          <a:spcPts val="0"/>
                        </a:spcAft>
                        <a:buNone/>
                      </a:pPr>
                      <a:r>
                        <a:t/>
                      </a:r>
                      <a:endParaRPr b="1" i="0" sz="1200" u="none" cap="none" strike="noStrike">
                        <a:solidFill>
                          <a:srgbClr val="000000"/>
                        </a:solidFill>
                        <a:latin typeface="Times New Roman"/>
                        <a:ea typeface="Times New Roman"/>
                        <a:cs typeface="Times New Roman"/>
                        <a:sym typeface="Times New Roman"/>
                      </a:endParaRPr>
                    </a:p>
                  </a:txBody>
                  <a:tcPr marT="7625" marB="0" marR="7625" marL="7625"/>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Участь дорослих у навчанні впродовж життя</a:t>
                      </a:r>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Times New Roman"/>
                        <a:ea typeface="Times New Roman"/>
                        <a:cs typeface="Times New Roman"/>
                        <a:sym typeface="Times New Roman"/>
                      </a:endParaRPr>
                    </a:p>
                  </a:txBody>
                  <a:tcPr marT="7625" marB="0" marR="7625" marL="7625"/>
                </a:tc>
                <a:tc>
                  <a:txBody>
                    <a:bodyPr/>
                    <a:lstStyle/>
                    <a:p>
                      <a:pPr indent="0" lvl="0" marL="0" marR="0" rtl="0" algn="l">
                        <a:lnSpc>
                          <a:spcPct val="100000"/>
                        </a:lnSpc>
                        <a:spcBef>
                          <a:spcPts val="0"/>
                        </a:spcBef>
                        <a:spcAft>
                          <a:spcPts val="0"/>
                        </a:spcAft>
                        <a:buNone/>
                      </a:pPr>
                      <a:r>
                        <a:rPr b="1" i="0" lang="uk-UA" sz="1200" u="none" cap="none" strike="noStrike">
                          <a:solidFill>
                            <a:srgbClr val="000000"/>
                          </a:solidFill>
                          <a:latin typeface="Times New Roman"/>
                          <a:ea typeface="Times New Roman"/>
                          <a:cs typeface="Times New Roman"/>
                          <a:sym typeface="Times New Roman"/>
                        </a:rPr>
                        <a:t>EU-SILC</a:t>
                      </a:r>
                      <a:endParaRPr/>
                    </a:p>
                    <a:p>
                      <a:pPr indent="0" lvl="0" marL="0" marR="0" rtl="0" algn="l">
                        <a:lnSpc>
                          <a:spcPct val="100000"/>
                        </a:lnSpc>
                        <a:spcBef>
                          <a:spcPts val="0"/>
                        </a:spcBef>
                        <a:spcAft>
                          <a:spcPts val="0"/>
                        </a:spcAft>
                        <a:buNone/>
                      </a:pPr>
                      <a:r>
                        <a:t/>
                      </a:r>
                      <a:endParaRPr b="1" i="0" sz="1200" u="none" cap="none" strike="noStrike">
                        <a:solidFill>
                          <a:srgbClr val="000000"/>
                        </a:solidFill>
                        <a:latin typeface="Times New Roman"/>
                        <a:ea typeface="Times New Roman"/>
                        <a:cs typeface="Times New Roman"/>
                        <a:sym typeface="Times New Roman"/>
                      </a:endParaRPr>
                    </a:p>
                  </a:txBody>
                  <a:tcPr marT="7625" marB="0" marR="7625" marL="7625"/>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Європейське обстеження доходів та умов життя</a:t>
                      </a:r>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Times New Roman"/>
                        <a:ea typeface="Times New Roman"/>
                        <a:cs typeface="Times New Roman"/>
                        <a:sym typeface="Times New Roman"/>
                      </a:endParaRPr>
                    </a:p>
                  </a:txBody>
                  <a:tcPr marT="7625" marB="0" marR="7625" marL="7625"/>
                </a:tc>
                <a:tc>
                  <a:txBody>
                    <a:bodyPr/>
                    <a:lstStyle/>
                    <a:p>
                      <a:pPr indent="0" lvl="0" marL="0" marR="0" rtl="0" algn="l">
                        <a:lnSpc>
                          <a:spcPct val="100000"/>
                        </a:lnSpc>
                        <a:spcBef>
                          <a:spcPts val="0"/>
                        </a:spcBef>
                        <a:spcAft>
                          <a:spcPts val="0"/>
                        </a:spcAft>
                        <a:buClr>
                          <a:schemeClr val="dk1"/>
                        </a:buClr>
                        <a:buSzPts val="1100"/>
                        <a:buFont typeface="Calibri"/>
                        <a:buNone/>
                      </a:pPr>
                      <a:r>
                        <a:rPr b="1" i="0" lang="uk-UA" sz="1200" u="none" cap="none" strike="noStrike">
                          <a:solidFill>
                            <a:srgbClr val="000000"/>
                          </a:solidFill>
                          <a:latin typeface="Times New Roman"/>
                          <a:ea typeface="Times New Roman"/>
                          <a:cs typeface="Times New Roman"/>
                          <a:sym typeface="Times New Roman"/>
                        </a:rPr>
                        <a:t>RD4U</a:t>
                      </a:r>
                      <a:endParaRPr/>
                    </a:p>
                  </a:txBody>
                  <a:tcPr marT="7625" marB="0" marR="7625" marL="7625"/>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Міжнародний Реєстр збитків, завданих агресією російської федерації проти України </a:t>
                      </a:r>
                      <a:endParaRPr/>
                    </a:p>
                  </a:txBody>
                  <a:tcPr marT="45725" marB="45725" marR="91450" marL="91450"/>
                </a:tc>
              </a:tr>
              <a:tr h="152400">
                <a:tc>
                  <a:txBody>
                    <a:bodyPr/>
                    <a:lstStyle/>
                    <a:p>
                      <a:pPr indent="0" lvl="0" marL="0" marR="0" rtl="0" algn="l">
                        <a:lnSpc>
                          <a:spcPct val="100000"/>
                        </a:lnSpc>
                        <a:spcBef>
                          <a:spcPts val="0"/>
                        </a:spcBef>
                        <a:spcAft>
                          <a:spcPts val="0"/>
                        </a:spcAft>
                        <a:buNone/>
                      </a:pPr>
                      <a:r>
                        <a:rPr b="1" i="0" lang="uk-UA" sz="1200" u="none" cap="none" strike="noStrike">
                          <a:solidFill>
                            <a:srgbClr val="000000"/>
                          </a:solidFill>
                          <a:latin typeface="Times New Roman"/>
                          <a:ea typeface="Times New Roman"/>
                          <a:cs typeface="Times New Roman"/>
                          <a:sym typeface="Times New Roman"/>
                        </a:rPr>
                        <a:t>BMZ</a:t>
                      </a:r>
                      <a:endParaRPr/>
                    </a:p>
                    <a:p>
                      <a:pPr indent="0" lvl="0" marL="0" marR="0" rtl="0" algn="l">
                        <a:lnSpc>
                          <a:spcPct val="100000"/>
                        </a:lnSpc>
                        <a:spcBef>
                          <a:spcPts val="0"/>
                        </a:spcBef>
                        <a:spcAft>
                          <a:spcPts val="0"/>
                        </a:spcAft>
                        <a:buNone/>
                      </a:pPr>
                      <a:r>
                        <a:t/>
                      </a:r>
                      <a:endParaRPr b="1" i="0" sz="1200" u="none" cap="none" strike="noStrike">
                        <a:solidFill>
                          <a:srgbClr val="000000"/>
                        </a:solidFill>
                        <a:latin typeface="Times New Roman"/>
                        <a:ea typeface="Times New Roman"/>
                        <a:cs typeface="Times New Roman"/>
                        <a:sym typeface="Times New Roman"/>
                      </a:endParaRPr>
                    </a:p>
                  </a:txBody>
                  <a:tcPr marT="7625" marB="0" marR="7625" marL="7625"/>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Федеральне міністерство економічного співробітництва та розвитку Німеччини</a:t>
                      </a:r>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Times New Roman"/>
                        <a:ea typeface="Times New Roman"/>
                        <a:cs typeface="Times New Roman"/>
                        <a:sym typeface="Times New Roman"/>
                      </a:endParaRPr>
                    </a:p>
                  </a:txBody>
                  <a:tcPr marT="7625" marB="0" marR="7625" marL="7625"/>
                </a:tc>
                <a:tc>
                  <a:txBody>
                    <a:bodyPr/>
                    <a:lstStyle/>
                    <a:p>
                      <a:pPr indent="0" lvl="0" marL="0" marR="0" rtl="0" algn="l">
                        <a:lnSpc>
                          <a:spcPct val="100000"/>
                        </a:lnSpc>
                        <a:spcBef>
                          <a:spcPts val="0"/>
                        </a:spcBef>
                        <a:spcAft>
                          <a:spcPts val="0"/>
                        </a:spcAft>
                        <a:buNone/>
                      </a:pPr>
                      <a:r>
                        <a:rPr b="1" i="0" lang="uk-UA" sz="1200" u="none" cap="none" strike="noStrike">
                          <a:solidFill>
                            <a:srgbClr val="000000"/>
                          </a:solidFill>
                          <a:latin typeface="Times New Roman"/>
                          <a:ea typeface="Times New Roman"/>
                          <a:cs typeface="Times New Roman"/>
                          <a:sym typeface="Times New Roman"/>
                        </a:rPr>
                        <a:t>Global Survivors Fund</a:t>
                      </a:r>
                      <a:endParaRPr/>
                    </a:p>
                    <a:p>
                      <a:pPr indent="0" lvl="0" marL="0" marR="0" rtl="0" algn="l">
                        <a:lnSpc>
                          <a:spcPct val="100000"/>
                        </a:lnSpc>
                        <a:spcBef>
                          <a:spcPts val="0"/>
                        </a:spcBef>
                        <a:spcAft>
                          <a:spcPts val="0"/>
                        </a:spcAft>
                        <a:buNone/>
                      </a:pPr>
                      <a:r>
                        <a:t/>
                      </a:r>
                      <a:endParaRPr b="1" i="0" sz="1200" u="none" cap="none" strike="noStrike">
                        <a:solidFill>
                          <a:srgbClr val="000000"/>
                        </a:solidFill>
                        <a:latin typeface="Times New Roman"/>
                        <a:ea typeface="Times New Roman"/>
                        <a:cs typeface="Times New Roman"/>
                        <a:sym typeface="Times New Roman"/>
                      </a:endParaRPr>
                    </a:p>
                  </a:txBody>
                  <a:tcPr marT="7625" marB="0" marR="7625" marL="7625"/>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Глобальний  фонд тих, хто пережили насильство </a:t>
                      </a:r>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Times New Roman"/>
                        <a:ea typeface="Times New Roman"/>
                        <a:cs typeface="Times New Roman"/>
                        <a:sym typeface="Times New Roman"/>
                      </a:endParaRPr>
                    </a:p>
                  </a:txBody>
                  <a:tcPr marT="45725" marB="45725" marR="91450" marL="91450"/>
                </a:tc>
                <a:tc>
                  <a:txBody>
                    <a:bodyPr/>
                    <a:lstStyle/>
                    <a:p>
                      <a:pPr indent="0" lvl="0" marL="0" marR="0" rtl="0" algn="l">
                        <a:lnSpc>
                          <a:spcPct val="100000"/>
                        </a:lnSpc>
                        <a:spcBef>
                          <a:spcPts val="0"/>
                        </a:spcBef>
                        <a:spcAft>
                          <a:spcPts val="0"/>
                        </a:spcAft>
                        <a:buNone/>
                      </a:pPr>
                      <a:r>
                        <a:rPr b="1" i="0" lang="uk-UA" sz="1200" u="none" cap="none" strike="noStrike">
                          <a:solidFill>
                            <a:srgbClr val="000000"/>
                          </a:solidFill>
                          <a:latin typeface="Times New Roman"/>
                          <a:ea typeface="Times New Roman"/>
                          <a:cs typeface="Times New Roman"/>
                          <a:sym typeface="Times New Roman"/>
                        </a:rPr>
                        <a:t>UN Women </a:t>
                      </a:r>
                      <a:endParaRPr/>
                    </a:p>
                  </a:txBody>
                  <a:tcPr marT="45725" marB="45725" marR="91450" marL="91450"/>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ООН Жінки</a:t>
                      </a:r>
                      <a:endParaRPr/>
                    </a:p>
                  </a:txBody>
                  <a:tcPr marT="45725" marB="45725" marR="91450" marL="91450"/>
                </a:tc>
              </a:tr>
              <a:tr h="552000">
                <a:tc>
                  <a:txBody>
                    <a:bodyPr/>
                    <a:lstStyle/>
                    <a:p>
                      <a:pPr indent="0" lvl="0" marL="0" marR="0" rtl="0" algn="l">
                        <a:lnSpc>
                          <a:spcPct val="100000"/>
                        </a:lnSpc>
                        <a:spcBef>
                          <a:spcPts val="0"/>
                        </a:spcBef>
                        <a:spcAft>
                          <a:spcPts val="0"/>
                        </a:spcAft>
                        <a:buClr>
                          <a:schemeClr val="dk1"/>
                        </a:buClr>
                        <a:buSzPts val="1100"/>
                        <a:buFont typeface="Calibri"/>
                        <a:buNone/>
                      </a:pPr>
                      <a:r>
                        <a:rPr b="1" i="0" lang="uk-UA" sz="1200" u="none" cap="none" strike="noStrike">
                          <a:solidFill>
                            <a:srgbClr val="000000"/>
                          </a:solidFill>
                          <a:latin typeface="Times New Roman"/>
                          <a:ea typeface="Times New Roman"/>
                          <a:cs typeface="Times New Roman"/>
                          <a:sym typeface="Times New Roman"/>
                        </a:rPr>
                        <a:t>CDTO Campus </a:t>
                      </a:r>
                      <a:endParaRPr/>
                    </a:p>
                    <a:p>
                      <a:pPr indent="0" lvl="0" marL="0" marR="0" rtl="0" algn="l">
                        <a:lnSpc>
                          <a:spcPct val="100000"/>
                        </a:lnSpc>
                        <a:spcBef>
                          <a:spcPts val="0"/>
                        </a:spcBef>
                        <a:spcAft>
                          <a:spcPts val="0"/>
                        </a:spcAft>
                        <a:buClr>
                          <a:schemeClr val="dk1"/>
                        </a:buClr>
                        <a:buSzPts val="1100"/>
                        <a:buFont typeface="Calibri"/>
                        <a:buNone/>
                      </a:pPr>
                      <a:r>
                        <a:t/>
                      </a:r>
                      <a:endParaRPr b="1" i="0" sz="1200" u="none" cap="none" strike="noStrike">
                        <a:solidFill>
                          <a:srgbClr val="000000"/>
                        </a:solidFill>
                        <a:latin typeface="Times New Roman"/>
                        <a:ea typeface="Times New Roman"/>
                        <a:cs typeface="Times New Roman"/>
                        <a:sym typeface="Times New Roman"/>
                      </a:endParaRPr>
                    </a:p>
                  </a:txBody>
                  <a:tcPr marT="7625" marB="0" marR="7625" marL="7625" anchor="b"/>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Освітня програма з підготовки лідерів цифрової трансформації</a:t>
                      </a:r>
                      <a:endParaRPr/>
                    </a:p>
                  </a:txBody>
                  <a:tcPr marT="7625" marB="0" marR="7625" marL="7625"/>
                </a:tc>
                <a:tc>
                  <a:txBody>
                    <a:bodyPr/>
                    <a:lstStyle/>
                    <a:p>
                      <a:pPr indent="0" lvl="0" marL="0" marR="0" rtl="0" algn="l">
                        <a:lnSpc>
                          <a:spcPct val="100000"/>
                        </a:lnSpc>
                        <a:spcBef>
                          <a:spcPts val="0"/>
                        </a:spcBef>
                        <a:spcAft>
                          <a:spcPts val="0"/>
                        </a:spcAft>
                        <a:buClr>
                          <a:schemeClr val="dk1"/>
                        </a:buClr>
                        <a:buSzPts val="1100"/>
                        <a:buFont typeface="Calibri"/>
                        <a:buNone/>
                      </a:pPr>
                      <a:r>
                        <a:rPr b="1" i="0" lang="uk-UA" sz="1200" u="none" cap="none" strike="noStrike">
                          <a:solidFill>
                            <a:srgbClr val="000000"/>
                          </a:solidFill>
                          <a:latin typeface="Times New Roman"/>
                          <a:ea typeface="Times New Roman"/>
                          <a:cs typeface="Times New Roman"/>
                          <a:sym typeface="Times New Roman"/>
                        </a:rPr>
                        <a:t>HETUS</a:t>
                      </a:r>
                      <a:endParaRPr/>
                    </a:p>
                    <a:p>
                      <a:pPr indent="0" lvl="0" marL="0" marR="0" rtl="0" algn="l">
                        <a:lnSpc>
                          <a:spcPct val="100000"/>
                        </a:lnSpc>
                        <a:spcBef>
                          <a:spcPts val="0"/>
                        </a:spcBef>
                        <a:spcAft>
                          <a:spcPts val="0"/>
                        </a:spcAft>
                        <a:buClr>
                          <a:schemeClr val="dk1"/>
                        </a:buClr>
                        <a:buSzPts val="1100"/>
                        <a:buFont typeface="Calibri"/>
                        <a:buNone/>
                      </a:pPr>
                      <a:r>
                        <a:t/>
                      </a:r>
                      <a:endParaRPr b="1" i="0" sz="1200" u="none" cap="none" strike="noStrike">
                        <a:solidFill>
                          <a:srgbClr val="000000"/>
                        </a:solidFill>
                        <a:latin typeface="Times New Roman"/>
                        <a:ea typeface="Times New Roman"/>
                        <a:cs typeface="Times New Roman"/>
                        <a:sym typeface="Times New Roman"/>
                      </a:endParaRPr>
                    </a:p>
                  </a:txBody>
                  <a:tcPr marT="7625" marB="0" marR="7625" marL="7625"/>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Гармонізовані європейські обстеження використання часу</a:t>
                      </a:r>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Times New Roman"/>
                        <a:ea typeface="Times New Roman"/>
                        <a:cs typeface="Times New Roman"/>
                        <a:sym typeface="Times New Roman"/>
                      </a:endParaRPr>
                    </a:p>
                  </a:txBody>
                  <a:tcPr marT="45725" marB="45725" marR="91450" marL="91450"/>
                </a:tc>
                <a:tc>
                  <a:txBody>
                    <a:bodyPr/>
                    <a:lstStyle/>
                    <a:p>
                      <a:pPr indent="0" lvl="0" marL="0" marR="0" rtl="0" algn="l">
                        <a:lnSpc>
                          <a:spcPct val="100000"/>
                        </a:lnSpc>
                        <a:spcBef>
                          <a:spcPts val="0"/>
                        </a:spcBef>
                        <a:spcAft>
                          <a:spcPts val="0"/>
                        </a:spcAft>
                        <a:buNone/>
                      </a:pPr>
                      <a:r>
                        <a:rPr b="1" i="0" lang="uk-UA" sz="1200" u="none" cap="none" strike="noStrike">
                          <a:solidFill>
                            <a:srgbClr val="000000"/>
                          </a:solidFill>
                          <a:latin typeface="Times New Roman"/>
                          <a:ea typeface="Times New Roman"/>
                          <a:cs typeface="Times New Roman"/>
                          <a:sym typeface="Times New Roman"/>
                        </a:rPr>
                        <a:t>UNDP</a:t>
                      </a:r>
                      <a:endParaRPr/>
                    </a:p>
                  </a:txBody>
                  <a:tcPr marT="45725" marB="45725" marR="91450" marL="91450"/>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Програма ООН з підтримки розвитку та реформ</a:t>
                      </a:r>
                      <a:endParaRPr/>
                    </a:p>
                  </a:txBody>
                  <a:tcPr marT="45725" marB="45725" marR="91450" marL="91450"/>
                </a:tc>
              </a:tr>
              <a:tr h="349000">
                <a:tc>
                  <a:txBody>
                    <a:bodyPr/>
                    <a:lstStyle/>
                    <a:p>
                      <a:pPr indent="0" lvl="0" marL="0" marR="0" rtl="0" algn="l">
                        <a:lnSpc>
                          <a:spcPct val="100000"/>
                        </a:lnSpc>
                        <a:spcBef>
                          <a:spcPts val="0"/>
                        </a:spcBef>
                        <a:spcAft>
                          <a:spcPts val="0"/>
                        </a:spcAft>
                        <a:buClr>
                          <a:schemeClr val="dk1"/>
                        </a:buClr>
                        <a:buSzPts val="1100"/>
                        <a:buFont typeface="Calibri"/>
                        <a:buNone/>
                      </a:pPr>
                      <a:r>
                        <a:rPr b="1" i="0" lang="uk-UA" sz="1200" u="none" cap="none" strike="noStrike">
                          <a:solidFill>
                            <a:srgbClr val="000000"/>
                          </a:solidFill>
                          <a:latin typeface="Times New Roman"/>
                          <a:ea typeface="Times New Roman"/>
                          <a:cs typeface="Times New Roman"/>
                          <a:sym typeface="Times New Roman"/>
                        </a:rPr>
                        <a:t>CEDAW</a:t>
                      </a:r>
                      <a:endParaRPr b="1" i="0" sz="1200" u="none" cap="none" strike="noStrike">
                        <a:solidFill>
                          <a:srgbClr val="000000"/>
                        </a:solidFill>
                        <a:latin typeface="Times New Roman"/>
                        <a:ea typeface="Times New Roman"/>
                        <a:cs typeface="Times New Roman"/>
                        <a:sym typeface="Times New Roman"/>
                      </a:endParaRPr>
                    </a:p>
                  </a:txBody>
                  <a:tcPr marT="7625" marB="0" marR="7625" marL="7625"/>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Конвенція про ліквідацію всіх форм дискримінації щодо жінок</a:t>
                      </a:r>
                      <a:endParaRPr/>
                    </a:p>
                  </a:txBody>
                  <a:tcPr marT="7625" marB="0" marR="7625" marL="7625"/>
                </a:tc>
                <a:tc>
                  <a:txBody>
                    <a:bodyPr/>
                    <a:lstStyle/>
                    <a:p>
                      <a:pPr indent="0" lvl="0" marL="0" marR="0" rtl="0" algn="l">
                        <a:lnSpc>
                          <a:spcPct val="100000"/>
                        </a:lnSpc>
                        <a:spcBef>
                          <a:spcPts val="0"/>
                        </a:spcBef>
                        <a:spcAft>
                          <a:spcPts val="0"/>
                        </a:spcAft>
                        <a:buClr>
                          <a:schemeClr val="dk1"/>
                        </a:buClr>
                        <a:buSzPts val="1100"/>
                        <a:buFont typeface="Calibri"/>
                        <a:buNone/>
                      </a:pPr>
                      <a:r>
                        <a:rPr b="1" i="0" lang="uk-UA" sz="1200" u="none" cap="none" strike="noStrike">
                          <a:solidFill>
                            <a:srgbClr val="000000"/>
                          </a:solidFill>
                          <a:latin typeface="Times New Roman"/>
                          <a:ea typeface="Times New Roman"/>
                          <a:cs typeface="Times New Roman"/>
                          <a:sym typeface="Times New Roman"/>
                        </a:rPr>
                        <a:t>ІСАР	</a:t>
                      </a:r>
                      <a:endParaRPr b="1" i="0" sz="1200" u="none" cap="none" strike="noStrike">
                        <a:solidFill>
                          <a:srgbClr val="000000"/>
                        </a:solidFill>
                        <a:latin typeface="Times New Roman"/>
                        <a:ea typeface="Times New Roman"/>
                        <a:cs typeface="Times New Roman"/>
                        <a:sym typeface="Times New Roman"/>
                      </a:endParaRPr>
                    </a:p>
                  </a:txBody>
                  <a:tcPr marT="7625" marB="0" marR="7625" marL="7625"/>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Інститут сталого розвитку громадянського суспільства</a:t>
                      </a:r>
                      <a:endParaRPr/>
                    </a:p>
                  </a:txBody>
                  <a:tcPr marT="45725" marB="45725" marR="91450" marL="91450"/>
                </a:tc>
                <a:tc>
                  <a:txBody>
                    <a:bodyPr/>
                    <a:lstStyle/>
                    <a:p>
                      <a:pPr indent="0" lvl="0" marL="0" marR="0" rtl="0" algn="l">
                        <a:lnSpc>
                          <a:spcPct val="100000"/>
                        </a:lnSpc>
                        <a:spcBef>
                          <a:spcPts val="0"/>
                        </a:spcBef>
                        <a:spcAft>
                          <a:spcPts val="0"/>
                        </a:spcAft>
                        <a:buNone/>
                      </a:pPr>
                      <a:r>
                        <a:rPr b="1" i="0" lang="uk-UA" sz="1200" u="none" cap="none" strike="noStrike">
                          <a:solidFill>
                            <a:srgbClr val="000000"/>
                          </a:solidFill>
                          <a:latin typeface="Times New Roman"/>
                          <a:ea typeface="Times New Roman"/>
                          <a:cs typeface="Times New Roman"/>
                          <a:sym typeface="Times New Roman"/>
                        </a:rPr>
                        <a:t>UNFPA </a:t>
                      </a:r>
                      <a:endParaRPr/>
                    </a:p>
                  </a:txBody>
                  <a:tcPr marT="45725" marB="45725" marR="91450" marL="91450"/>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Фонд ООН у галузі народонаселення</a:t>
                      </a:r>
                      <a:endParaRPr/>
                    </a:p>
                  </a:txBody>
                  <a:tcPr marT="45725" marB="45725" marR="91450" marL="91450"/>
                </a:tc>
              </a:tr>
              <a:tr h="424825">
                <a:tc>
                  <a:txBody>
                    <a:bodyPr/>
                    <a:lstStyle/>
                    <a:p>
                      <a:pPr indent="0" lvl="0" marL="0" marR="0" rtl="0" algn="l">
                        <a:lnSpc>
                          <a:spcPct val="100000"/>
                        </a:lnSpc>
                        <a:spcBef>
                          <a:spcPts val="0"/>
                        </a:spcBef>
                        <a:spcAft>
                          <a:spcPts val="0"/>
                        </a:spcAft>
                        <a:buNone/>
                      </a:pPr>
                      <a:r>
                        <a:rPr b="1" i="0" lang="uk-UA" sz="1200" u="none" cap="none" strike="noStrike">
                          <a:solidFill>
                            <a:srgbClr val="000000"/>
                          </a:solidFill>
                          <a:latin typeface="Times New Roman"/>
                          <a:ea typeface="Times New Roman"/>
                          <a:cs typeface="Times New Roman"/>
                          <a:sym typeface="Times New Roman"/>
                        </a:rPr>
                        <a:t>CSW</a:t>
                      </a:r>
                      <a:endParaRPr b="1" i="0" sz="1200" u="none" cap="none" strike="noStrike">
                        <a:solidFill>
                          <a:srgbClr val="000000"/>
                        </a:solidFill>
                        <a:latin typeface="Times New Roman"/>
                        <a:ea typeface="Times New Roman"/>
                        <a:cs typeface="Times New Roman"/>
                        <a:sym typeface="Times New Roman"/>
                      </a:endParaRPr>
                    </a:p>
                  </a:txBody>
                  <a:tcPr marT="7625" marB="0" marR="7625" marL="7625"/>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Комісія ООН зі становища жінок</a:t>
                      </a:r>
                      <a:endParaRPr/>
                    </a:p>
                  </a:txBody>
                  <a:tcPr marT="7625" marB="0" marR="7625" marL="7625"/>
                </a:tc>
                <a:tc>
                  <a:txBody>
                    <a:bodyPr/>
                    <a:lstStyle/>
                    <a:p>
                      <a:pPr indent="0" lvl="0" marL="0" marR="0" rtl="0" algn="l">
                        <a:lnSpc>
                          <a:spcPct val="100000"/>
                        </a:lnSpc>
                        <a:spcBef>
                          <a:spcPts val="0"/>
                        </a:spcBef>
                        <a:spcAft>
                          <a:spcPts val="0"/>
                        </a:spcAft>
                        <a:buClr>
                          <a:schemeClr val="dk1"/>
                        </a:buClr>
                        <a:buSzPts val="1100"/>
                        <a:buFont typeface="Calibri"/>
                        <a:buNone/>
                      </a:pPr>
                      <a:r>
                        <a:rPr b="1" i="0" lang="uk-UA" sz="1200" u="none" cap="none" strike="noStrike">
                          <a:solidFill>
                            <a:srgbClr val="000000"/>
                          </a:solidFill>
                          <a:latin typeface="Times New Roman"/>
                          <a:ea typeface="Times New Roman"/>
                          <a:cs typeface="Times New Roman"/>
                          <a:sym typeface="Times New Roman"/>
                        </a:rPr>
                        <a:t>IFC</a:t>
                      </a:r>
                      <a:endParaRPr b="1" i="0" sz="1200" u="none" cap="none" strike="noStrike">
                        <a:solidFill>
                          <a:srgbClr val="000000"/>
                        </a:solidFill>
                        <a:latin typeface="Times New Roman"/>
                        <a:ea typeface="Times New Roman"/>
                        <a:cs typeface="Times New Roman"/>
                        <a:sym typeface="Times New Roman"/>
                      </a:endParaRPr>
                    </a:p>
                  </a:txBody>
                  <a:tcPr marT="7625" marB="0" marR="7625" marL="7625"/>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Міжнародна фінансова корпорація</a:t>
                      </a:r>
                      <a:endParaRPr/>
                    </a:p>
                  </a:txBody>
                  <a:tcPr marT="45725" marB="45725" marR="91450" marL="91450"/>
                </a:tc>
                <a:tc>
                  <a:txBody>
                    <a:bodyPr/>
                    <a:lstStyle/>
                    <a:p>
                      <a:pPr indent="0" lvl="0" marL="0" marR="0" rtl="0" algn="l">
                        <a:lnSpc>
                          <a:spcPct val="100000"/>
                        </a:lnSpc>
                        <a:spcBef>
                          <a:spcPts val="0"/>
                        </a:spcBef>
                        <a:spcAft>
                          <a:spcPts val="0"/>
                        </a:spcAft>
                        <a:buNone/>
                      </a:pPr>
                      <a:r>
                        <a:rPr b="1" i="0" lang="uk-UA" sz="1200" u="none" cap="none" strike="noStrike">
                          <a:solidFill>
                            <a:srgbClr val="000000"/>
                          </a:solidFill>
                          <a:latin typeface="Times New Roman"/>
                          <a:ea typeface="Times New Roman"/>
                          <a:cs typeface="Times New Roman"/>
                          <a:sym typeface="Times New Roman"/>
                        </a:rPr>
                        <a:t>UNICAFE</a:t>
                      </a:r>
                      <a:endParaRPr/>
                    </a:p>
                  </a:txBody>
                  <a:tcPr marT="45725" marB="45725" marR="91450" marL="91450"/>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Дитячий фонд ООН  (ЮНІСЕФ)</a:t>
                      </a:r>
                      <a:endParaRPr/>
                    </a:p>
                  </a:txBody>
                  <a:tcPr marT="45725" marB="45725" marR="91450" marL="91450"/>
                </a:tc>
              </a:tr>
              <a:tr h="450100">
                <a:tc>
                  <a:txBody>
                    <a:bodyPr/>
                    <a:lstStyle/>
                    <a:p>
                      <a:pPr indent="0" lvl="0" marL="0" marR="0" rtl="0" algn="l">
                        <a:lnSpc>
                          <a:spcPct val="100000"/>
                        </a:lnSpc>
                        <a:spcBef>
                          <a:spcPts val="0"/>
                        </a:spcBef>
                        <a:spcAft>
                          <a:spcPts val="0"/>
                        </a:spcAft>
                        <a:buNone/>
                      </a:pPr>
                      <a:r>
                        <a:rPr b="1" i="0" lang="uk-UA" sz="1200" u="none" cap="none" strike="noStrike">
                          <a:solidFill>
                            <a:srgbClr val="000000"/>
                          </a:solidFill>
                          <a:latin typeface="Times New Roman"/>
                          <a:ea typeface="Times New Roman"/>
                          <a:cs typeface="Times New Roman"/>
                          <a:sym typeface="Times New Roman"/>
                        </a:rPr>
                        <a:t>DOE/NNSA </a:t>
                      </a:r>
                      <a:endParaRPr b="1" i="0" sz="1200" u="none" cap="none" strike="noStrike">
                        <a:solidFill>
                          <a:srgbClr val="000000"/>
                        </a:solidFill>
                        <a:latin typeface="Times New Roman"/>
                        <a:ea typeface="Times New Roman"/>
                        <a:cs typeface="Times New Roman"/>
                        <a:sym typeface="Times New Roman"/>
                      </a:endParaRPr>
                    </a:p>
                  </a:txBody>
                  <a:tcPr marT="7625" marB="0" marR="7625" marL="7625"/>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Департамент енергетики США / Національне управління ядерної безпеки</a:t>
                      </a:r>
                      <a:endParaRPr/>
                    </a:p>
                  </a:txBody>
                  <a:tcPr marT="7625" marB="0" marR="7625" marL="7625"/>
                </a:tc>
                <a:tc>
                  <a:txBody>
                    <a:bodyPr/>
                    <a:lstStyle/>
                    <a:p>
                      <a:pPr indent="0" lvl="0" marL="0" marR="0" rtl="0" algn="l">
                        <a:lnSpc>
                          <a:spcPct val="100000"/>
                        </a:lnSpc>
                        <a:spcBef>
                          <a:spcPts val="0"/>
                        </a:spcBef>
                        <a:spcAft>
                          <a:spcPts val="0"/>
                        </a:spcAft>
                        <a:buClr>
                          <a:schemeClr val="dk1"/>
                        </a:buClr>
                        <a:buSzPts val="1100"/>
                        <a:buFont typeface="Calibri"/>
                        <a:buNone/>
                      </a:pPr>
                      <a:r>
                        <a:rPr b="1" i="0" lang="uk-UA" sz="1200" u="none" cap="none" strike="noStrike">
                          <a:solidFill>
                            <a:srgbClr val="000000"/>
                          </a:solidFill>
                          <a:latin typeface="Times New Roman"/>
                          <a:ea typeface="Times New Roman"/>
                          <a:cs typeface="Times New Roman"/>
                          <a:sym typeface="Times New Roman"/>
                        </a:rPr>
                        <a:t>ITF</a:t>
                      </a:r>
                      <a:endParaRPr/>
                    </a:p>
                  </a:txBody>
                  <a:tcPr marT="7625" marB="0" marR="7625" marL="7625"/>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Міжнародна транспортна федерація</a:t>
                      </a:r>
                      <a:endParaRPr/>
                    </a:p>
                  </a:txBody>
                  <a:tcPr marT="45725" marB="45725" marR="91450" marL="91450"/>
                </a:tc>
                <a:tc>
                  <a:txBody>
                    <a:bodyPr/>
                    <a:lstStyle/>
                    <a:p>
                      <a:pPr indent="0" lvl="0" marL="0" marR="0" rtl="0" algn="l">
                        <a:lnSpc>
                          <a:spcPct val="100000"/>
                        </a:lnSpc>
                        <a:spcBef>
                          <a:spcPts val="0"/>
                        </a:spcBef>
                        <a:spcAft>
                          <a:spcPts val="0"/>
                        </a:spcAft>
                        <a:buNone/>
                      </a:pPr>
                      <a:r>
                        <a:rPr b="1" i="0" lang="uk-UA" sz="1200" u="none" cap="none" strike="noStrike">
                          <a:solidFill>
                            <a:srgbClr val="000000"/>
                          </a:solidFill>
                          <a:latin typeface="Times New Roman"/>
                          <a:ea typeface="Times New Roman"/>
                          <a:cs typeface="Times New Roman"/>
                          <a:sym typeface="Times New Roman"/>
                        </a:rPr>
                        <a:t>USAID</a:t>
                      </a:r>
                      <a:endParaRPr/>
                    </a:p>
                  </a:txBody>
                  <a:tcPr marT="45725" marB="45725" marR="91450" marL="91450"/>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Агентство США з міжнародного розвитку</a:t>
                      </a:r>
                      <a:endParaRPr/>
                    </a:p>
                  </a:txBody>
                  <a:tcPr marT="45725" marB="45725" marR="91450" marL="91450"/>
                </a:tc>
              </a:tr>
              <a:tr h="736050">
                <a:tc>
                  <a:txBody>
                    <a:bodyPr/>
                    <a:lstStyle/>
                    <a:p>
                      <a:pPr indent="0" lvl="0" marL="0" marR="0" rtl="0" algn="l">
                        <a:lnSpc>
                          <a:spcPct val="100000"/>
                        </a:lnSpc>
                        <a:spcBef>
                          <a:spcPts val="0"/>
                        </a:spcBef>
                        <a:spcAft>
                          <a:spcPts val="0"/>
                        </a:spcAft>
                        <a:buNone/>
                      </a:pPr>
                      <a:r>
                        <a:rPr b="1" i="0" lang="uk-UA" sz="1200" u="none" cap="none" strike="noStrike">
                          <a:solidFill>
                            <a:srgbClr val="000000"/>
                          </a:solidFill>
                          <a:latin typeface="Times New Roman"/>
                          <a:ea typeface="Times New Roman"/>
                          <a:cs typeface="Times New Roman"/>
                          <a:sym typeface="Times New Roman"/>
                        </a:rPr>
                        <a:t>EIGE</a:t>
                      </a:r>
                      <a:endParaRPr b="1" i="0" sz="1200" u="none" cap="none" strike="noStrike">
                        <a:solidFill>
                          <a:srgbClr val="000000"/>
                        </a:solidFill>
                        <a:latin typeface="Times New Roman"/>
                        <a:ea typeface="Times New Roman"/>
                        <a:cs typeface="Times New Roman"/>
                        <a:sym typeface="Times New Roman"/>
                      </a:endParaRPr>
                    </a:p>
                  </a:txBody>
                  <a:tcPr marT="7625" marB="0" marR="7625" marL="7625"/>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Інститут гендерної рівності </a:t>
                      </a:r>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Times New Roman"/>
                        <a:ea typeface="Times New Roman"/>
                        <a:cs typeface="Times New Roman"/>
                        <a:sym typeface="Times New Roman"/>
                      </a:endParaRPr>
                    </a:p>
                  </a:txBody>
                  <a:tcPr marT="7625" marB="0" marR="7625" marL="7625"/>
                </a:tc>
                <a:tc>
                  <a:txBody>
                    <a:bodyPr/>
                    <a:lstStyle/>
                    <a:p>
                      <a:pPr indent="0" lvl="0" marL="0" marR="0" rtl="0" algn="l">
                        <a:lnSpc>
                          <a:spcPct val="100000"/>
                        </a:lnSpc>
                        <a:spcBef>
                          <a:spcPts val="0"/>
                        </a:spcBef>
                        <a:spcAft>
                          <a:spcPts val="0"/>
                        </a:spcAft>
                        <a:buNone/>
                      </a:pPr>
                      <a:r>
                        <a:rPr b="1" i="0" lang="uk-UA" sz="1200" u="none" cap="none" strike="noStrike">
                          <a:solidFill>
                            <a:srgbClr val="000000"/>
                          </a:solidFill>
                          <a:latin typeface="Times New Roman"/>
                          <a:ea typeface="Times New Roman"/>
                          <a:cs typeface="Times New Roman"/>
                          <a:sym typeface="Times New Roman"/>
                        </a:rPr>
                        <a:t>NEET</a:t>
                      </a:r>
                      <a:endParaRPr/>
                    </a:p>
                  </a:txBody>
                  <a:tcPr marT="7625" marB="0" marR="7625" marL="7625"/>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Молодь, яка не працює, не навчається і не проходить професійної підготовки</a:t>
                      </a:r>
                      <a:endParaRPr/>
                    </a:p>
                  </a:txBody>
                  <a:tcPr marT="45725" marB="45725" marR="91450" marL="91450"/>
                </a:tc>
                <a:tc>
                  <a:txBody>
                    <a:bodyPr/>
                    <a:lstStyle/>
                    <a:p>
                      <a:pPr indent="0" lvl="0" marL="0" marR="0" rtl="0" algn="l">
                        <a:lnSpc>
                          <a:spcPct val="100000"/>
                        </a:lnSpc>
                        <a:spcBef>
                          <a:spcPts val="0"/>
                        </a:spcBef>
                        <a:spcAft>
                          <a:spcPts val="0"/>
                        </a:spcAft>
                        <a:buNone/>
                      </a:pPr>
                      <a:r>
                        <a:rPr b="1" i="0" lang="uk-UA" sz="1200" u="none" cap="none" strike="noStrike">
                          <a:solidFill>
                            <a:srgbClr val="000000"/>
                          </a:solidFill>
                          <a:latin typeface="Times New Roman"/>
                          <a:ea typeface="Times New Roman"/>
                          <a:cs typeface="Times New Roman"/>
                          <a:sym typeface="Times New Roman"/>
                        </a:rPr>
                        <a:t>WEPs</a:t>
                      </a:r>
                      <a:endParaRPr/>
                    </a:p>
                  </a:txBody>
                  <a:tcPr marT="45725" marB="45725" marR="91450" marL="91450"/>
                </a:tc>
                <a:tc>
                  <a:txBody>
                    <a:bodyPr/>
                    <a:lstStyle/>
                    <a:p>
                      <a:pPr indent="0" lvl="0" marL="0" marR="0" rtl="0" algn="l">
                        <a:lnSpc>
                          <a:spcPct val="100000"/>
                        </a:lnSpc>
                        <a:spcBef>
                          <a:spcPts val="0"/>
                        </a:spcBef>
                        <a:spcAft>
                          <a:spcPts val="0"/>
                        </a:spcAft>
                        <a:buNone/>
                      </a:pPr>
                      <a:r>
                        <a:rPr b="0" i="0" lang="uk-UA" sz="1200" u="none" cap="none" strike="noStrike">
                          <a:solidFill>
                            <a:srgbClr val="000000"/>
                          </a:solidFill>
                          <a:latin typeface="Times New Roman"/>
                          <a:ea typeface="Times New Roman"/>
                          <a:cs typeface="Times New Roman"/>
                          <a:sym typeface="Times New Roman"/>
                        </a:rPr>
                        <a:t>Розширення прав і можливостей жінок </a:t>
                      </a:r>
                      <a:endParaRPr/>
                    </a:p>
                  </a:txBody>
                  <a:tcPr marT="45725" marB="45725" marR="91450" marL="91450"/>
                </a:tc>
              </a:tr>
            </a:tbl>
          </a:graphicData>
        </a:graphic>
      </p:graphicFrame>
      <p:sp>
        <p:nvSpPr>
          <p:cNvPr id="196" name="Google Shape;196;p26"/>
          <p:cNvSpPr txBox="1"/>
          <p:nvPr/>
        </p:nvSpPr>
        <p:spPr>
          <a:xfrm>
            <a:off x="3722915" y="221197"/>
            <a:ext cx="6096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uk-UA" sz="1600" u="none" cap="none" strike="noStrike">
                <a:solidFill>
                  <a:srgbClr val="000000"/>
                </a:solidFill>
                <a:latin typeface="Times New Roman"/>
                <a:ea typeface="Times New Roman"/>
                <a:cs typeface="Times New Roman"/>
                <a:sym typeface="Times New Roman"/>
              </a:rPr>
              <a:t>ПЕРЕЛІК УМОВНИХ СКОРОЧЕНЬ</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95" name="Shape 595"/>
        <p:cNvGrpSpPr/>
        <p:nvPr/>
      </p:nvGrpSpPr>
      <p:grpSpPr>
        <a:xfrm>
          <a:off x="0" y="0"/>
          <a:ext cx="0" cy="0"/>
          <a:chOff x="0" y="0"/>
          <a:chExt cx="0" cy="0"/>
        </a:xfrm>
      </p:grpSpPr>
      <p:sp>
        <p:nvSpPr>
          <p:cNvPr id="596" name="Google Shape;596;p84"/>
          <p:cNvSpPr txBox="1"/>
          <p:nvPr>
            <p:ph type="title"/>
          </p:nvPr>
        </p:nvSpPr>
        <p:spPr>
          <a:xfrm>
            <a:off x="-160094" y="67835"/>
            <a:ext cx="12197862" cy="979916"/>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None/>
            </a:pPr>
            <a:r>
              <a:rPr b="1" lang="uk-UA" sz="2400">
                <a:solidFill>
                  <a:srgbClr val="000000"/>
                </a:solidFill>
                <a:latin typeface="Times New Roman"/>
                <a:ea typeface="Times New Roman"/>
                <a:cs typeface="Times New Roman"/>
                <a:sym typeface="Times New Roman"/>
              </a:rPr>
              <a:t>Держслужба у справах дітей. Виклики</a:t>
            </a:r>
            <a:br>
              <a:rPr b="1" lang="uk-UA" sz="2400">
                <a:solidFill>
                  <a:srgbClr val="000000"/>
                </a:solidFill>
                <a:latin typeface="Times New Roman"/>
                <a:ea typeface="Times New Roman"/>
                <a:cs typeface="Times New Roman"/>
                <a:sym typeface="Times New Roman"/>
              </a:rPr>
            </a:br>
            <a:endParaRPr b="1" sz="2400">
              <a:solidFill>
                <a:srgbClr val="000000"/>
              </a:solidFill>
              <a:latin typeface="Times New Roman"/>
              <a:ea typeface="Times New Roman"/>
              <a:cs typeface="Times New Roman"/>
              <a:sym typeface="Times New Roman"/>
            </a:endParaRPr>
          </a:p>
        </p:txBody>
      </p:sp>
      <p:sp>
        <p:nvSpPr>
          <p:cNvPr id="597" name="Google Shape;597;p84"/>
          <p:cNvSpPr txBox="1"/>
          <p:nvPr>
            <p:ph idx="1" type="body"/>
          </p:nvPr>
        </p:nvSpPr>
        <p:spPr>
          <a:xfrm>
            <a:off x="761650" y="954276"/>
            <a:ext cx="10982400" cy="63723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uk-UA" sz="2000">
                <a:latin typeface="Times New Roman"/>
                <a:ea typeface="Times New Roman"/>
                <a:cs typeface="Times New Roman"/>
                <a:sym typeface="Times New Roman"/>
              </a:rPr>
              <a:t>Нормативно-правові:</a:t>
            </a:r>
            <a:endParaRPr/>
          </a:p>
          <a:p>
            <a:pPr indent="0" lvl="0" marL="0" rtl="0" algn="l">
              <a:lnSpc>
                <a:spcPct val="90000"/>
              </a:lnSpc>
              <a:spcBef>
                <a:spcPts val="0"/>
              </a:spcBef>
              <a:spcAft>
                <a:spcPts val="0"/>
              </a:spcAft>
              <a:buClr>
                <a:schemeClr val="dk1"/>
              </a:buClr>
              <a:buSzPts val="2800"/>
              <a:buNone/>
            </a:pPr>
            <a:r>
              <a:t/>
            </a:r>
            <a:endParaRPr b="1" sz="2000">
              <a:latin typeface="Times New Roman"/>
              <a:ea typeface="Times New Roman"/>
              <a:cs typeface="Times New Roman"/>
              <a:sym typeface="Times New Roman"/>
            </a:endParaRPr>
          </a:p>
          <a:p>
            <a:pPr indent="0" lvl="0" marL="0" rtl="0" algn="l">
              <a:lnSpc>
                <a:spcPct val="90000"/>
              </a:lnSpc>
              <a:spcBef>
                <a:spcPts val="0"/>
              </a:spcBef>
              <a:spcAft>
                <a:spcPts val="0"/>
              </a:spcAft>
              <a:buClr>
                <a:schemeClr val="dk1"/>
              </a:buClr>
              <a:buSzPts val="2800"/>
              <a:buNone/>
            </a:pPr>
            <a:r>
              <a:rPr lang="uk-UA" sz="2000">
                <a:latin typeface="Times New Roman"/>
                <a:ea typeface="Times New Roman"/>
                <a:cs typeface="Times New Roman"/>
                <a:sym typeface="Times New Roman"/>
              </a:rPr>
              <a:t>1. Відсутність нормативно-правового регулювання діяльності радників на громадських засадах та їх відбору.</a:t>
            </a:r>
            <a:endParaRPr/>
          </a:p>
          <a:p>
            <a:pPr indent="0" lvl="0" marL="0" rtl="0" algn="l">
              <a:lnSpc>
                <a:spcPct val="90000"/>
              </a:lnSpc>
              <a:spcBef>
                <a:spcPts val="0"/>
              </a:spcBef>
              <a:spcAft>
                <a:spcPts val="0"/>
              </a:spcAft>
              <a:buClr>
                <a:schemeClr val="dk1"/>
              </a:buClr>
              <a:buSzPts val="2800"/>
              <a:buNone/>
            </a:pPr>
            <a:r>
              <a:t/>
            </a:r>
            <a:endParaRPr sz="2000">
              <a:latin typeface="Times New Roman"/>
              <a:ea typeface="Times New Roman"/>
              <a:cs typeface="Times New Roman"/>
              <a:sym typeface="Times New Roman"/>
            </a:endParaRPr>
          </a:p>
          <a:p>
            <a:pPr indent="0" lvl="0" marL="0" rtl="0" algn="just">
              <a:lnSpc>
                <a:spcPct val="90000"/>
              </a:lnSpc>
              <a:spcBef>
                <a:spcPts val="0"/>
              </a:spcBef>
              <a:spcAft>
                <a:spcPts val="0"/>
              </a:spcAft>
              <a:buSzPts val="2800"/>
              <a:buNone/>
            </a:pPr>
            <a:r>
              <a:rPr lang="uk-UA" sz="2000">
                <a:latin typeface="Times New Roman"/>
                <a:ea typeface="Times New Roman"/>
                <a:cs typeface="Times New Roman"/>
                <a:sym typeface="Times New Roman"/>
              </a:rPr>
              <a:t>2. Упорядкування структури апарату центральних органів виконавчої влади, передбачивши утворення у складі апаратів центральних органів </a:t>
            </a:r>
            <a:r>
              <a:rPr lang="uk-UA" sz="2000">
                <a:solidFill>
                  <a:schemeClr val="dk1"/>
                </a:solidFill>
                <a:latin typeface="Times New Roman"/>
                <a:ea typeface="Times New Roman"/>
                <a:cs typeface="Times New Roman"/>
                <a:sym typeface="Times New Roman"/>
              </a:rPr>
              <a:t>виконавчої влади відповідальних підрозділів з питань забезпечення рівних прав та можливостей жінок і чоловіків (</a:t>
            </a:r>
            <a:r>
              <a:rPr lang="uk-UA" sz="2000" u="sng">
                <a:solidFill>
                  <a:schemeClr val="dk1"/>
                </a:solidFill>
                <a:latin typeface="Times New Roman"/>
                <a:ea typeface="Times New Roman"/>
                <a:cs typeface="Times New Roman"/>
                <a:sym typeface="Times New Roman"/>
                <a:hlinkClick r:id="rId4">
                  <a:extLst>
                    <a:ext uri="{A12FA001-AC4F-418D-AE19-62706E023703}">
                      <ahyp:hlinkClr val="tx"/>
                    </a:ext>
                  </a:extLst>
                </a:hlinkClick>
              </a:rPr>
              <a:t>постанова КМУ від 12 березня 2005 р. № 179 «Про упорядкування структури апарату центральних органів виконавчої влади, їх територіальних підрозділів та місцевих державних адміністрацій»).</a:t>
            </a:r>
            <a:endParaRPr sz="2000">
              <a:solidFill>
                <a:schemeClr val="dk1"/>
              </a:solidFill>
              <a:latin typeface="Times New Roman"/>
              <a:ea typeface="Times New Roman"/>
              <a:cs typeface="Times New Roman"/>
              <a:sym typeface="Times New Roman"/>
            </a:endParaRPr>
          </a:p>
          <a:p>
            <a:pPr indent="0" lvl="0" marL="0" rtl="0" algn="just">
              <a:lnSpc>
                <a:spcPct val="90000"/>
              </a:lnSpc>
              <a:spcBef>
                <a:spcPts val="0"/>
              </a:spcBef>
              <a:spcAft>
                <a:spcPts val="0"/>
              </a:spcAft>
              <a:buSzPts val="2800"/>
              <a:buNone/>
            </a:pPr>
            <a:r>
              <a:t/>
            </a:r>
            <a:endParaRPr sz="2000">
              <a:solidFill>
                <a:schemeClr val="dk1"/>
              </a:solidFill>
              <a:latin typeface="Times New Roman"/>
              <a:ea typeface="Times New Roman"/>
              <a:cs typeface="Times New Roman"/>
              <a:sym typeface="Times New Roman"/>
            </a:endParaRPr>
          </a:p>
          <a:p>
            <a:pPr indent="0" lvl="0" marL="0" rtl="0" algn="just">
              <a:lnSpc>
                <a:spcPct val="90000"/>
              </a:lnSpc>
              <a:spcBef>
                <a:spcPts val="0"/>
              </a:spcBef>
              <a:spcAft>
                <a:spcPts val="0"/>
              </a:spcAft>
              <a:buSzPts val="2800"/>
              <a:buNone/>
            </a:pPr>
            <a:r>
              <a:t/>
            </a:r>
            <a:endParaRPr sz="2000">
              <a:solidFill>
                <a:schemeClr val="dk1"/>
              </a:solidFill>
              <a:latin typeface="Times New Roman"/>
              <a:ea typeface="Times New Roman"/>
              <a:cs typeface="Times New Roman"/>
              <a:sym typeface="Times New Roman"/>
            </a:endParaRPr>
          </a:p>
          <a:p>
            <a:pPr indent="0" lvl="0" marL="0" rtl="0" algn="just">
              <a:lnSpc>
                <a:spcPct val="90000"/>
              </a:lnSpc>
              <a:spcBef>
                <a:spcPts val="0"/>
              </a:spcBef>
              <a:spcAft>
                <a:spcPts val="0"/>
              </a:spcAft>
              <a:buSzPts val="2800"/>
              <a:buNone/>
            </a:pPr>
            <a:r>
              <a:rPr b="1" lang="uk-UA" sz="2000">
                <a:solidFill>
                  <a:schemeClr val="dk1"/>
                </a:solidFill>
                <a:latin typeface="Times New Roman"/>
                <a:ea typeface="Times New Roman"/>
                <a:cs typeface="Times New Roman"/>
                <a:sym typeface="Times New Roman"/>
              </a:rPr>
              <a:t>Інституційні:</a:t>
            </a:r>
            <a:endParaRPr/>
          </a:p>
          <a:p>
            <a:pPr indent="0" lvl="0" marL="0" rtl="0" algn="just">
              <a:lnSpc>
                <a:spcPct val="90000"/>
              </a:lnSpc>
              <a:spcBef>
                <a:spcPts val="0"/>
              </a:spcBef>
              <a:spcAft>
                <a:spcPts val="0"/>
              </a:spcAft>
              <a:buSzPts val="2800"/>
              <a:buNone/>
            </a:pPr>
            <a:r>
              <a:t/>
            </a:r>
            <a:endParaRPr b="1" sz="2000">
              <a:solidFill>
                <a:schemeClr val="dk1"/>
              </a:solidFill>
              <a:latin typeface="Times New Roman"/>
              <a:ea typeface="Times New Roman"/>
              <a:cs typeface="Times New Roman"/>
              <a:sym typeface="Times New Roman"/>
            </a:endParaRPr>
          </a:p>
          <a:p>
            <a:pPr indent="0" lvl="0" marL="0" rtl="0" algn="just">
              <a:lnSpc>
                <a:spcPct val="90000"/>
              </a:lnSpc>
              <a:spcBef>
                <a:spcPts val="0"/>
              </a:spcBef>
              <a:spcAft>
                <a:spcPts val="0"/>
              </a:spcAft>
              <a:buSzPts val="2800"/>
              <a:buNone/>
            </a:pPr>
            <a:r>
              <a:rPr lang="uk-UA" sz="2000">
                <a:solidFill>
                  <a:schemeClr val="dk1"/>
                </a:solidFill>
                <a:latin typeface="Times New Roman"/>
                <a:ea typeface="Times New Roman"/>
                <a:cs typeface="Times New Roman"/>
                <a:sym typeface="Times New Roman"/>
              </a:rPr>
              <a:t>1. Недостатність фінансів, людських ресурсів та програм підготовки відповідальних осіб з питань забезпечення рівних прав і можливостей жінок і чоловіків.</a:t>
            </a:r>
            <a:endParaRPr/>
          </a:p>
          <a:p>
            <a:pPr indent="0" lvl="0" marL="0" rtl="0" algn="just">
              <a:lnSpc>
                <a:spcPct val="90000"/>
              </a:lnSpc>
              <a:spcBef>
                <a:spcPts val="0"/>
              </a:spcBef>
              <a:spcAft>
                <a:spcPts val="0"/>
              </a:spcAft>
              <a:buSzPts val="2800"/>
              <a:buNone/>
            </a:pPr>
            <a:r>
              <a:t/>
            </a:r>
            <a:endParaRPr sz="2000">
              <a:solidFill>
                <a:schemeClr val="dk1"/>
              </a:solidFill>
              <a:latin typeface="Times New Roman"/>
              <a:ea typeface="Times New Roman"/>
              <a:cs typeface="Times New Roman"/>
              <a:sym typeface="Times New Roman"/>
            </a:endParaRPr>
          </a:p>
          <a:p>
            <a:pPr indent="0" lvl="0" marL="0" rtl="0" algn="just">
              <a:lnSpc>
                <a:spcPct val="90000"/>
              </a:lnSpc>
              <a:spcBef>
                <a:spcPts val="0"/>
              </a:spcBef>
              <a:spcAft>
                <a:spcPts val="0"/>
              </a:spcAft>
              <a:buSzPts val="2800"/>
              <a:buNone/>
            </a:pPr>
            <a:r>
              <a:rPr lang="uk-UA" sz="2000">
                <a:solidFill>
                  <a:schemeClr val="dk1"/>
                </a:solidFill>
                <a:latin typeface="Times New Roman"/>
                <a:ea typeface="Times New Roman"/>
                <a:cs typeface="Times New Roman"/>
                <a:sym typeface="Times New Roman"/>
              </a:rPr>
              <a:t>2. Ускладнено збір звітної інформації з гендерною розбивкою в умовах воєнного стану.</a:t>
            </a:r>
            <a:endParaRPr sz="2000">
              <a:latin typeface="Times New Roman"/>
              <a:ea typeface="Times New Roman"/>
              <a:cs typeface="Times New Roman"/>
              <a:sym typeface="Times New Roman"/>
            </a:endParaRPr>
          </a:p>
        </p:txBody>
      </p:sp>
      <p:sp>
        <p:nvSpPr>
          <p:cNvPr id="598" name="Google Shape;598;p8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02" name="Shape 602"/>
        <p:cNvGrpSpPr/>
        <p:nvPr/>
      </p:nvGrpSpPr>
      <p:grpSpPr>
        <a:xfrm>
          <a:off x="0" y="0"/>
          <a:ext cx="0" cy="0"/>
          <a:chOff x="0" y="0"/>
          <a:chExt cx="0" cy="0"/>
        </a:xfrm>
      </p:grpSpPr>
      <p:sp>
        <p:nvSpPr>
          <p:cNvPr id="603" name="Google Shape;603;p85"/>
          <p:cNvSpPr txBox="1"/>
          <p:nvPr>
            <p:ph type="title"/>
          </p:nvPr>
        </p:nvSpPr>
        <p:spPr>
          <a:xfrm>
            <a:off x="-172720" y="0"/>
            <a:ext cx="12197862" cy="979916"/>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None/>
            </a:pPr>
            <a:r>
              <a:rPr b="1" lang="uk-UA" sz="2400">
                <a:solidFill>
                  <a:srgbClr val="000000"/>
                </a:solidFill>
                <a:latin typeface="Times New Roman"/>
                <a:ea typeface="Times New Roman"/>
                <a:cs typeface="Times New Roman"/>
                <a:sym typeface="Times New Roman"/>
              </a:rPr>
              <a:t>Держслужба у справах дітей. Плани</a:t>
            </a:r>
            <a:endParaRPr b="1" sz="2400">
              <a:solidFill>
                <a:srgbClr val="000000"/>
              </a:solidFill>
              <a:latin typeface="Times New Roman"/>
              <a:ea typeface="Times New Roman"/>
              <a:cs typeface="Times New Roman"/>
              <a:sym typeface="Times New Roman"/>
            </a:endParaRPr>
          </a:p>
        </p:txBody>
      </p:sp>
      <p:sp>
        <p:nvSpPr>
          <p:cNvPr id="604" name="Google Shape;604;p85"/>
          <p:cNvSpPr txBox="1"/>
          <p:nvPr>
            <p:ph idx="1" type="body"/>
          </p:nvPr>
        </p:nvSpPr>
        <p:spPr>
          <a:xfrm>
            <a:off x="247015" y="826771"/>
            <a:ext cx="11182350" cy="6372224"/>
          </a:xfrm>
          <a:prstGeom prst="rect">
            <a:avLst/>
          </a:prstGeom>
          <a:noFill/>
          <a:ln>
            <a:noFill/>
          </a:ln>
        </p:spPr>
        <p:txBody>
          <a:bodyPr anchorCtr="0" anchor="t" bIns="45700" lIns="91425" spcFirstLastPara="1" rIns="91425" wrap="square" tIns="45700">
            <a:normAutofit/>
          </a:bodyPr>
          <a:lstStyle/>
          <a:p>
            <a:pPr indent="-336550" lvl="0" marL="342900" rtl="0" algn="just">
              <a:lnSpc>
                <a:spcPct val="100000"/>
              </a:lnSpc>
              <a:spcBef>
                <a:spcPts val="600"/>
              </a:spcBef>
              <a:spcAft>
                <a:spcPts val="0"/>
              </a:spcAft>
              <a:buSzPts val="1650"/>
              <a:buFont typeface="Times New Roman"/>
              <a:buAutoNum type="arabicPeriod"/>
            </a:pPr>
            <a:r>
              <a:rPr lang="uk-UA" sz="1750">
                <a:latin typeface="Times New Roman"/>
                <a:ea typeface="Times New Roman"/>
                <a:cs typeface="Times New Roman"/>
                <a:sym typeface="Times New Roman"/>
              </a:rPr>
              <a:t>Участь у </a:t>
            </a:r>
            <a:r>
              <a:rPr lang="uk-UA" sz="1750">
                <a:solidFill>
                  <a:schemeClr val="dk1"/>
                </a:solidFill>
                <a:latin typeface="Times New Roman"/>
                <a:ea typeface="Times New Roman"/>
                <a:cs typeface="Times New Roman"/>
                <a:sym typeface="Times New Roman"/>
              </a:rPr>
              <a:t>підготовці 10-ї періодичної доповіді України про виконання Конвенції про ліквідацію всіх форм дискримінації щодо жінок.</a:t>
            </a:r>
            <a:endParaRPr/>
          </a:p>
          <a:p>
            <a:pPr indent="-336550" lvl="0" marL="342900" rtl="0" algn="just">
              <a:lnSpc>
                <a:spcPct val="100000"/>
              </a:lnSpc>
              <a:spcBef>
                <a:spcPts val="1200"/>
              </a:spcBef>
              <a:spcAft>
                <a:spcPts val="0"/>
              </a:spcAft>
              <a:buSzPts val="1650"/>
              <a:buFont typeface="Times New Roman"/>
              <a:buAutoNum type="arabicPeriod"/>
            </a:pPr>
            <a:r>
              <a:rPr lang="uk-UA" sz="1750">
                <a:solidFill>
                  <a:schemeClr val="dk1"/>
                </a:solidFill>
                <a:latin typeface="Times New Roman"/>
                <a:ea typeface="Times New Roman"/>
                <a:cs typeface="Times New Roman"/>
                <a:sym typeface="Times New Roman"/>
              </a:rPr>
              <a:t>Проведення гендерного аудиту для виявлення прихованої гендерної дискримінації.</a:t>
            </a:r>
            <a:endParaRPr/>
          </a:p>
          <a:p>
            <a:pPr indent="-336550" lvl="0" marL="342900" rtl="0" algn="just">
              <a:lnSpc>
                <a:spcPct val="100000"/>
              </a:lnSpc>
              <a:spcBef>
                <a:spcPts val="1200"/>
              </a:spcBef>
              <a:spcAft>
                <a:spcPts val="0"/>
              </a:spcAft>
              <a:buSzPts val="1650"/>
              <a:buFont typeface="Times New Roman"/>
              <a:buAutoNum type="arabicPeriod"/>
            </a:pPr>
            <a:r>
              <a:rPr lang="uk-UA" sz="1750">
                <a:solidFill>
                  <a:schemeClr val="dk1"/>
                </a:solidFill>
                <a:latin typeface="Times New Roman"/>
                <a:ea typeface="Times New Roman"/>
                <a:cs typeface="Times New Roman"/>
                <a:sym typeface="Times New Roman"/>
              </a:rPr>
              <a:t>Подання до 15 лютого 2026 року Національній соціальній сервісній службі інформації про стан виконання операційного плану  заходів з реалізації у 2025-2027 роках Державної стратегії забезпечення рівних прав та можливостей жінок і чоловіків на період до 2030 року, затвердженого розпорядженням КМУ від 02 травня 2025 року № 439-р.</a:t>
            </a:r>
            <a:endParaRPr/>
          </a:p>
          <a:p>
            <a:pPr indent="-336550" lvl="0" marL="342900" rtl="0" algn="just">
              <a:lnSpc>
                <a:spcPct val="100000"/>
              </a:lnSpc>
              <a:spcBef>
                <a:spcPts val="1200"/>
              </a:spcBef>
              <a:spcAft>
                <a:spcPts val="0"/>
              </a:spcAft>
              <a:buSzPts val="1650"/>
              <a:buFont typeface="Times New Roman"/>
              <a:buAutoNum type="arabicPeriod"/>
            </a:pPr>
            <a:r>
              <a:rPr lang="uk-UA" sz="1750">
                <a:solidFill>
                  <a:schemeClr val="dk1"/>
                </a:solidFill>
                <a:latin typeface="Times New Roman"/>
                <a:ea typeface="Times New Roman"/>
                <a:cs typeface="Times New Roman"/>
                <a:sym typeface="Times New Roman"/>
              </a:rPr>
              <a:t>Здійснення заходів щодо підготовки правових умов забезпечення діяльності радника  з питань забезпечення рівних прав та можливостей жінок і чоловіків, запобігання та протидії насильству за ознакою статі.</a:t>
            </a:r>
            <a:endParaRPr/>
          </a:p>
          <a:p>
            <a:pPr indent="-336550" lvl="0" marL="342900" rtl="0" algn="just">
              <a:lnSpc>
                <a:spcPct val="100000"/>
              </a:lnSpc>
              <a:spcBef>
                <a:spcPts val="1200"/>
              </a:spcBef>
              <a:spcAft>
                <a:spcPts val="0"/>
              </a:spcAft>
              <a:buSzPts val="1650"/>
              <a:buFont typeface="Times New Roman"/>
              <a:buAutoNum type="arabicPeriod"/>
            </a:pPr>
            <a:r>
              <a:rPr lang="uk-UA" sz="1750">
                <a:solidFill>
                  <a:schemeClr val="dk1"/>
                </a:solidFill>
                <a:latin typeface="Times New Roman"/>
                <a:ea typeface="Times New Roman"/>
                <a:cs typeface="Times New Roman"/>
                <a:sym typeface="Times New Roman"/>
              </a:rPr>
              <a:t>Оновлення та наповнення актуальними матеріалами розділу «Гендерна рівність» на офіційному вебпорталі Держслужби у справах дітей. </a:t>
            </a:r>
            <a:endParaRPr/>
          </a:p>
          <a:p>
            <a:pPr indent="-336550" lvl="0" marL="342900" rtl="0" algn="just">
              <a:lnSpc>
                <a:spcPct val="100000"/>
              </a:lnSpc>
              <a:spcBef>
                <a:spcPts val="1200"/>
              </a:spcBef>
              <a:spcAft>
                <a:spcPts val="0"/>
              </a:spcAft>
              <a:buSzPts val="1650"/>
              <a:buFont typeface="Times New Roman"/>
              <a:buAutoNum type="arabicPeriod"/>
            </a:pPr>
            <a:r>
              <a:rPr lang="uk-UA" sz="1750">
                <a:solidFill>
                  <a:schemeClr val="dk1"/>
                </a:solidFill>
                <a:latin typeface="Times New Roman"/>
                <a:ea typeface="Times New Roman"/>
                <a:cs typeface="Times New Roman"/>
                <a:sym typeface="Times New Roman"/>
              </a:rPr>
              <a:t>Забезпечення розвитку якісних і доступних послуг з догляду за дітьми шляхом популяризації послуги «муніципальна няня».</a:t>
            </a:r>
            <a:endParaRPr/>
          </a:p>
          <a:p>
            <a:pPr indent="-336550" lvl="0" marL="342900" rtl="0" algn="just">
              <a:lnSpc>
                <a:spcPct val="100000"/>
              </a:lnSpc>
              <a:spcBef>
                <a:spcPts val="1200"/>
              </a:spcBef>
              <a:spcAft>
                <a:spcPts val="0"/>
              </a:spcAft>
              <a:buSzPts val="1650"/>
              <a:buFont typeface="Times New Roman"/>
              <a:buAutoNum type="arabicPeriod"/>
            </a:pPr>
            <a:r>
              <a:rPr lang="uk-UA" sz="1750">
                <a:solidFill>
                  <a:schemeClr val="dk1"/>
                </a:solidFill>
                <a:latin typeface="Times New Roman"/>
                <a:ea typeface="Times New Roman"/>
                <a:cs typeface="Times New Roman"/>
                <a:sym typeface="Times New Roman"/>
              </a:rPr>
              <a:t>Продовження розширення переліку показників, за якими збираються дані з розподілом за статтю, віком та іншими релевантними ознаками.</a:t>
            </a:r>
            <a:endParaRPr/>
          </a:p>
          <a:p>
            <a:pPr indent="-336550" lvl="0" marL="342900" rtl="0" algn="just">
              <a:lnSpc>
                <a:spcPct val="100000"/>
              </a:lnSpc>
              <a:spcBef>
                <a:spcPts val="1200"/>
              </a:spcBef>
              <a:spcAft>
                <a:spcPts val="0"/>
              </a:spcAft>
              <a:buSzPts val="1650"/>
              <a:buFont typeface="Times New Roman"/>
              <a:buAutoNum type="arabicPeriod"/>
            </a:pPr>
            <a:r>
              <a:rPr lang="uk-UA" sz="1750">
                <a:solidFill>
                  <a:schemeClr val="dk1"/>
                </a:solidFill>
                <a:latin typeface="Times New Roman"/>
                <a:ea typeface="Times New Roman"/>
                <a:cs typeface="Times New Roman"/>
                <a:sym typeface="Times New Roman"/>
              </a:rPr>
              <a:t>Підвищення кваліфікації державних службовців з питань гендерної рівності.</a:t>
            </a:r>
            <a:endParaRPr/>
          </a:p>
          <a:p>
            <a:pPr indent="-228600" lvl="0" marL="457200" rtl="0" algn="just">
              <a:lnSpc>
                <a:spcPct val="90000"/>
              </a:lnSpc>
              <a:spcBef>
                <a:spcPts val="1600"/>
              </a:spcBef>
              <a:spcAft>
                <a:spcPts val="0"/>
              </a:spcAft>
              <a:buSzPts val="1800"/>
              <a:buNone/>
            </a:pPr>
            <a:r>
              <a:t/>
            </a:r>
            <a:endParaRPr>
              <a:latin typeface="Times New Roman"/>
              <a:ea typeface="Times New Roman"/>
              <a:cs typeface="Times New Roman"/>
              <a:sym typeface="Times New Roman"/>
            </a:endParaRPr>
          </a:p>
        </p:txBody>
      </p:sp>
      <p:sp>
        <p:nvSpPr>
          <p:cNvPr id="605" name="Google Shape;605;p8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09" name="Shape 609"/>
        <p:cNvGrpSpPr/>
        <p:nvPr/>
      </p:nvGrpSpPr>
      <p:grpSpPr>
        <a:xfrm>
          <a:off x="0" y="0"/>
          <a:ext cx="0" cy="0"/>
          <a:chOff x="0" y="0"/>
          <a:chExt cx="0" cy="0"/>
        </a:xfrm>
      </p:grpSpPr>
      <p:sp>
        <p:nvSpPr>
          <p:cNvPr id="610" name="Google Shape;610;p86"/>
          <p:cNvSpPr txBox="1"/>
          <p:nvPr>
            <p:ph type="title"/>
          </p:nvPr>
        </p:nvSpPr>
        <p:spPr>
          <a:xfrm>
            <a:off x="689112" y="0"/>
            <a:ext cx="11635409" cy="88458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Пенсійний фонд України. Досягнення</a:t>
            </a:r>
            <a:endParaRPr b="1" sz="2400"/>
          </a:p>
        </p:txBody>
      </p:sp>
      <p:sp>
        <p:nvSpPr>
          <p:cNvPr id="611" name="Google Shape;611;p86"/>
          <p:cNvSpPr txBox="1"/>
          <p:nvPr>
            <p:ph idx="1" type="body"/>
          </p:nvPr>
        </p:nvSpPr>
        <p:spPr>
          <a:xfrm>
            <a:off x="609599" y="1253331"/>
            <a:ext cx="10868025" cy="4351338"/>
          </a:xfrm>
          <a:prstGeom prst="rect">
            <a:avLst/>
          </a:prstGeom>
          <a:noFill/>
          <a:ln>
            <a:noFill/>
          </a:ln>
        </p:spPr>
        <p:txBody>
          <a:bodyPr anchorCtr="0" anchor="t" bIns="45700" lIns="91425" spcFirstLastPara="1" rIns="91425" wrap="square" tIns="45700">
            <a:noAutofit/>
          </a:bodyPr>
          <a:lstStyle/>
          <a:p>
            <a:pPr indent="-285750" lvl="0" marL="285750" rtl="0" algn="just">
              <a:lnSpc>
                <a:spcPct val="100000"/>
              </a:lnSpc>
              <a:spcBef>
                <a:spcPts val="600"/>
              </a:spcBef>
              <a:spcAft>
                <a:spcPts val="0"/>
              </a:spcAft>
              <a:buClr>
                <a:schemeClr val="dk1"/>
              </a:buClr>
              <a:buSzPts val="2800"/>
              <a:buFont typeface="Noto Sans Symbols"/>
              <a:buChar char="✔"/>
            </a:pPr>
            <a:r>
              <a:rPr lang="uk-UA" sz="1800">
                <a:latin typeface="Times New Roman"/>
                <a:ea typeface="Times New Roman"/>
                <a:cs typeface="Times New Roman"/>
                <a:sym typeface="Times New Roman"/>
              </a:rPr>
              <a:t>Запущено спеціальну електронну поштову скриньку для повідомлень про випадки дискримінації або насильства на робочому місці Уповноваженій особі з питань забезпечення рівних прав та можливостей жінок.</a:t>
            </a:r>
            <a:endParaRPr/>
          </a:p>
          <a:p>
            <a:pPr indent="-285750" lvl="0" marL="285750" rtl="0" algn="just">
              <a:lnSpc>
                <a:spcPct val="100000"/>
              </a:lnSpc>
              <a:spcBef>
                <a:spcPts val="1200"/>
              </a:spcBef>
              <a:spcAft>
                <a:spcPts val="0"/>
              </a:spcAft>
              <a:buClr>
                <a:schemeClr val="dk1"/>
              </a:buClr>
              <a:buSzPts val="2800"/>
              <a:buFont typeface="Noto Sans Symbols"/>
              <a:buChar char="✔"/>
            </a:pPr>
            <a:r>
              <a:rPr lang="uk-UA" sz="1800">
                <a:latin typeface="Times New Roman"/>
                <a:ea typeface="Times New Roman"/>
                <a:cs typeface="Times New Roman"/>
                <a:sym typeface="Times New Roman"/>
              </a:rPr>
              <a:t>Розроблено документ, який містить положення щодо реагування, запобігання та протидії проявам дискримінації за ознакою статі на робочому місці серед працівників ПФУ.</a:t>
            </a:r>
            <a:endParaRPr/>
          </a:p>
          <a:p>
            <a:pPr indent="-285750" lvl="0" marL="285750" rtl="0" algn="just">
              <a:lnSpc>
                <a:spcPct val="100000"/>
              </a:lnSpc>
              <a:spcBef>
                <a:spcPts val="1200"/>
              </a:spcBef>
              <a:spcAft>
                <a:spcPts val="0"/>
              </a:spcAft>
              <a:buClr>
                <a:schemeClr val="dk1"/>
              </a:buClr>
              <a:buSzPts val="2800"/>
              <a:buFont typeface="Noto Sans Symbols"/>
              <a:buChar char="✔"/>
            </a:pPr>
            <a:r>
              <a:rPr lang="uk-UA" sz="1800">
                <a:latin typeface="Times New Roman"/>
                <a:ea typeface="Times New Roman"/>
                <a:cs typeface="Times New Roman"/>
                <a:sym typeface="Times New Roman"/>
              </a:rPr>
              <a:t>Забезпечено подання звіту про стан професійного навчання державних службовців територіальних органів ПФУ з розподілом даних за гендерною ознакою учасників професійного навчання, щодо яких визначено потребу у професійному навчанні, з метою моніторингу забезпечення рівних шансів та можливостей чоловіків та жінок на професійний розвиток.</a:t>
            </a:r>
            <a:endParaRPr sz="1800">
              <a:latin typeface="Times New Roman"/>
              <a:ea typeface="Times New Roman"/>
              <a:cs typeface="Times New Roman"/>
              <a:sym typeface="Times New Roman"/>
            </a:endParaRPr>
          </a:p>
          <a:p>
            <a:pPr indent="-285750" lvl="0" marL="285750" rtl="0" algn="just">
              <a:lnSpc>
                <a:spcPct val="100000"/>
              </a:lnSpc>
              <a:spcBef>
                <a:spcPts val="1200"/>
              </a:spcBef>
              <a:spcAft>
                <a:spcPts val="0"/>
              </a:spcAft>
              <a:buClr>
                <a:schemeClr val="dk1"/>
              </a:buClr>
              <a:buSzPts val="2800"/>
              <a:buFont typeface="Noto Sans Symbols"/>
              <a:buChar char="✔"/>
            </a:pPr>
            <a:r>
              <a:rPr lang="uk-UA" sz="1800">
                <a:latin typeface="Times New Roman"/>
                <a:ea typeface="Times New Roman"/>
                <a:cs typeface="Times New Roman"/>
                <a:sym typeface="Times New Roman"/>
              </a:rPr>
              <a:t>Проведено опитування працівників щодо визначення рівня емоційної залученості, лояльності, задоволеності умовами державної служби, потреби у професійному розвитку, зокрема щодо наявності проявів дискримінації на робочому місці та обізнаності працівників про політики та процедури забезпечення рівних прав та можливостей жінок і чоловіків в ПФУ.</a:t>
            </a:r>
            <a:endParaRPr/>
          </a:p>
          <a:p>
            <a:pPr indent="0" lvl="0" marL="457200" rtl="0" algn="just">
              <a:lnSpc>
                <a:spcPct val="100000"/>
              </a:lnSpc>
              <a:spcBef>
                <a:spcPts val="1200"/>
              </a:spcBef>
              <a:spcAft>
                <a:spcPts val="600"/>
              </a:spcAft>
              <a:buNone/>
            </a:pPr>
            <a:r>
              <a:t/>
            </a:r>
            <a:endParaRPr sz="1800">
              <a:latin typeface="Times New Roman"/>
              <a:ea typeface="Times New Roman"/>
              <a:cs typeface="Times New Roman"/>
              <a:sym typeface="Times New Roman"/>
            </a:endParaRPr>
          </a:p>
        </p:txBody>
      </p:sp>
      <p:sp>
        <p:nvSpPr>
          <p:cNvPr id="612" name="Google Shape;612;p8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16" name="Shape 616"/>
        <p:cNvGrpSpPr/>
        <p:nvPr/>
      </p:nvGrpSpPr>
      <p:grpSpPr>
        <a:xfrm>
          <a:off x="0" y="0"/>
          <a:ext cx="0" cy="0"/>
          <a:chOff x="0" y="0"/>
          <a:chExt cx="0" cy="0"/>
        </a:xfrm>
      </p:grpSpPr>
      <p:sp>
        <p:nvSpPr>
          <p:cNvPr id="617" name="Google Shape;617;p87"/>
          <p:cNvSpPr txBox="1"/>
          <p:nvPr>
            <p:ph type="title"/>
          </p:nvPr>
        </p:nvSpPr>
        <p:spPr>
          <a:xfrm>
            <a:off x="755962" y="-150400"/>
            <a:ext cx="11635500" cy="884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ПФУ. Досягнення</a:t>
            </a:r>
            <a:endParaRPr b="1" sz="2400"/>
          </a:p>
        </p:txBody>
      </p:sp>
      <p:sp>
        <p:nvSpPr>
          <p:cNvPr id="618" name="Google Shape;618;p87"/>
          <p:cNvSpPr txBox="1"/>
          <p:nvPr>
            <p:ph idx="1" type="body"/>
          </p:nvPr>
        </p:nvSpPr>
        <p:spPr>
          <a:xfrm>
            <a:off x="812750" y="1076525"/>
            <a:ext cx="10326600" cy="5397900"/>
          </a:xfrm>
          <a:prstGeom prst="rect">
            <a:avLst/>
          </a:prstGeom>
          <a:noFill/>
          <a:ln>
            <a:noFill/>
          </a:ln>
        </p:spPr>
        <p:txBody>
          <a:bodyPr anchorCtr="0" anchor="t" bIns="45700" lIns="91425" spcFirstLastPara="1" rIns="91425" wrap="square" tIns="45700">
            <a:noAutofit/>
          </a:bodyPr>
          <a:lstStyle/>
          <a:p>
            <a:pPr indent="-285750" lvl="0" marL="285750" marR="0" rtl="0" algn="just">
              <a:lnSpc>
                <a:spcPct val="115000"/>
              </a:lnSpc>
              <a:spcBef>
                <a:spcPts val="600"/>
              </a:spcBef>
              <a:spcAft>
                <a:spcPts val="0"/>
              </a:spcAft>
              <a:buClr>
                <a:srgbClr val="000000"/>
              </a:buClr>
              <a:buSzPts val="2800"/>
              <a:buFont typeface="Noto Sans Symbols"/>
              <a:buChar char="✔"/>
            </a:pPr>
            <a:r>
              <a:rPr b="0" i="0" lang="uk-UA" sz="1800" u="none" cap="none" strike="noStrike">
                <a:solidFill>
                  <a:srgbClr val="000000"/>
                </a:solidFill>
                <a:latin typeface="Times New Roman"/>
                <a:ea typeface="Times New Roman"/>
                <a:cs typeface="Times New Roman"/>
                <a:sym typeface="Times New Roman"/>
              </a:rPr>
              <a:t>Забезпечено подання звіту про стан професійного навчання державних службовців територіальних органів Пенсійного фонду України з розподілом даних за гендерною ознакою учасників професійного навчання, щодо яких визначено потребу у професійному навчанні, з метою моніторингу забезпечення рівних шансів та можливостей чоловіків та жінок на професійний розвиток</a:t>
            </a:r>
            <a:endParaRPr/>
          </a:p>
          <a:p>
            <a:pPr indent="-285750" lvl="0" marL="285750" rtl="0" algn="just">
              <a:lnSpc>
                <a:spcPct val="115000"/>
              </a:lnSpc>
              <a:spcBef>
                <a:spcPts val="1200"/>
              </a:spcBef>
              <a:spcAft>
                <a:spcPts val="0"/>
              </a:spcAft>
              <a:buClr>
                <a:schemeClr val="dk1"/>
              </a:buClr>
              <a:buSzPts val="2800"/>
              <a:buFont typeface="Noto Sans Symbols"/>
              <a:buChar char="✔"/>
            </a:pPr>
            <a:r>
              <a:rPr lang="uk-UA" sz="1800">
                <a:solidFill>
                  <a:srgbClr val="000000"/>
                </a:solidFill>
                <a:latin typeface="Times New Roman"/>
                <a:ea typeface="Times New Roman"/>
                <a:cs typeface="Times New Roman"/>
                <a:sym typeface="Times New Roman"/>
              </a:rPr>
              <a:t>Забезпечується проведення внутрішнього навчання для персоналу апарату ПФУ.</a:t>
            </a:r>
            <a:endParaRPr/>
          </a:p>
          <a:p>
            <a:pPr indent="-285750" lvl="0" marL="285750" rtl="0" algn="just">
              <a:lnSpc>
                <a:spcPct val="115000"/>
              </a:lnSpc>
              <a:spcBef>
                <a:spcPts val="1200"/>
              </a:spcBef>
              <a:spcAft>
                <a:spcPts val="0"/>
              </a:spcAft>
              <a:buClr>
                <a:schemeClr val="dk1"/>
              </a:buClr>
              <a:buSzPts val="2800"/>
              <a:buFont typeface="Noto Sans Symbols"/>
              <a:buChar char="✔"/>
            </a:pPr>
            <a:r>
              <a:rPr lang="uk-UA" sz="1800">
                <a:solidFill>
                  <a:srgbClr val="000000"/>
                </a:solidFill>
                <a:latin typeface="Times New Roman"/>
                <a:ea typeface="Times New Roman"/>
                <a:cs typeface="Times New Roman"/>
                <a:sym typeface="Times New Roman"/>
              </a:rPr>
              <a:t>Регулярне інформування працівників про профільні онлайн-курси на зовнішніх платформах.</a:t>
            </a:r>
            <a:endParaRPr/>
          </a:p>
          <a:p>
            <a:pPr indent="-285750" lvl="0" marL="285750" rtl="0" algn="just">
              <a:lnSpc>
                <a:spcPct val="115000"/>
              </a:lnSpc>
              <a:spcBef>
                <a:spcPts val="1200"/>
              </a:spcBef>
              <a:spcAft>
                <a:spcPts val="600"/>
              </a:spcAft>
              <a:buClr>
                <a:schemeClr val="dk1"/>
              </a:buClr>
              <a:buSzPts val="2800"/>
              <a:buFont typeface="Noto Sans Symbols"/>
              <a:buChar char="✔"/>
            </a:pPr>
            <a:r>
              <a:rPr lang="uk-UA" sz="1800">
                <a:solidFill>
                  <a:srgbClr val="000000"/>
                </a:solidFill>
                <a:latin typeface="Times New Roman"/>
                <a:ea typeface="Times New Roman"/>
                <a:cs typeface="Times New Roman"/>
                <a:sym typeface="Times New Roman"/>
              </a:rPr>
              <a:t>В рамках проєкту “ЄС за гендерну рівність: служба допомоги реформам. Фаза ІІ” проведено навчання для працівників апарату Пенсійного фонду України та територіальних органів.</a:t>
            </a:r>
            <a:endParaRPr sz="1800">
              <a:solidFill>
                <a:srgbClr val="000000"/>
              </a:solidFill>
              <a:latin typeface="Times New Roman"/>
              <a:ea typeface="Times New Roman"/>
              <a:cs typeface="Times New Roman"/>
              <a:sym typeface="Times New Roman"/>
            </a:endParaRPr>
          </a:p>
        </p:txBody>
      </p:sp>
      <p:sp>
        <p:nvSpPr>
          <p:cNvPr id="619" name="Google Shape;619;p8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23" name="Shape 623"/>
        <p:cNvGrpSpPr/>
        <p:nvPr/>
      </p:nvGrpSpPr>
      <p:grpSpPr>
        <a:xfrm>
          <a:off x="0" y="0"/>
          <a:ext cx="0" cy="0"/>
          <a:chOff x="0" y="0"/>
          <a:chExt cx="0" cy="0"/>
        </a:xfrm>
      </p:grpSpPr>
      <p:sp>
        <p:nvSpPr>
          <p:cNvPr id="624" name="Google Shape;624;p88"/>
          <p:cNvSpPr txBox="1"/>
          <p:nvPr>
            <p:ph type="title"/>
          </p:nvPr>
        </p:nvSpPr>
        <p:spPr>
          <a:xfrm>
            <a:off x="689112" y="0"/>
            <a:ext cx="11635409" cy="88458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ПФУ. Виклики</a:t>
            </a:r>
            <a:endParaRPr b="1" sz="2400"/>
          </a:p>
        </p:txBody>
      </p:sp>
      <p:sp>
        <p:nvSpPr>
          <p:cNvPr id="625" name="Google Shape;625;p88"/>
          <p:cNvSpPr txBox="1"/>
          <p:nvPr>
            <p:ph idx="1" type="body"/>
          </p:nvPr>
        </p:nvSpPr>
        <p:spPr>
          <a:xfrm>
            <a:off x="828250" y="1162600"/>
            <a:ext cx="10088100" cy="4841100"/>
          </a:xfrm>
          <a:prstGeom prst="rect">
            <a:avLst/>
          </a:prstGeom>
          <a:noFill/>
          <a:ln>
            <a:noFill/>
          </a:ln>
        </p:spPr>
        <p:txBody>
          <a:bodyPr anchorCtr="0" anchor="t" bIns="45700" lIns="91425" spcFirstLastPara="1" rIns="91425" wrap="square" tIns="45700">
            <a:noAutofit/>
          </a:bodyPr>
          <a:lstStyle/>
          <a:p>
            <a:pPr indent="-285750" lvl="0" marL="285750" rtl="0" algn="l">
              <a:lnSpc>
                <a:spcPct val="100000"/>
              </a:lnSpc>
              <a:spcBef>
                <a:spcPts val="600"/>
              </a:spcBef>
              <a:spcAft>
                <a:spcPts val="0"/>
              </a:spcAft>
              <a:buClr>
                <a:srgbClr val="000000"/>
              </a:buClr>
              <a:buSzPts val="2800"/>
              <a:buFont typeface="Noto Sans Symbols"/>
              <a:buChar char="✔"/>
            </a:pPr>
            <a:r>
              <a:rPr lang="uk-UA" sz="1800">
                <a:solidFill>
                  <a:srgbClr val="000000"/>
                </a:solidFill>
                <a:latin typeface="Times New Roman"/>
                <a:ea typeface="Times New Roman"/>
                <a:cs typeface="Times New Roman"/>
                <a:sym typeface="Times New Roman"/>
              </a:rPr>
              <a:t>Корекція упереджень щодо “традиційних” ролей у колективі Корекція упереджень щодо “традиційних” ролей у колективі </a:t>
            </a:r>
            <a:endParaRPr/>
          </a:p>
          <a:p>
            <a:pPr indent="-285750" lvl="0" marL="285750" rtl="0" algn="l">
              <a:lnSpc>
                <a:spcPct val="100000"/>
              </a:lnSpc>
              <a:spcBef>
                <a:spcPts val="1200"/>
              </a:spcBef>
              <a:spcAft>
                <a:spcPts val="0"/>
              </a:spcAft>
              <a:buClr>
                <a:srgbClr val="000000"/>
              </a:buClr>
              <a:buSzPts val="2800"/>
              <a:buFont typeface="Noto Sans Symbols"/>
              <a:buChar char="✔"/>
            </a:pPr>
            <a:r>
              <a:rPr lang="uk-UA" sz="1800">
                <a:solidFill>
                  <a:srgbClr val="000000"/>
                </a:solidFill>
                <a:latin typeface="Times New Roman"/>
                <a:ea typeface="Times New Roman"/>
                <a:cs typeface="Times New Roman"/>
                <a:sym typeface="Times New Roman"/>
              </a:rPr>
              <a:t>Забезпечення стабільної довіри працівників до анонімних каналів повідомлення про порушення </a:t>
            </a:r>
            <a:endParaRPr/>
          </a:p>
          <a:p>
            <a:pPr indent="-285750" lvl="0" marL="285750" rtl="0" algn="l">
              <a:lnSpc>
                <a:spcPct val="100000"/>
              </a:lnSpc>
              <a:spcBef>
                <a:spcPts val="1200"/>
              </a:spcBef>
              <a:spcAft>
                <a:spcPts val="0"/>
              </a:spcAft>
              <a:buClr>
                <a:srgbClr val="000000"/>
              </a:buClr>
              <a:buSzPts val="2800"/>
              <a:buFont typeface="Noto Sans Symbols"/>
              <a:buChar char="✔"/>
            </a:pPr>
            <a:r>
              <a:rPr lang="uk-UA" sz="1800">
                <a:solidFill>
                  <a:srgbClr val="000000"/>
                </a:solidFill>
                <a:latin typeface="Times New Roman"/>
                <a:ea typeface="Times New Roman"/>
                <a:cs typeface="Times New Roman"/>
                <a:sym typeface="Times New Roman"/>
              </a:rPr>
              <a:t>Відсутність підтверджених випадків дискримінації завдяки превентивним заходам</a:t>
            </a:r>
            <a:endParaRPr/>
          </a:p>
          <a:p>
            <a:pPr indent="-285750" lvl="0" marL="285750" rtl="0" algn="l">
              <a:lnSpc>
                <a:spcPct val="100000"/>
              </a:lnSpc>
              <a:spcBef>
                <a:spcPts val="1200"/>
              </a:spcBef>
              <a:spcAft>
                <a:spcPts val="0"/>
              </a:spcAft>
              <a:buClr>
                <a:srgbClr val="000000"/>
              </a:buClr>
              <a:buSzPts val="2800"/>
              <a:buFont typeface="Noto Sans Symbols"/>
              <a:buChar char="✔"/>
            </a:pPr>
            <a:r>
              <a:rPr lang="uk-UA" sz="1800">
                <a:solidFill>
                  <a:srgbClr val="000000"/>
                </a:solidFill>
                <a:latin typeface="Times New Roman"/>
                <a:ea typeface="Times New Roman"/>
                <a:cs typeface="Times New Roman"/>
                <a:sym typeface="Times New Roman"/>
              </a:rPr>
              <a:t>Підвищення рівня обізнаності працівників з питань забезпечення рівних прав та можливостей жінок і чоловіків</a:t>
            </a:r>
            <a:endParaRPr/>
          </a:p>
          <a:p>
            <a:pPr indent="-285750" lvl="0" marL="285750" rtl="0" algn="l">
              <a:lnSpc>
                <a:spcPct val="100000"/>
              </a:lnSpc>
              <a:spcBef>
                <a:spcPts val="1200"/>
              </a:spcBef>
              <a:spcAft>
                <a:spcPts val="600"/>
              </a:spcAft>
              <a:buClr>
                <a:srgbClr val="000000"/>
              </a:buClr>
              <a:buSzPts val="2800"/>
              <a:buFont typeface="Noto Sans Symbols"/>
              <a:buChar char="✔"/>
            </a:pPr>
            <a:r>
              <a:rPr lang="uk-UA" sz="1800">
                <a:solidFill>
                  <a:srgbClr val="000000"/>
                </a:solidFill>
                <a:latin typeface="Times New Roman"/>
                <a:ea typeface="Times New Roman"/>
                <a:cs typeface="Times New Roman"/>
                <a:sym typeface="Times New Roman"/>
              </a:rPr>
              <a:t> Проходження новопризначеними працівниками інструктажу з питань наявних політик та процедур забезпечення рівних прав та можливостей жінок і чоловіків в ПФУ</a:t>
            </a:r>
            <a:endParaRPr sz="1800">
              <a:solidFill>
                <a:srgbClr val="000000"/>
              </a:solidFill>
              <a:latin typeface="Times New Roman"/>
              <a:ea typeface="Times New Roman"/>
              <a:cs typeface="Times New Roman"/>
              <a:sym typeface="Times New Roman"/>
            </a:endParaRPr>
          </a:p>
        </p:txBody>
      </p:sp>
      <p:sp>
        <p:nvSpPr>
          <p:cNvPr id="626" name="Google Shape;626;p8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30" name="Shape 630"/>
        <p:cNvGrpSpPr/>
        <p:nvPr/>
      </p:nvGrpSpPr>
      <p:grpSpPr>
        <a:xfrm>
          <a:off x="0" y="0"/>
          <a:ext cx="0" cy="0"/>
          <a:chOff x="0" y="0"/>
          <a:chExt cx="0" cy="0"/>
        </a:xfrm>
      </p:grpSpPr>
      <p:sp>
        <p:nvSpPr>
          <p:cNvPr id="631" name="Google Shape;631;p89"/>
          <p:cNvSpPr txBox="1"/>
          <p:nvPr>
            <p:ph type="title"/>
          </p:nvPr>
        </p:nvSpPr>
        <p:spPr>
          <a:xfrm>
            <a:off x="689112" y="0"/>
            <a:ext cx="11635409" cy="88458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ПФУ. Плани</a:t>
            </a:r>
            <a:endParaRPr b="1" sz="2400"/>
          </a:p>
        </p:txBody>
      </p:sp>
      <p:sp>
        <p:nvSpPr>
          <p:cNvPr id="632" name="Google Shape;632;p89"/>
          <p:cNvSpPr txBox="1"/>
          <p:nvPr>
            <p:ph idx="1" type="body"/>
          </p:nvPr>
        </p:nvSpPr>
        <p:spPr>
          <a:xfrm>
            <a:off x="349300" y="1169025"/>
            <a:ext cx="11635500" cy="5118600"/>
          </a:xfrm>
          <a:prstGeom prst="rect">
            <a:avLst/>
          </a:prstGeom>
          <a:noFill/>
          <a:ln>
            <a:noFill/>
          </a:ln>
        </p:spPr>
        <p:txBody>
          <a:bodyPr anchorCtr="0" anchor="t" bIns="45700" lIns="91425" spcFirstLastPara="1" rIns="91425" wrap="square" tIns="45700">
            <a:noAutofit/>
          </a:bodyPr>
          <a:lstStyle/>
          <a:p>
            <a:pPr indent="-222250" lvl="0" marL="285750" rtl="0" algn="just">
              <a:lnSpc>
                <a:spcPct val="100000"/>
              </a:lnSpc>
              <a:spcBef>
                <a:spcPts val="0"/>
              </a:spcBef>
              <a:spcAft>
                <a:spcPts val="0"/>
              </a:spcAft>
              <a:buClr>
                <a:srgbClr val="000000"/>
              </a:buClr>
              <a:buSzPts val="1800"/>
              <a:buFont typeface="Noto Sans Symbols"/>
              <a:buChar char="✔"/>
            </a:pPr>
            <a:r>
              <a:rPr lang="uk-UA" sz="1800">
                <a:solidFill>
                  <a:srgbClr val="000000"/>
                </a:solidFill>
                <a:latin typeface="Times New Roman"/>
                <a:ea typeface="Times New Roman"/>
                <a:cs typeface="Times New Roman"/>
                <a:sym typeface="Times New Roman"/>
              </a:rPr>
              <a:t>Цільове залучення керівників до навчання з питань гендерно чутливої взаємодії, уникнення гендерних стереотипів, ненасильницької комунікації</a:t>
            </a:r>
            <a:endParaRPr sz="1800"/>
          </a:p>
          <a:p>
            <a:pPr indent="-222250" lvl="0" marL="285750" rtl="0" algn="just">
              <a:lnSpc>
                <a:spcPct val="100000"/>
              </a:lnSpc>
              <a:spcBef>
                <a:spcPts val="0"/>
              </a:spcBef>
              <a:spcAft>
                <a:spcPts val="0"/>
              </a:spcAft>
              <a:buClr>
                <a:srgbClr val="000000"/>
              </a:buClr>
              <a:buSzPts val="1800"/>
              <a:buFont typeface="Noto Sans Symbols"/>
              <a:buChar char="✔"/>
            </a:pPr>
            <a:r>
              <a:rPr lang="uk-UA" sz="1800">
                <a:solidFill>
                  <a:srgbClr val="000000"/>
                </a:solidFill>
                <a:latin typeface="Times New Roman"/>
                <a:ea typeface="Times New Roman"/>
                <a:cs typeface="Times New Roman"/>
                <a:sym typeface="Times New Roman"/>
              </a:rPr>
              <a:t>Менторська підтримка </a:t>
            </a:r>
            <a:endParaRPr sz="1800"/>
          </a:p>
          <a:p>
            <a:pPr indent="-222250" lvl="0" marL="285750" rtl="0" algn="just">
              <a:lnSpc>
                <a:spcPct val="100000"/>
              </a:lnSpc>
              <a:spcBef>
                <a:spcPts val="0"/>
              </a:spcBef>
              <a:spcAft>
                <a:spcPts val="0"/>
              </a:spcAft>
              <a:buClr>
                <a:srgbClr val="000000"/>
              </a:buClr>
              <a:buSzPts val="1800"/>
              <a:buFont typeface="Noto Sans Symbols"/>
              <a:buChar char="✔"/>
            </a:pPr>
            <a:r>
              <a:rPr lang="uk-UA" sz="1800">
                <a:solidFill>
                  <a:srgbClr val="000000"/>
                </a:solidFill>
                <a:latin typeface="Times New Roman"/>
                <a:ea typeface="Times New Roman"/>
                <a:cs typeface="Times New Roman"/>
                <a:sym typeface="Times New Roman"/>
              </a:rPr>
              <a:t>Забезпечення керівниками підрозділів організації роботи підпорядкованих працівників із дотриманням принципів рівності, поваги та взаємопідтримки</a:t>
            </a:r>
            <a:endParaRPr sz="1800"/>
          </a:p>
          <a:p>
            <a:pPr indent="-222250" lvl="0" marL="285750" rtl="0" algn="just">
              <a:lnSpc>
                <a:spcPct val="100000"/>
              </a:lnSpc>
              <a:spcBef>
                <a:spcPts val="0"/>
              </a:spcBef>
              <a:spcAft>
                <a:spcPts val="0"/>
              </a:spcAft>
              <a:buClr>
                <a:srgbClr val="000000"/>
              </a:buClr>
              <a:buSzPts val="1800"/>
              <a:buFont typeface="Noto Sans Symbols"/>
              <a:buChar char="✔"/>
            </a:pPr>
            <a:r>
              <a:rPr lang="uk-UA" sz="1800">
                <a:solidFill>
                  <a:srgbClr val="000000"/>
                </a:solidFill>
                <a:latin typeface="Times New Roman"/>
                <a:ea typeface="Times New Roman"/>
                <a:cs typeface="Times New Roman"/>
                <a:sym typeface="Times New Roman"/>
              </a:rPr>
              <a:t>Виконання плану заходів щодо реалізації в ПФУ Політики психосоціальної підтримки на робочому місці в частині гендерного напрямку та дискримінації</a:t>
            </a:r>
            <a:endParaRPr sz="1800"/>
          </a:p>
          <a:p>
            <a:pPr indent="-222250" lvl="0" marL="285750" rtl="0" algn="just">
              <a:lnSpc>
                <a:spcPct val="100000"/>
              </a:lnSpc>
              <a:spcBef>
                <a:spcPts val="0"/>
              </a:spcBef>
              <a:spcAft>
                <a:spcPts val="0"/>
              </a:spcAft>
              <a:buClr>
                <a:srgbClr val="000000"/>
              </a:buClr>
              <a:buSzPts val="1800"/>
              <a:buFont typeface="Noto Sans Symbols"/>
              <a:buChar char="✔"/>
            </a:pPr>
            <a:r>
              <a:rPr lang="uk-UA" sz="1800">
                <a:solidFill>
                  <a:srgbClr val="000000"/>
                </a:solidFill>
                <a:latin typeface="Times New Roman"/>
                <a:ea typeface="Times New Roman"/>
                <a:cs typeface="Times New Roman"/>
                <a:sym typeface="Times New Roman"/>
              </a:rPr>
              <a:t>Прийняття документу, який міститиме положення щодо реагування, запобігання та протидії проявам дискримінації за ознакою статі на робочому місці серед працівників ПФУ</a:t>
            </a:r>
            <a:endParaRPr sz="1800"/>
          </a:p>
          <a:p>
            <a:pPr indent="-222250" lvl="0" marL="285750" rtl="0" algn="just">
              <a:lnSpc>
                <a:spcPct val="100000"/>
              </a:lnSpc>
              <a:spcBef>
                <a:spcPts val="0"/>
              </a:spcBef>
              <a:spcAft>
                <a:spcPts val="0"/>
              </a:spcAft>
              <a:buClr>
                <a:srgbClr val="000000"/>
              </a:buClr>
              <a:buSzPts val="1800"/>
              <a:buFont typeface="Noto Sans Symbols"/>
              <a:buChar char="✔"/>
            </a:pPr>
            <a:r>
              <a:rPr lang="uk-UA" sz="1800">
                <a:solidFill>
                  <a:srgbClr val="000000"/>
                </a:solidFill>
                <a:latin typeface="Times New Roman"/>
                <a:ea typeface="Times New Roman"/>
                <a:cs typeface="Times New Roman"/>
                <a:sym typeface="Times New Roman"/>
              </a:rPr>
              <a:t>Визначення в ПФУ консультативно-дорадчого органу із запобігання та протидії проявам дискримінації та насильства за ознакою статі на робочому місці серед працівників ПФУ</a:t>
            </a:r>
            <a:endParaRPr sz="1800"/>
          </a:p>
          <a:p>
            <a:pPr indent="-222250" lvl="0" marL="285750" rtl="0" algn="just">
              <a:lnSpc>
                <a:spcPct val="100000"/>
              </a:lnSpc>
              <a:spcBef>
                <a:spcPts val="0"/>
              </a:spcBef>
              <a:spcAft>
                <a:spcPts val="0"/>
              </a:spcAft>
              <a:buClr>
                <a:srgbClr val="000000"/>
              </a:buClr>
              <a:buSzPts val="1800"/>
              <a:buFont typeface="Noto Sans Symbols"/>
              <a:buChar char="✔"/>
            </a:pPr>
            <a:r>
              <a:rPr lang="uk-UA" sz="1800">
                <a:solidFill>
                  <a:srgbClr val="000000"/>
                </a:solidFill>
                <a:latin typeface="Times New Roman"/>
                <a:ea typeface="Times New Roman"/>
                <a:cs typeface="Times New Roman"/>
                <a:sym typeface="Times New Roman"/>
              </a:rPr>
              <a:t>В рамках проєкту “ЄС за гендерну рівність: служба допомоги реформам. Фаза ІІ” заплановано створення та візуалізацію інформаційних продуктів на основі наявних даних, сегрегованих за статтю, зібраних ПФУ</a:t>
            </a:r>
            <a:endParaRPr sz="1800"/>
          </a:p>
          <a:p>
            <a:pPr indent="-222250" lvl="0" marL="285750" rtl="0" algn="just">
              <a:lnSpc>
                <a:spcPct val="100000"/>
              </a:lnSpc>
              <a:spcBef>
                <a:spcPts val="0"/>
              </a:spcBef>
              <a:spcAft>
                <a:spcPts val="0"/>
              </a:spcAft>
              <a:buClr>
                <a:srgbClr val="000000"/>
              </a:buClr>
              <a:buSzPts val="1800"/>
              <a:buFont typeface="Noto Sans Symbols"/>
              <a:buChar char="✔"/>
            </a:pPr>
            <a:r>
              <a:rPr lang="uk-UA" sz="1800">
                <a:solidFill>
                  <a:srgbClr val="000000"/>
                </a:solidFill>
                <a:latin typeface="Times New Roman"/>
                <a:ea typeface="Times New Roman"/>
                <a:cs typeface="Times New Roman"/>
                <a:sym typeface="Times New Roman"/>
              </a:rPr>
              <a:t>Проведення навчань з працівниками ПФУ та територіальних органів з питань забезпечення гендерної рівності та недискримінації</a:t>
            </a:r>
            <a:endParaRPr sz="1800"/>
          </a:p>
          <a:p>
            <a:pPr indent="-222250" lvl="0" marL="285750" rtl="0" algn="just">
              <a:lnSpc>
                <a:spcPct val="100000"/>
              </a:lnSpc>
              <a:spcBef>
                <a:spcPts val="0"/>
              </a:spcBef>
              <a:spcAft>
                <a:spcPts val="0"/>
              </a:spcAft>
              <a:buClr>
                <a:srgbClr val="000000"/>
              </a:buClr>
              <a:buSzPts val="1800"/>
              <a:buFont typeface="Noto Sans Symbols"/>
              <a:buChar char="✔"/>
            </a:pPr>
            <a:r>
              <a:rPr lang="uk-UA" sz="1800">
                <a:solidFill>
                  <a:srgbClr val="000000"/>
                </a:solidFill>
                <a:latin typeface="Times New Roman"/>
                <a:ea typeface="Times New Roman"/>
                <a:cs typeface="Times New Roman"/>
                <a:sym typeface="Times New Roman"/>
              </a:rPr>
              <a:t>Інформування працівників про впроваджені в апараті ПФУ політики та процедури забезпечення рівних прав та можливостей жінок і чоловіків </a:t>
            </a:r>
            <a:endParaRPr sz="1800"/>
          </a:p>
          <a:p>
            <a:pPr indent="-107950" lvl="0" marL="285750" rtl="0" algn="l">
              <a:lnSpc>
                <a:spcPct val="100000"/>
              </a:lnSpc>
              <a:spcBef>
                <a:spcPts val="1200"/>
              </a:spcBef>
              <a:spcAft>
                <a:spcPts val="0"/>
              </a:spcAft>
              <a:buClr>
                <a:srgbClr val="000000"/>
              </a:buClr>
              <a:buSzPts val="2800"/>
              <a:buFont typeface="Noto Sans Symbols"/>
              <a:buNone/>
            </a:pPr>
            <a:r>
              <a:t/>
            </a:r>
            <a:endParaRPr sz="1800">
              <a:solidFill>
                <a:srgbClr val="000000"/>
              </a:solidFill>
              <a:latin typeface="Times New Roman"/>
              <a:ea typeface="Times New Roman"/>
              <a:cs typeface="Times New Roman"/>
              <a:sym typeface="Times New Roman"/>
            </a:endParaRPr>
          </a:p>
          <a:p>
            <a:pPr indent="-107950" lvl="0" marL="285750" rtl="0" algn="l">
              <a:lnSpc>
                <a:spcPct val="100000"/>
              </a:lnSpc>
              <a:spcBef>
                <a:spcPts val="1200"/>
              </a:spcBef>
              <a:spcAft>
                <a:spcPts val="600"/>
              </a:spcAft>
              <a:buClr>
                <a:srgbClr val="000000"/>
              </a:buClr>
              <a:buSzPts val="2800"/>
              <a:buFont typeface="Noto Sans Symbols"/>
              <a:buNone/>
            </a:pPr>
            <a:r>
              <a:t/>
            </a:r>
            <a:endParaRPr sz="1800">
              <a:solidFill>
                <a:srgbClr val="000000"/>
              </a:solidFill>
              <a:latin typeface="Times New Roman"/>
              <a:ea typeface="Times New Roman"/>
              <a:cs typeface="Times New Roman"/>
              <a:sym typeface="Times New Roman"/>
            </a:endParaRPr>
          </a:p>
        </p:txBody>
      </p:sp>
      <p:sp>
        <p:nvSpPr>
          <p:cNvPr id="633" name="Google Shape;633;p8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37" name="Shape 637"/>
        <p:cNvGrpSpPr/>
        <p:nvPr/>
      </p:nvGrpSpPr>
      <p:grpSpPr>
        <a:xfrm>
          <a:off x="0" y="0"/>
          <a:ext cx="0" cy="0"/>
          <a:chOff x="0" y="0"/>
          <a:chExt cx="0" cy="0"/>
        </a:xfrm>
      </p:grpSpPr>
      <p:sp>
        <p:nvSpPr>
          <p:cNvPr id="638" name="Google Shape;638;p90"/>
          <p:cNvSpPr txBox="1"/>
          <p:nvPr>
            <p:ph type="title"/>
          </p:nvPr>
        </p:nvSpPr>
        <p:spPr>
          <a:xfrm>
            <a:off x="244534" y="-333524"/>
            <a:ext cx="11367052"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000">
                <a:solidFill>
                  <a:srgbClr val="000000"/>
                </a:solidFill>
                <a:latin typeface="Times New Roman"/>
                <a:ea typeface="Times New Roman"/>
                <a:cs typeface="Times New Roman"/>
                <a:sym typeface="Times New Roman"/>
              </a:rPr>
              <a:t>Міністерства освіти і науки України</a:t>
            </a:r>
            <a:r>
              <a:rPr b="1" lang="uk-UA" sz="2400">
                <a:solidFill>
                  <a:srgbClr val="000000"/>
                </a:solidFill>
                <a:latin typeface="Times New Roman"/>
                <a:ea typeface="Times New Roman"/>
                <a:cs typeface="Times New Roman"/>
                <a:sym typeface="Times New Roman"/>
              </a:rPr>
              <a:t>. Досягнення</a:t>
            </a:r>
            <a:endParaRPr b="1" sz="2400"/>
          </a:p>
        </p:txBody>
      </p:sp>
      <p:sp>
        <p:nvSpPr>
          <p:cNvPr id="639" name="Google Shape;639;p90"/>
          <p:cNvSpPr txBox="1"/>
          <p:nvPr>
            <p:ph idx="1" type="body"/>
          </p:nvPr>
        </p:nvSpPr>
        <p:spPr>
          <a:xfrm>
            <a:off x="-13975" y="870849"/>
            <a:ext cx="11884200" cy="3809700"/>
          </a:xfrm>
          <a:prstGeom prst="rect">
            <a:avLst/>
          </a:prstGeom>
          <a:noFill/>
          <a:ln>
            <a:noFill/>
          </a:ln>
        </p:spPr>
        <p:txBody>
          <a:bodyPr anchorCtr="0" anchor="t" bIns="45700" lIns="91425" spcFirstLastPara="1" rIns="91425" wrap="square" tIns="45700">
            <a:noAutofit/>
          </a:bodyPr>
          <a:lstStyle/>
          <a:p>
            <a:pPr indent="-330200" lvl="0" marL="914400" marR="0" rtl="0" algn="just">
              <a:lnSpc>
                <a:spcPct val="90000"/>
              </a:lnSpc>
              <a:spcBef>
                <a:spcPts val="1417"/>
              </a:spcBef>
              <a:spcAft>
                <a:spcPts val="0"/>
              </a:spcAft>
              <a:buClr>
                <a:schemeClr val="dk1"/>
              </a:buClr>
              <a:buSzPts val="2000"/>
              <a:buFont typeface="Arial"/>
              <a:buNone/>
            </a:pPr>
            <a:r>
              <a:t/>
            </a:r>
            <a:endParaRPr sz="2000">
              <a:latin typeface="Times New Roman"/>
              <a:ea typeface="Times New Roman"/>
              <a:cs typeface="Times New Roman"/>
              <a:sym typeface="Times New Roman"/>
            </a:endParaRPr>
          </a:p>
          <a:p>
            <a:pPr indent="-457200" lvl="0" marL="914400" rtl="0" algn="just">
              <a:lnSpc>
                <a:spcPct val="100000"/>
              </a:lnSpc>
              <a:spcBef>
                <a:spcPts val="600"/>
              </a:spcBef>
              <a:spcAft>
                <a:spcPts val="0"/>
              </a:spcAft>
              <a:buClr>
                <a:schemeClr val="dk1"/>
              </a:buClr>
              <a:buSzPts val="2000"/>
              <a:buFont typeface="Arial"/>
              <a:buChar char="•"/>
            </a:pPr>
            <a:r>
              <a:rPr lang="uk-UA" sz="2000">
                <a:latin typeface="Times New Roman"/>
                <a:ea typeface="Times New Roman"/>
                <a:cs typeface="Times New Roman"/>
                <a:sym typeface="Times New Roman"/>
              </a:rPr>
              <a:t>Одним із ключових стратегічних документів у діяльності Міністерства освіти і науки України є </a:t>
            </a:r>
            <a:r>
              <a:rPr lang="uk-UA" sz="2000" u="sng">
                <a:solidFill>
                  <a:schemeClr val="hlink"/>
                </a:solidFill>
                <a:latin typeface="Times New Roman"/>
                <a:ea typeface="Times New Roman"/>
                <a:cs typeface="Times New Roman"/>
                <a:sym typeface="Times New Roman"/>
                <a:hlinkClick r:id="rId4"/>
              </a:rPr>
              <a:t>Стратегія впровадження гендерної рівності у сфері освіти до 2030 року</a:t>
            </a:r>
            <a:r>
              <a:rPr lang="uk-UA" sz="2000">
                <a:latin typeface="Times New Roman"/>
                <a:ea typeface="Times New Roman"/>
                <a:cs typeface="Times New Roman"/>
                <a:sym typeface="Times New Roman"/>
              </a:rPr>
              <a:t>, затверджена КМУ у грудні  2022 року.  Документ став спільною «дорожньою картою» для органів державної влади, закладів освіти та інших  заінтересованих сторін і був розроблений у межах ініціативи Першої леді України Олени Зеленської щодо  приєднання України до міжнародного «Партнерства Біарріц».</a:t>
            </a:r>
            <a:endParaRPr/>
          </a:p>
          <a:p>
            <a:pPr indent="-457200" lvl="0" marL="914400" rtl="0" algn="just">
              <a:lnSpc>
                <a:spcPct val="100000"/>
              </a:lnSpc>
              <a:spcBef>
                <a:spcPts val="1200"/>
              </a:spcBef>
              <a:spcAft>
                <a:spcPts val="0"/>
              </a:spcAft>
              <a:buClr>
                <a:schemeClr val="dk1"/>
              </a:buClr>
              <a:buSzPts val="2000"/>
              <a:buFont typeface="Arial"/>
              <a:buChar char="•"/>
            </a:pPr>
            <a:r>
              <a:rPr lang="uk-UA" sz="2000">
                <a:latin typeface="Times New Roman"/>
                <a:ea typeface="Times New Roman"/>
                <a:cs typeface="Times New Roman"/>
                <a:sym typeface="Times New Roman"/>
              </a:rPr>
              <a:t>З  метою практичної реалізації Стратегії </a:t>
            </a:r>
            <a:r>
              <a:rPr lang="uk-UA" sz="2000" u="sng">
                <a:solidFill>
                  <a:schemeClr val="hlink"/>
                </a:solidFill>
                <a:latin typeface="Times New Roman"/>
                <a:ea typeface="Times New Roman"/>
                <a:cs typeface="Times New Roman"/>
                <a:sym typeface="Times New Roman"/>
                <a:hlinkClick r:id="rId5"/>
              </a:rPr>
              <a:t>розпорядженням КМУ від 20 грудня 2022 р. №  1163-р затверджено операційний план заходів на 2025-2027 роки</a:t>
            </a:r>
            <a:r>
              <a:rPr lang="uk-UA" sz="2000">
                <a:latin typeface="Times New Roman"/>
                <a:ea typeface="Times New Roman"/>
                <a:cs typeface="Times New Roman"/>
                <a:sym typeface="Times New Roman"/>
              </a:rPr>
              <a:t>. План визначає конкретні кроки, відповідальних  виконавців та очікувані результати, спрямовані на системне впровадження гендерно чутливого підходу на всіх рівнях  освіти, забезпечення рівних можливостей для жінок і чоловіків, дівчат і хлопців, а також усунення дискримінаційних  бар’єрів в освітньому середовищі.</a:t>
            </a:r>
            <a:endParaRPr/>
          </a:p>
          <a:p>
            <a:pPr indent="-457200" lvl="0" marL="914400" marR="0" rtl="0" algn="just">
              <a:lnSpc>
                <a:spcPct val="100000"/>
              </a:lnSpc>
              <a:spcBef>
                <a:spcPts val="1200"/>
              </a:spcBef>
              <a:spcAft>
                <a:spcPts val="0"/>
              </a:spcAft>
              <a:buClr>
                <a:schemeClr val="dk1"/>
              </a:buClr>
              <a:buSzPts val="2000"/>
              <a:buFont typeface="Arial"/>
              <a:buChar char="•"/>
            </a:pPr>
            <a:r>
              <a:rPr lang="uk-UA" sz="2000">
                <a:latin typeface="Times New Roman"/>
                <a:ea typeface="Times New Roman"/>
                <a:cs typeface="Times New Roman"/>
                <a:sym typeface="Times New Roman"/>
              </a:rPr>
              <a:t>Розроблено та затверджено нормативно-правову базу, якою запроваджено проведення  антидискримінаційної експертизи освітнього контенту. </a:t>
            </a:r>
            <a:endParaRPr/>
          </a:p>
          <a:p>
            <a:pPr indent="-457200" lvl="0" marL="914400" rtl="0" algn="just">
              <a:lnSpc>
                <a:spcPct val="100000"/>
              </a:lnSpc>
              <a:spcBef>
                <a:spcPts val="1200"/>
              </a:spcBef>
              <a:spcAft>
                <a:spcPts val="0"/>
              </a:spcAft>
              <a:buClr>
                <a:schemeClr val="dk1"/>
              </a:buClr>
              <a:buSzPts val="2000"/>
              <a:buFont typeface="Arial"/>
              <a:buChar char="•"/>
            </a:pPr>
            <a:r>
              <a:rPr lang="uk-UA" sz="2000">
                <a:latin typeface="Times New Roman"/>
                <a:ea typeface="Times New Roman"/>
                <a:cs typeface="Times New Roman"/>
                <a:sym typeface="Times New Roman"/>
              </a:rPr>
              <a:t>Здійснено антидискримінаційну експертизу 100 відсотків наявного освітнього контенту. Усі 100% освітнього контенту, що видається за державний кошт, пройшли цю експертизу.</a:t>
            </a:r>
            <a:endParaRPr/>
          </a:p>
          <a:p>
            <a:pPr indent="-330200" lvl="0" marL="914400" rtl="0" algn="just">
              <a:lnSpc>
                <a:spcPct val="100000"/>
              </a:lnSpc>
              <a:spcBef>
                <a:spcPts val="1200"/>
              </a:spcBef>
              <a:spcAft>
                <a:spcPts val="0"/>
              </a:spcAft>
              <a:buClr>
                <a:schemeClr val="dk1"/>
              </a:buClr>
              <a:buSzPts val="2000"/>
              <a:buFont typeface="Arial"/>
              <a:buNone/>
            </a:pPr>
            <a:r>
              <a:t/>
            </a:r>
            <a:endParaRPr sz="2000">
              <a:latin typeface="Times New Roman"/>
              <a:ea typeface="Times New Roman"/>
              <a:cs typeface="Times New Roman"/>
              <a:sym typeface="Times New Roman"/>
            </a:endParaRPr>
          </a:p>
          <a:p>
            <a:pPr indent="-330200" lvl="0" marL="914400" marR="0" rtl="0" algn="just">
              <a:lnSpc>
                <a:spcPct val="90000"/>
              </a:lnSpc>
              <a:spcBef>
                <a:spcPts val="2017"/>
              </a:spcBef>
              <a:spcAft>
                <a:spcPts val="0"/>
              </a:spcAft>
              <a:buClr>
                <a:schemeClr val="dk1"/>
              </a:buClr>
              <a:buSzPts val="2000"/>
              <a:buFont typeface="Arial"/>
              <a:buNone/>
            </a:pPr>
            <a:r>
              <a:t/>
            </a:r>
            <a:endParaRPr sz="2000">
              <a:latin typeface="Times New Roman"/>
              <a:ea typeface="Times New Roman"/>
              <a:cs typeface="Times New Roman"/>
              <a:sym typeface="Times New Roman"/>
            </a:endParaRPr>
          </a:p>
        </p:txBody>
      </p:sp>
      <p:sp>
        <p:nvSpPr>
          <p:cNvPr id="640" name="Google Shape;640;p9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44" name="Shape 644"/>
        <p:cNvGrpSpPr/>
        <p:nvPr/>
      </p:nvGrpSpPr>
      <p:grpSpPr>
        <a:xfrm>
          <a:off x="0" y="0"/>
          <a:ext cx="0" cy="0"/>
          <a:chOff x="0" y="0"/>
          <a:chExt cx="0" cy="0"/>
        </a:xfrm>
      </p:grpSpPr>
      <p:sp>
        <p:nvSpPr>
          <p:cNvPr id="645" name="Google Shape;645;p91"/>
          <p:cNvSpPr txBox="1"/>
          <p:nvPr>
            <p:ph type="title"/>
          </p:nvPr>
        </p:nvSpPr>
        <p:spPr>
          <a:xfrm>
            <a:off x="263387" y="-69574"/>
            <a:ext cx="11367052"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МОН. Досягнення</a:t>
            </a:r>
            <a:endParaRPr b="1" sz="2400"/>
          </a:p>
        </p:txBody>
      </p:sp>
      <p:sp>
        <p:nvSpPr>
          <p:cNvPr id="646" name="Google Shape;646;p91"/>
          <p:cNvSpPr txBox="1"/>
          <p:nvPr>
            <p:ph idx="1" type="body"/>
          </p:nvPr>
        </p:nvSpPr>
        <p:spPr>
          <a:xfrm>
            <a:off x="44519" y="827659"/>
            <a:ext cx="11884094" cy="4351338"/>
          </a:xfrm>
          <a:prstGeom prst="rect">
            <a:avLst/>
          </a:prstGeom>
          <a:noFill/>
          <a:ln>
            <a:noFill/>
          </a:ln>
        </p:spPr>
        <p:txBody>
          <a:bodyPr anchorCtr="0" anchor="t" bIns="45700" lIns="91425" spcFirstLastPara="1" rIns="91425" wrap="square" tIns="45700">
            <a:noAutofit/>
          </a:bodyPr>
          <a:lstStyle/>
          <a:p>
            <a:pPr indent="-330200" lvl="0" marL="914400" marR="0" rtl="0" algn="just">
              <a:lnSpc>
                <a:spcPct val="90000"/>
              </a:lnSpc>
              <a:spcBef>
                <a:spcPts val="1417"/>
              </a:spcBef>
              <a:spcAft>
                <a:spcPts val="0"/>
              </a:spcAft>
              <a:buClr>
                <a:schemeClr val="dk1"/>
              </a:buClr>
              <a:buSzPts val="2000"/>
              <a:buFont typeface="Arial"/>
              <a:buNone/>
            </a:pPr>
            <a:r>
              <a:t/>
            </a:r>
            <a:endParaRPr sz="2000">
              <a:latin typeface="Times New Roman"/>
              <a:ea typeface="Times New Roman"/>
              <a:cs typeface="Times New Roman"/>
              <a:sym typeface="Times New Roman"/>
            </a:endParaRPr>
          </a:p>
          <a:p>
            <a:pPr indent="-457200" lvl="0" marL="914400" rtl="0" algn="just">
              <a:lnSpc>
                <a:spcPct val="100000"/>
              </a:lnSpc>
              <a:spcBef>
                <a:spcPts val="600"/>
              </a:spcBef>
              <a:spcAft>
                <a:spcPts val="0"/>
              </a:spcAft>
              <a:buClr>
                <a:schemeClr val="dk1"/>
              </a:buClr>
              <a:buSzPts val="2000"/>
              <a:buFont typeface="Arial"/>
              <a:buChar char="•"/>
            </a:pPr>
            <a:r>
              <a:rPr lang="uk-UA" sz="2000">
                <a:latin typeface="Times New Roman"/>
                <a:ea typeface="Times New Roman"/>
                <a:cs typeface="Times New Roman"/>
                <a:sym typeface="Times New Roman"/>
              </a:rPr>
              <a:t>З грудня 2024 року здійснено 428 експертиз, включаючи 377 підручників та 51 посібник. Автори  реагують на зауваження, тому жодного об’єкту грифування  не було відхилено.</a:t>
            </a:r>
            <a:endParaRPr/>
          </a:p>
          <a:p>
            <a:pPr indent="-457200" lvl="0" marL="914400" rtl="0" algn="just">
              <a:lnSpc>
                <a:spcPct val="100000"/>
              </a:lnSpc>
              <a:spcBef>
                <a:spcPts val="1200"/>
              </a:spcBef>
              <a:spcAft>
                <a:spcPts val="0"/>
              </a:spcAft>
              <a:buClr>
                <a:schemeClr val="dk1"/>
              </a:buClr>
              <a:buSzPts val="2000"/>
              <a:buFont typeface="Arial"/>
              <a:buChar char="•"/>
            </a:pPr>
            <a:r>
              <a:rPr lang="uk-UA" sz="2000">
                <a:latin typeface="Times New Roman"/>
                <a:ea typeface="Times New Roman"/>
                <a:cs typeface="Times New Roman"/>
                <a:sym typeface="Times New Roman"/>
              </a:rPr>
              <a:t>Державна установа «Український інститут розвитку освіти» розпочав комплексну сертифікаційну програму для підготовки 600 експертів з недискримінаційної складової.</a:t>
            </a:r>
            <a:endParaRPr/>
          </a:p>
          <a:p>
            <a:pPr indent="-457200" lvl="0" marL="914400" marR="0" rtl="0" algn="just">
              <a:lnSpc>
                <a:spcPct val="100000"/>
              </a:lnSpc>
              <a:spcBef>
                <a:spcPts val="1200"/>
              </a:spcBef>
              <a:spcAft>
                <a:spcPts val="0"/>
              </a:spcAft>
              <a:buClr>
                <a:schemeClr val="dk1"/>
              </a:buClr>
              <a:buSzPts val="2000"/>
              <a:buFont typeface="Arial"/>
              <a:buChar char="•"/>
            </a:pPr>
            <a:r>
              <a:rPr lang="uk-UA" sz="2000">
                <a:latin typeface="Times New Roman"/>
                <a:ea typeface="Times New Roman"/>
                <a:cs typeface="Times New Roman"/>
                <a:sym typeface="Times New Roman"/>
              </a:rPr>
              <a:t>МОН затверджено </a:t>
            </a:r>
            <a:r>
              <a:rPr lang="uk-UA" sz="2000" u="sng">
                <a:solidFill>
                  <a:schemeClr val="hlink"/>
                </a:solidFill>
                <a:latin typeface="Times New Roman"/>
                <a:ea typeface="Times New Roman"/>
                <a:cs typeface="Times New Roman"/>
                <a:sym typeface="Times New Roman"/>
                <a:hlinkClick r:id="rId4"/>
              </a:rPr>
              <a:t>Методичні рекомендації щодо впровадження політики протидії дискримінації, сексуальним домаганням та підтримки рівності у закладах вищої освіти України </a:t>
            </a:r>
            <a:r>
              <a:rPr lang="uk-UA" sz="2000">
                <a:latin typeface="Times New Roman"/>
                <a:ea typeface="Times New Roman"/>
                <a:cs typeface="Times New Roman"/>
                <a:sym typeface="Times New Roman"/>
              </a:rPr>
              <a:t>(наказ МОН  від 23.09.2025 № 1275), триває імплементація зазначеного наказу. </a:t>
            </a:r>
            <a:endParaRPr/>
          </a:p>
          <a:p>
            <a:pPr indent="-457200" lvl="0" marL="914400" marR="0" rtl="0" algn="just">
              <a:lnSpc>
                <a:spcPct val="100000"/>
              </a:lnSpc>
              <a:spcBef>
                <a:spcPts val="1200"/>
              </a:spcBef>
              <a:spcAft>
                <a:spcPts val="0"/>
              </a:spcAft>
              <a:buClr>
                <a:schemeClr val="dk1"/>
              </a:buClr>
              <a:buSzPts val="2000"/>
              <a:buFont typeface="Arial"/>
              <a:buChar char="•"/>
            </a:pPr>
            <a:r>
              <a:rPr lang="uk-UA" sz="2000">
                <a:latin typeface="Times New Roman"/>
                <a:ea typeface="Times New Roman"/>
                <a:cs typeface="Times New Roman"/>
                <a:sym typeface="Times New Roman"/>
              </a:rPr>
              <a:t>Оновлено </a:t>
            </a:r>
            <a:r>
              <a:rPr lang="uk-UA" sz="2000" u="sng">
                <a:solidFill>
                  <a:schemeClr val="hlink"/>
                </a:solidFill>
                <a:latin typeface="Times New Roman"/>
                <a:ea typeface="Times New Roman"/>
                <a:cs typeface="Times New Roman"/>
                <a:sym typeface="Times New Roman"/>
                <a:hlinkClick r:id="rId5"/>
              </a:rPr>
              <a:t>професійний стандарт вчителя з урахуванням знань та навичок щодо проявів насильства та дискримінації. </a:t>
            </a:r>
            <a:endParaRPr sz="2000">
              <a:latin typeface="Times New Roman"/>
              <a:ea typeface="Times New Roman"/>
              <a:cs typeface="Times New Roman"/>
              <a:sym typeface="Times New Roman"/>
            </a:endParaRPr>
          </a:p>
          <a:p>
            <a:pPr indent="-457200" lvl="0" marL="914400" marR="0" rtl="0" algn="just">
              <a:lnSpc>
                <a:spcPct val="100000"/>
              </a:lnSpc>
              <a:spcBef>
                <a:spcPts val="1200"/>
              </a:spcBef>
              <a:spcAft>
                <a:spcPts val="0"/>
              </a:spcAft>
              <a:buClr>
                <a:schemeClr val="dk1"/>
              </a:buClr>
              <a:buSzPts val="2000"/>
              <a:buFont typeface="Arial"/>
              <a:buChar char="•"/>
            </a:pPr>
            <a:r>
              <a:rPr lang="uk-UA" sz="2000">
                <a:latin typeface="Times New Roman"/>
                <a:ea typeface="Times New Roman"/>
                <a:cs typeface="Times New Roman"/>
                <a:sym typeface="Times New Roman"/>
              </a:rPr>
              <a:t>Затверджено Типову програму підвищення кваліфікації педагогічних працівників закладів освіти «Запобігання та протидія насильству та жорстокому поводженню з дітьми: діяльність закладів освіти»  та  Типову програму підвищення кваліфікації педагогічних працівників закладів освіти «Гендерна рівність в освіті: подолання стереотипів і дискримінації».</a:t>
            </a:r>
            <a:endParaRPr/>
          </a:p>
          <a:p>
            <a:pPr indent="-330200" lvl="0" marL="914400" marR="0" rtl="0" algn="just">
              <a:lnSpc>
                <a:spcPct val="90000"/>
              </a:lnSpc>
              <a:spcBef>
                <a:spcPts val="2017"/>
              </a:spcBef>
              <a:spcAft>
                <a:spcPts val="0"/>
              </a:spcAft>
              <a:buClr>
                <a:schemeClr val="dk1"/>
              </a:buClr>
              <a:buSzPts val="2000"/>
              <a:buFont typeface="Arial"/>
              <a:buNone/>
            </a:pPr>
            <a:r>
              <a:t/>
            </a:r>
            <a:endParaRPr sz="2000">
              <a:latin typeface="Times New Roman"/>
              <a:ea typeface="Times New Roman"/>
              <a:cs typeface="Times New Roman"/>
              <a:sym typeface="Times New Roman"/>
            </a:endParaRPr>
          </a:p>
        </p:txBody>
      </p:sp>
      <p:sp>
        <p:nvSpPr>
          <p:cNvPr id="647" name="Google Shape;647;p9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51" name="Shape 651"/>
        <p:cNvGrpSpPr/>
        <p:nvPr/>
      </p:nvGrpSpPr>
      <p:grpSpPr>
        <a:xfrm>
          <a:off x="0" y="0"/>
          <a:ext cx="0" cy="0"/>
          <a:chOff x="0" y="0"/>
          <a:chExt cx="0" cy="0"/>
        </a:xfrm>
      </p:grpSpPr>
      <p:sp>
        <p:nvSpPr>
          <p:cNvPr id="652" name="Google Shape;652;p92"/>
          <p:cNvSpPr txBox="1"/>
          <p:nvPr>
            <p:ph type="title"/>
          </p:nvPr>
        </p:nvSpPr>
        <p:spPr>
          <a:xfrm>
            <a:off x="188947" y="-337930"/>
            <a:ext cx="11367052"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МОН. Виклики</a:t>
            </a:r>
            <a:endParaRPr b="1" sz="2400"/>
          </a:p>
        </p:txBody>
      </p:sp>
      <p:sp>
        <p:nvSpPr>
          <p:cNvPr id="653" name="Google Shape;653;p92"/>
          <p:cNvSpPr txBox="1"/>
          <p:nvPr>
            <p:ph idx="1" type="body"/>
          </p:nvPr>
        </p:nvSpPr>
        <p:spPr>
          <a:xfrm>
            <a:off x="-139148" y="408884"/>
            <a:ext cx="12142201" cy="4351338"/>
          </a:xfrm>
          <a:prstGeom prst="rect">
            <a:avLst/>
          </a:prstGeom>
          <a:noFill/>
          <a:ln>
            <a:noFill/>
          </a:ln>
        </p:spPr>
        <p:txBody>
          <a:bodyPr anchorCtr="0" anchor="t" bIns="45700" lIns="91425" spcFirstLastPara="1" rIns="91425" wrap="square" tIns="45700">
            <a:noAutofit/>
          </a:bodyPr>
          <a:lstStyle/>
          <a:p>
            <a:pPr indent="0" lvl="0" marL="457200" marR="0" rtl="0" algn="just">
              <a:lnSpc>
                <a:spcPct val="100000"/>
              </a:lnSpc>
              <a:spcBef>
                <a:spcPts val="600"/>
              </a:spcBef>
              <a:spcAft>
                <a:spcPts val="0"/>
              </a:spcAft>
              <a:buClr>
                <a:schemeClr val="dk1"/>
              </a:buClr>
              <a:buSzPts val="1800"/>
              <a:buNone/>
            </a:pPr>
            <a:r>
              <a:rPr lang="uk-UA" sz="1800">
                <a:latin typeface="Times New Roman"/>
                <a:ea typeface="Times New Roman"/>
                <a:cs typeface="Times New Roman"/>
                <a:sym typeface="Times New Roman"/>
              </a:rPr>
              <a:t>	МОН визначено низку пріоритетних напрямів, що потребують посиленої уваги для забезпечення ефективної реалізації Стратегії впровадження гендерної рівності у сфері освіти.</a:t>
            </a:r>
            <a:endParaRPr/>
          </a:p>
          <a:p>
            <a:pPr indent="0" lvl="0" marL="457200" marR="0" rtl="0" algn="just">
              <a:lnSpc>
                <a:spcPct val="100000"/>
              </a:lnSpc>
              <a:spcBef>
                <a:spcPts val="1200"/>
              </a:spcBef>
              <a:spcAft>
                <a:spcPts val="0"/>
              </a:spcAft>
              <a:buClr>
                <a:schemeClr val="dk1"/>
              </a:buClr>
              <a:buSzPts val="1800"/>
              <a:buNone/>
            </a:pPr>
            <a:r>
              <a:rPr lang="uk-UA" sz="1800">
                <a:latin typeface="Times New Roman"/>
                <a:ea typeface="Times New Roman"/>
                <a:cs typeface="Times New Roman"/>
                <a:sym typeface="Times New Roman"/>
              </a:rPr>
              <a:t>1. Комплексність реалізації. Попри те що принципи рівності та недискримінації інтегровані до основних нормативно-правових і стратегічних документів, їх практичне впровадження нерідко має фрагментарний характер. Це зумовлює необхідність посилення міжвідомчої координації, системного моніторингу та узгодженості дій на всіх рівнях управління освітою.</a:t>
            </a:r>
            <a:endParaRPr/>
          </a:p>
          <a:p>
            <a:pPr indent="0" lvl="0" marL="457200" marR="0" rtl="0" algn="just">
              <a:lnSpc>
                <a:spcPct val="100000"/>
              </a:lnSpc>
              <a:spcBef>
                <a:spcPts val="1200"/>
              </a:spcBef>
              <a:spcAft>
                <a:spcPts val="0"/>
              </a:spcAft>
              <a:buClr>
                <a:schemeClr val="dk1"/>
              </a:buClr>
              <a:buSzPts val="1800"/>
              <a:buNone/>
            </a:pPr>
            <a:r>
              <a:rPr lang="uk-UA" sz="1800">
                <a:latin typeface="Times New Roman"/>
                <a:ea typeface="Times New Roman"/>
                <a:cs typeface="Times New Roman"/>
                <a:sym typeface="Times New Roman"/>
              </a:rPr>
              <a:t>2. Підвищення гендерної компетентності працівників. Регулярна та системна підготовка співробітників МОН і представників освітньої сфери потребує розширення. Станом на сьогодні відповідне навчання пройшли близько                 60 відсотків працівників, що свідчить про наявність значного потенціалу для подальшого професійного розвитку у цьому напрямі.</a:t>
            </a:r>
            <a:endParaRPr/>
          </a:p>
          <a:p>
            <a:pPr indent="0" lvl="0" marL="457200" marR="0" rtl="0" algn="just">
              <a:lnSpc>
                <a:spcPct val="100000"/>
              </a:lnSpc>
              <a:spcBef>
                <a:spcPts val="1200"/>
              </a:spcBef>
              <a:spcAft>
                <a:spcPts val="0"/>
              </a:spcAft>
              <a:buClr>
                <a:schemeClr val="dk1"/>
              </a:buClr>
              <a:buSzPts val="1800"/>
              <a:buNone/>
            </a:pPr>
            <a:r>
              <a:rPr lang="uk-UA" sz="1800">
                <a:latin typeface="Times New Roman"/>
                <a:ea typeface="Times New Roman"/>
                <a:cs typeface="Times New Roman"/>
                <a:sym typeface="Times New Roman"/>
              </a:rPr>
              <a:t>3. Подолання інформаційного дефіциту. Відчувається потреба у розширенні доступних онлайн-ресурсів, практичних рекомендацій, алгоритмів дій та інструментів для закладів освіти. Освітяни потребують не лише загальних декларативних положень, а й чітких методичних матеріалів для щоденного застосування.</a:t>
            </a:r>
            <a:endParaRPr/>
          </a:p>
          <a:p>
            <a:pPr indent="-342900" lvl="0" marL="800100" marR="0" rtl="0" algn="just">
              <a:lnSpc>
                <a:spcPct val="100000"/>
              </a:lnSpc>
              <a:spcBef>
                <a:spcPts val="1200"/>
              </a:spcBef>
              <a:spcAft>
                <a:spcPts val="0"/>
              </a:spcAft>
              <a:buClr>
                <a:schemeClr val="dk1"/>
              </a:buClr>
              <a:buSzPts val="1800"/>
              <a:buAutoNum type="arabicPeriod" startAt="4"/>
            </a:pPr>
            <a:r>
              <a:rPr lang="uk-UA" sz="1800">
                <a:latin typeface="Times New Roman"/>
                <a:ea typeface="Times New Roman"/>
                <a:cs typeface="Times New Roman"/>
                <a:sym typeface="Times New Roman"/>
              </a:rPr>
              <a:t>Подолання стереотипізації в освітньому середовищі. Результати досліджень засвідчують збереження гендерних стереотипів серед частини педагогічних працівників, а також недостатню кількість практичних інструментів для їх подолання безпосередньо в закладах освіти.</a:t>
            </a:r>
            <a:endParaRPr/>
          </a:p>
          <a:p>
            <a:pPr indent="-342900" lvl="0" marL="800100" marR="0" rtl="0" algn="just">
              <a:lnSpc>
                <a:spcPct val="100000"/>
              </a:lnSpc>
              <a:spcBef>
                <a:spcPts val="1200"/>
              </a:spcBef>
              <a:spcAft>
                <a:spcPts val="600"/>
              </a:spcAft>
              <a:buClr>
                <a:schemeClr val="dk1"/>
              </a:buClr>
              <a:buSzPts val="1800"/>
              <a:buAutoNum type="arabicPeriod" startAt="4"/>
            </a:pPr>
            <a:r>
              <a:rPr lang="uk-UA" sz="1800">
                <a:latin typeface="Times New Roman"/>
                <a:ea typeface="Times New Roman"/>
                <a:cs typeface="Times New Roman"/>
                <a:sym typeface="Times New Roman"/>
              </a:rPr>
              <a:t> Формування експертного середовища. Для забезпечення якісного антидискримінаційного аналізу освітнього контенту необхідно сформувати достатнє коло кваліфікованих фахівців. </a:t>
            </a:r>
            <a:endParaRPr sz="1800">
              <a:latin typeface="Times New Roman"/>
              <a:ea typeface="Times New Roman"/>
              <a:cs typeface="Times New Roman"/>
              <a:sym typeface="Times New Roman"/>
            </a:endParaRPr>
          </a:p>
        </p:txBody>
      </p:sp>
      <p:sp>
        <p:nvSpPr>
          <p:cNvPr id="654" name="Google Shape;654;p9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58" name="Shape 658"/>
        <p:cNvGrpSpPr/>
        <p:nvPr/>
      </p:nvGrpSpPr>
      <p:grpSpPr>
        <a:xfrm>
          <a:off x="0" y="0"/>
          <a:ext cx="0" cy="0"/>
          <a:chOff x="0" y="0"/>
          <a:chExt cx="0" cy="0"/>
        </a:xfrm>
      </p:grpSpPr>
      <p:sp>
        <p:nvSpPr>
          <p:cNvPr id="659" name="Google Shape;659;p93"/>
          <p:cNvSpPr txBox="1"/>
          <p:nvPr>
            <p:ph type="title"/>
          </p:nvPr>
        </p:nvSpPr>
        <p:spPr>
          <a:xfrm>
            <a:off x="188946" y="-89452"/>
            <a:ext cx="11367052"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МОН. Плани</a:t>
            </a:r>
            <a:endParaRPr b="1" sz="2400"/>
          </a:p>
        </p:txBody>
      </p:sp>
      <p:sp>
        <p:nvSpPr>
          <p:cNvPr id="660" name="Google Shape;660;p93"/>
          <p:cNvSpPr txBox="1"/>
          <p:nvPr>
            <p:ph idx="1" type="body"/>
          </p:nvPr>
        </p:nvSpPr>
        <p:spPr>
          <a:xfrm>
            <a:off x="984450" y="1374925"/>
            <a:ext cx="10442400" cy="4071000"/>
          </a:xfrm>
          <a:prstGeom prst="rect">
            <a:avLst/>
          </a:prstGeom>
          <a:noFill/>
          <a:ln>
            <a:noFill/>
          </a:ln>
        </p:spPr>
        <p:txBody>
          <a:bodyPr anchorCtr="0" anchor="t" bIns="45700" lIns="91425" spcFirstLastPara="1" rIns="91425" wrap="square" tIns="45700">
            <a:noAutofit/>
          </a:bodyPr>
          <a:lstStyle/>
          <a:p>
            <a:pPr indent="0" lvl="0" marL="457200" marR="0" rtl="0" algn="just">
              <a:lnSpc>
                <a:spcPct val="100000"/>
              </a:lnSpc>
              <a:spcBef>
                <a:spcPts val="600"/>
              </a:spcBef>
              <a:spcAft>
                <a:spcPts val="0"/>
              </a:spcAft>
              <a:buClr>
                <a:schemeClr val="dk1"/>
              </a:buClr>
              <a:buSzPts val="1800"/>
              <a:buNone/>
            </a:pPr>
            <a:r>
              <a:rPr lang="uk-UA" sz="1800">
                <a:latin typeface="Times New Roman"/>
                <a:ea typeface="Times New Roman"/>
                <a:cs typeface="Times New Roman"/>
                <a:sym typeface="Times New Roman"/>
              </a:rPr>
              <a:t>Діяльність МОН у 2026 році зосереджена на масштабуванні пілотних ініціатив та закріпленні системних змін:</a:t>
            </a:r>
            <a:endParaRPr/>
          </a:p>
          <a:p>
            <a:pPr indent="-285750" lvl="0" marL="742950" marR="0" rtl="0" algn="just">
              <a:lnSpc>
                <a:spcPct val="100000"/>
              </a:lnSpc>
              <a:spcBef>
                <a:spcPts val="1200"/>
              </a:spcBef>
              <a:spcAft>
                <a:spcPts val="0"/>
              </a:spcAft>
              <a:buClr>
                <a:schemeClr val="dk1"/>
              </a:buClr>
              <a:buSzPts val="1800"/>
              <a:buFont typeface="Noto Sans Symbols"/>
              <a:buChar char="⮚"/>
            </a:pPr>
            <a:r>
              <a:rPr lang="uk-UA" sz="1800">
                <a:latin typeface="Times New Roman"/>
                <a:ea typeface="Times New Roman"/>
                <a:cs typeface="Times New Roman"/>
                <a:sym typeface="Times New Roman"/>
              </a:rPr>
              <a:t>продовження реалізації Операційного плану заходів з реалізації Стратегії гендерної рівності на 2025–2027 роки; </a:t>
            </a:r>
            <a:endParaRPr/>
          </a:p>
          <a:p>
            <a:pPr indent="-285750" lvl="0" marL="742950" marR="0" rtl="0" algn="just">
              <a:lnSpc>
                <a:spcPct val="100000"/>
              </a:lnSpc>
              <a:spcBef>
                <a:spcPts val="1200"/>
              </a:spcBef>
              <a:spcAft>
                <a:spcPts val="0"/>
              </a:spcAft>
              <a:buClr>
                <a:schemeClr val="dk1"/>
              </a:buClr>
              <a:buSzPts val="1800"/>
              <a:buFont typeface="Noto Sans Symbols"/>
              <a:buChar char="⮚"/>
            </a:pPr>
            <a:r>
              <a:rPr lang="uk-UA" sz="1800">
                <a:latin typeface="Times New Roman"/>
                <a:ea typeface="Times New Roman"/>
                <a:cs typeface="Times New Roman"/>
                <a:sym typeface="Times New Roman"/>
              </a:rPr>
              <a:t>впровадження регулярних циклів навчання для державних службовців МОН;</a:t>
            </a:r>
            <a:endParaRPr/>
          </a:p>
          <a:p>
            <a:pPr indent="-285750" lvl="0" marL="742950" marR="0" rtl="0" algn="just">
              <a:lnSpc>
                <a:spcPct val="100000"/>
              </a:lnSpc>
              <a:spcBef>
                <a:spcPts val="1200"/>
              </a:spcBef>
              <a:spcAft>
                <a:spcPts val="0"/>
              </a:spcAft>
              <a:buClr>
                <a:schemeClr val="dk1"/>
              </a:buClr>
              <a:buSzPts val="1800"/>
              <a:buFont typeface="Noto Sans Symbols"/>
              <a:buChar char="⮚"/>
            </a:pPr>
            <a:r>
              <a:rPr lang="uk-UA" sz="1800">
                <a:latin typeface="Times New Roman"/>
                <a:ea typeface="Times New Roman"/>
                <a:cs typeface="Times New Roman"/>
                <a:sym typeface="Times New Roman"/>
              </a:rPr>
              <a:t>забезпечення 100% охоплення антидискримінаційною експертизою всіх підручників та посібників, що видаються за державний кошт;</a:t>
            </a:r>
            <a:endParaRPr/>
          </a:p>
          <a:p>
            <a:pPr indent="-285750" lvl="0" marL="742950" marR="0" rtl="0" algn="just">
              <a:lnSpc>
                <a:spcPct val="100000"/>
              </a:lnSpc>
              <a:spcBef>
                <a:spcPts val="1200"/>
              </a:spcBef>
              <a:spcAft>
                <a:spcPts val="0"/>
              </a:spcAft>
              <a:buClr>
                <a:schemeClr val="dk1"/>
              </a:buClr>
              <a:buSzPts val="1800"/>
              <a:buFont typeface="Noto Sans Symbols"/>
              <a:buChar char="⮚"/>
            </a:pPr>
            <a:r>
              <a:rPr lang="uk-UA" sz="1800">
                <a:latin typeface="Times New Roman"/>
                <a:ea typeface="Times New Roman"/>
                <a:cs typeface="Times New Roman"/>
                <a:sym typeface="Times New Roman"/>
              </a:rPr>
              <a:t>завершення підготовки 600 експертів у межах сертифікаційної програми УІРО з недискримінаційної складової;</a:t>
            </a:r>
            <a:endParaRPr/>
          </a:p>
          <a:p>
            <a:pPr indent="-285750" lvl="0" marL="742950" marR="0" rtl="0" algn="just">
              <a:lnSpc>
                <a:spcPct val="100000"/>
              </a:lnSpc>
              <a:spcBef>
                <a:spcPts val="1200"/>
              </a:spcBef>
              <a:spcAft>
                <a:spcPts val="600"/>
              </a:spcAft>
              <a:buClr>
                <a:schemeClr val="dk1"/>
              </a:buClr>
              <a:buSzPts val="1800"/>
              <a:buFont typeface="Noto Sans Symbols"/>
              <a:buChar char="⮚"/>
            </a:pPr>
            <a:r>
              <a:rPr lang="uk-UA" sz="1800">
                <a:latin typeface="Times New Roman"/>
                <a:ea typeface="Times New Roman"/>
                <a:cs typeface="Times New Roman"/>
                <a:sym typeface="Times New Roman"/>
              </a:rPr>
              <a:t>активна адвокація та імплементація Методичних рекомендацій щодо впровадження політики протидії дискримінації, сексуальним домаганням та підтримки рівності у закладах вищої освіти</a:t>
            </a:r>
            <a:endParaRPr sz="1800">
              <a:latin typeface="Times New Roman"/>
              <a:ea typeface="Times New Roman"/>
              <a:cs typeface="Times New Roman"/>
              <a:sym typeface="Times New Roman"/>
            </a:endParaRPr>
          </a:p>
        </p:txBody>
      </p:sp>
      <p:sp>
        <p:nvSpPr>
          <p:cNvPr id="661" name="Google Shape;661;p9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0" name="Shape 200"/>
        <p:cNvGrpSpPr/>
        <p:nvPr/>
      </p:nvGrpSpPr>
      <p:grpSpPr>
        <a:xfrm>
          <a:off x="0" y="0"/>
          <a:ext cx="0" cy="0"/>
          <a:chOff x="0" y="0"/>
          <a:chExt cx="0" cy="0"/>
        </a:xfrm>
      </p:grpSpPr>
      <p:sp>
        <p:nvSpPr>
          <p:cNvPr id="201" name="Google Shape;201;p21"/>
          <p:cNvSpPr txBox="1"/>
          <p:nvPr>
            <p:ph type="title"/>
          </p:nvPr>
        </p:nvSpPr>
        <p:spPr>
          <a:xfrm>
            <a:off x="0" y="-301658"/>
            <a:ext cx="11367052"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None/>
            </a:pPr>
            <a:r>
              <a:rPr b="1" lang="uk-UA" sz="2400">
                <a:solidFill>
                  <a:srgbClr val="000000"/>
                </a:solidFill>
                <a:latin typeface="Times New Roman"/>
                <a:ea typeface="Times New Roman"/>
                <a:cs typeface="Times New Roman"/>
                <a:sym typeface="Times New Roman"/>
              </a:rPr>
              <a:t>Методологічні засади та подяки </a:t>
            </a:r>
            <a:endParaRPr/>
          </a:p>
        </p:txBody>
      </p:sp>
      <p:sp>
        <p:nvSpPr>
          <p:cNvPr id="202" name="Google Shape;202;p21"/>
          <p:cNvSpPr txBox="1"/>
          <p:nvPr>
            <p:ph idx="1" type="body"/>
          </p:nvPr>
        </p:nvSpPr>
        <p:spPr>
          <a:xfrm>
            <a:off x="292718" y="662781"/>
            <a:ext cx="11436879" cy="418405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600"/>
              </a:spcBef>
              <a:spcAft>
                <a:spcPts val="0"/>
              </a:spcAft>
              <a:buClr>
                <a:schemeClr val="dk1"/>
              </a:buClr>
              <a:buSzPts val="1900"/>
              <a:buNone/>
            </a:pPr>
            <a:r>
              <a:t/>
            </a:r>
            <a:endParaRPr b="0" i="0" sz="1900" u="none" cap="none" strike="noStrike">
              <a:solidFill>
                <a:srgbClr val="000000"/>
              </a:solidFill>
              <a:latin typeface="Times New Roman"/>
              <a:ea typeface="Times New Roman"/>
              <a:cs typeface="Times New Roman"/>
              <a:sym typeface="Times New Roman"/>
            </a:endParaRPr>
          </a:p>
          <a:p>
            <a:pPr indent="0" lvl="0" marL="0" rtl="0" algn="just">
              <a:lnSpc>
                <a:spcPct val="150000"/>
              </a:lnSpc>
              <a:spcBef>
                <a:spcPts val="600"/>
              </a:spcBef>
              <a:spcAft>
                <a:spcPts val="0"/>
              </a:spcAft>
              <a:buSzPts val="1800"/>
              <a:buNone/>
            </a:pPr>
            <a:r>
              <a:rPr lang="uk-UA" sz="1600">
                <a:solidFill>
                  <a:srgbClr val="000000"/>
                </a:solidFill>
                <a:latin typeface="Times New Roman"/>
                <a:ea typeface="Times New Roman"/>
                <a:cs typeface="Times New Roman"/>
                <a:sym typeface="Times New Roman"/>
              </a:rPr>
              <a:t>	Матеріал підготовлено Апаратом Урядової уповноваженої з питань гендерної політики за підтримки Структури ООН Жінки в Україні та загальним редагуванням Урядової уповноваженої з гендерної політики Катерини Левченко.</a:t>
            </a:r>
            <a:endParaRPr/>
          </a:p>
          <a:p>
            <a:pPr indent="0" lvl="0" marL="0" rtl="0" algn="just">
              <a:lnSpc>
                <a:spcPct val="150000"/>
              </a:lnSpc>
              <a:spcBef>
                <a:spcPts val="0"/>
              </a:spcBef>
              <a:spcAft>
                <a:spcPts val="0"/>
              </a:spcAft>
              <a:buSzPts val="1800"/>
              <a:buNone/>
            </a:pPr>
            <a:r>
              <a:rPr lang="uk-UA" sz="1600">
                <a:solidFill>
                  <a:srgbClr val="000000"/>
                </a:solidFill>
                <a:latin typeface="Times New Roman"/>
                <a:ea typeface="Times New Roman"/>
                <a:cs typeface="Times New Roman"/>
                <a:sym typeface="Times New Roman"/>
              </a:rPr>
              <a:t>	З метою збору актуальної інформації щодо стану реалізації державної гендерної політики 23 грудня 2025 року листом                   № 32213/02-25 Урядовою уповноваженою було надіслано офіційний запит до 62 центральних органів виконавчої влади  (ЦОВВ) щодо: стану реалізації державної гендерної політики у 2025 році; основних викликів у процесі її впровадження; пріоритетних завдань та планів на 2026 рік.</a:t>
            </a:r>
            <a:endParaRPr/>
          </a:p>
          <a:p>
            <a:pPr indent="0" lvl="0" marL="0" rtl="0" algn="just">
              <a:lnSpc>
                <a:spcPct val="150000"/>
              </a:lnSpc>
              <a:spcBef>
                <a:spcPts val="0"/>
              </a:spcBef>
              <a:spcAft>
                <a:spcPts val="0"/>
              </a:spcAft>
              <a:buSzPts val="1800"/>
              <a:buNone/>
            </a:pPr>
            <a:r>
              <a:rPr lang="uk-UA" sz="1600">
                <a:solidFill>
                  <a:srgbClr val="000000"/>
                </a:solidFill>
                <a:latin typeface="Times New Roman"/>
                <a:ea typeface="Times New Roman"/>
                <a:cs typeface="Times New Roman"/>
                <a:sym typeface="Times New Roman"/>
              </a:rPr>
              <a:t>	У межах підготовки публікації інформацію надали: 54 ЦОВВ, зокрема: 15 міністерств (всі міністерства надали інформацію); 37 інших ЦОВВ, зокрема 2 ЦОВВ надіслали інформацію про відсутність затребуваної інформації. У аналітичному звіті також висвітлена інформація про діяльність у сфері гендерної політики  Офісу Віце-прем’єр міністра з питань європейської та євроатлантичної інтеграції, Урядової уповноваженої з питань гендерної політики та Апарату Урядової Уповноваженої.</a:t>
            </a:r>
            <a:endParaRPr/>
          </a:p>
          <a:p>
            <a:pPr indent="0" lvl="0" marL="0" rtl="0" algn="just">
              <a:lnSpc>
                <a:spcPct val="150000"/>
              </a:lnSpc>
              <a:spcBef>
                <a:spcPts val="600"/>
              </a:spcBef>
              <a:spcAft>
                <a:spcPts val="0"/>
              </a:spcAft>
              <a:buSzPts val="1800"/>
              <a:buNone/>
            </a:pPr>
            <a:r>
              <a:rPr lang="uk-UA" sz="1600">
                <a:solidFill>
                  <a:srgbClr val="000000"/>
                </a:solidFill>
                <a:latin typeface="Times New Roman"/>
                <a:ea typeface="Times New Roman"/>
                <a:cs typeface="Times New Roman"/>
                <a:sym typeface="Times New Roman"/>
              </a:rPr>
              <a:t>	Автори та упорядники висловлюють  щиру подяку </a:t>
            </a:r>
            <a:r>
              <a:rPr lang="uk-UA" sz="1600">
                <a:solidFill>
                  <a:srgbClr val="000000"/>
                </a:solidFill>
                <a:latin typeface="Times New Roman"/>
                <a:ea typeface="Times New Roman"/>
                <a:cs typeface="Times New Roman"/>
                <a:sym typeface="Times New Roman"/>
              </a:rPr>
              <a:t>всім міністерствам та іншим центральним органам виконавчої влади, які своєчасно надали вичерпну інформацію для підготовки цього звіту.</a:t>
            </a:r>
            <a:endParaRPr/>
          </a:p>
          <a:p>
            <a:pPr indent="0" lvl="0" marL="0" rtl="0" algn="just">
              <a:lnSpc>
                <a:spcPct val="150000"/>
              </a:lnSpc>
              <a:spcBef>
                <a:spcPts val="600"/>
              </a:spcBef>
              <a:spcAft>
                <a:spcPts val="0"/>
              </a:spcAft>
              <a:buSzPts val="1800"/>
              <a:buNone/>
            </a:pPr>
            <a:r>
              <a:rPr lang="uk-UA" sz="1600">
                <a:solidFill>
                  <a:srgbClr val="000000"/>
                </a:solidFill>
                <a:latin typeface="Times New Roman"/>
                <a:ea typeface="Times New Roman"/>
                <a:cs typeface="Times New Roman"/>
                <a:sym typeface="Times New Roman"/>
              </a:rPr>
              <a:t>	</a:t>
            </a:r>
            <a:endParaRPr/>
          </a:p>
          <a:p>
            <a:pPr indent="0" lvl="0" marL="0" rtl="0" algn="just">
              <a:lnSpc>
                <a:spcPct val="107000"/>
              </a:lnSpc>
              <a:spcBef>
                <a:spcPts val="0"/>
              </a:spcBef>
              <a:spcAft>
                <a:spcPts val="0"/>
              </a:spcAft>
              <a:buSzPts val="1800"/>
              <a:buNone/>
            </a:pPr>
            <a:r>
              <a:t/>
            </a:r>
            <a:endParaRPr sz="1600"/>
          </a:p>
        </p:txBody>
      </p:sp>
      <p:sp>
        <p:nvSpPr>
          <p:cNvPr id="203" name="Google Shape;203;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uk-UA"/>
              <a:t>‹#›</a:t>
            </a:fld>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65" name="Shape 665"/>
        <p:cNvGrpSpPr/>
        <p:nvPr/>
      </p:nvGrpSpPr>
      <p:grpSpPr>
        <a:xfrm>
          <a:off x="0" y="0"/>
          <a:ext cx="0" cy="0"/>
          <a:chOff x="0" y="0"/>
          <a:chExt cx="0" cy="0"/>
        </a:xfrm>
      </p:grpSpPr>
      <p:sp>
        <p:nvSpPr>
          <p:cNvPr id="666" name="Google Shape;666;p94"/>
          <p:cNvSpPr txBox="1"/>
          <p:nvPr>
            <p:ph type="title"/>
          </p:nvPr>
        </p:nvSpPr>
        <p:spPr>
          <a:xfrm>
            <a:off x="263387" y="-185739"/>
            <a:ext cx="11367052"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t/>
            </a:r>
            <a:endParaRPr b="1" sz="2400">
              <a:solidFill>
                <a:srgbClr val="000000"/>
              </a:solidFill>
              <a:latin typeface="Times New Roman"/>
              <a:ea typeface="Times New Roman"/>
              <a:cs typeface="Times New Roman"/>
              <a:sym typeface="Times New Roman"/>
            </a:endParaRPr>
          </a:p>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Державна служба якості освіти України. </a:t>
            </a:r>
            <a:br>
              <a:rPr b="1" lang="uk-UA" sz="2400">
                <a:solidFill>
                  <a:srgbClr val="000000"/>
                </a:solidFill>
                <a:latin typeface="Times New Roman"/>
                <a:ea typeface="Times New Roman"/>
                <a:cs typeface="Times New Roman"/>
                <a:sym typeface="Times New Roman"/>
              </a:rPr>
            </a:br>
            <a:r>
              <a:rPr b="1" lang="uk-UA" sz="2400">
                <a:solidFill>
                  <a:srgbClr val="000000"/>
                </a:solidFill>
                <a:latin typeface="Times New Roman"/>
                <a:ea typeface="Times New Roman"/>
                <a:cs typeface="Times New Roman"/>
                <a:sym typeface="Times New Roman"/>
              </a:rPr>
              <a:t>Досягнення</a:t>
            </a:r>
            <a:endParaRPr b="1" sz="2400"/>
          </a:p>
        </p:txBody>
      </p:sp>
      <p:sp>
        <p:nvSpPr>
          <p:cNvPr id="667" name="Google Shape;667;p94"/>
          <p:cNvSpPr txBox="1"/>
          <p:nvPr>
            <p:ph idx="1" type="body"/>
          </p:nvPr>
        </p:nvSpPr>
        <p:spPr>
          <a:xfrm>
            <a:off x="872159" y="1547328"/>
            <a:ext cx="10758280" cy="4351338"/>
          </a:xfrm>
          <a:prstGeom prst="rect">
            <a:avLst/>
          </a:prstGeom>
          <a:noFill/>
          <a:ln>
            <a:noFill/>
          </a:ln>
        </p:spPr>
        <p:txBody>
          <a:bodyPr anchorCtr="0" anchor="t" bIns="45700" lIns="91425" spcFirstLastPara="1" rIns="91425" wrap="square" tIns="45700">
            <a:noAutofit/>
          </a:bodyPr>
          <a:lstStyle/>
          <a:p>
            <a:pPr indent="-342900" lvl="0" marL="342900" rtl="0" algn="just">
              <a:lnSpc>
                <a:spcPct val="100000"/>
              </a:lnSpc>
              <a:spcBef>
                <a:spcPts val="600"/>
              </a:spcBef>
              <a:spcAft>
                <a:spcPts val="0"/>
              </a:spcAft>
              <a:buClr>
                <a:schemeClr val="dk1"/>
              </a:buClr>
              <a:buSzPts val="2200"/>
              <a:buFont typeface="Noto Sans Symbols"/>
              <a:buChar char="✔"/>
            </a:pPr>
            <a:r>
              <a:rPr lang="uk-UA" sz="2200">
                <a:latin typeface="Times New Roman"/>
                <a:ea typeface="Times New Roman"/>
                <a:cs typeface="Times New Roman"/>
                <a:sym typeface="Times New Roman"/>
              </a:rPr>
              <a:t> 	Застосовано комплексний гендерний підхід при плануванні та реалізації заходів Державної служби якості освіти України.</a:t>
            </a:r>
            <a:endParaRPr/>
          </a:p>
          <a:p>
            <a:pPr indent="-342900" lvl="0" marL="342900" rtl="0" algn="just">
              <a:lnSpc>
                <a:spcPct val="100000"/>
              </a:lnSpc>
              <a:spcBef>
                <a:spcPts val="1200"/>
              </a:spcBef>
              <a:spcAft>
                <a:spcPts val="0"/>
              </a:spcAft>
              <a:buClr>
                <a:schemeClr val="dk1"/>
              </a:buClr>
              <a:buSzPts val="2200"/>
              <a:buFont typeface="Noto Sans Symbols"/>
              <a:buChar char="✔"/>
            </a:pPr>
            <a:r>
              <a:rPr lang="uk-UA" sz="2200">
                <a:latin typeface="Times New Roman"/>
                <a:ea typeface="Times New Roman"/>
                <a:cs typeface="Times New Roman"/>
                <a:sym typeface="Times New Roman"/>
              </a:rPr>
              <a:t>      Враховано гендерні аспекти під час розроблення нормативно-правових актів, що належать до компетенції Служби.</a:t>
            </a:r>
            <a:endParaRPr/>
          </a:p>
          <a:p>
            <a:pPr indent="-342900" lvl="0" marL="342900" rtl="0" algn="just">
              <a:lnSpc>
                <a:spcPct val="100000"/>
              </a:lnSpc>
              <a:spcBef>
                <a:spcPts val="1200"/>
              </a:spcBef>
              <a:spcAft>
                <a:spcPts val="0"/>
              </a:spcAft>
              <a:buClr>
                <a:schemeClr val="dk1"/>
              </a:buClr>
              <a:buSzPts val="2200"/>
              <a:buFont typeface="Noto Sans Symbols"/>
              <a:buChar char="✔"/>
            </a:pPr>
            <a:r>
              <a:rPr lang="uk-UA" sz="2200">
                <a:latin typeface="Times New Roman"/>
                <a:ea typeface="Times New Roman"/>
                <a:cs typeface="Times New Roman"/>
                <a:sym typeface="Times New Roman"/>
              </a:rPr>
              <a:t>      Розроблено Рекомендації щодо запобігання та протидії проявам дискримінації за ознакою статі та сексуальним домаганням на робочому місці, Рекомендації щодо використання гендерно-чутливої мови, фемінітивів та Принципи гендерної рівності. </a:t>
            </a:r>
            <a:endParaRPr/>
          </a:p>
          <a:p>
            <a:pPr indent="-342900" lvl="0" marL="342900" rtl="0" algn="just">
              <a:lnSpc>
                <a:spcPct val="100000"/>
              </a:lnSpc>
              <a:spcBef>
                <a:spcPts val="1200"/>
              </a:spcBef>
              <a:spcAft>
                <a:spcPts val="0"/>
              </a:spcAft>
              <a:buClr>
                <a:schemeClr val="dk1"/>
              </a:buClr>
              <a:buSzPts val="2200"/>
              <a:buFont typeface="Noto Sans Symbols"/>
              <a:buChar char="✔"/>
            </a:pPr>
            <a:r>
              <a:rPr lang="uk-UA" sz="2200">
                <a:latin typeface="Times New Roman"/>
                <a:ea typeface="Times New Roman"/>
                <a:cs typeface="Times New Roman"/>
                <a:sym typeface="Times New Roman"/>
              </a:rPr>
              <a:t>      Вжито заходи, спрямовані на формування гендерної культури та усунення всіх форм дискримінації за ознакою статі.</a:t>
            </a:r>
            <a:endParaRPr/>
          </a:p>
          <a:p>
            <a:pPr indent="-342900" lvl="0" marL="342900" rtl="0" algn="just">
              <a:lnSpc>
                <a:spcPct val="100000"/>
              </a:lnSpc>
              <a:spcBef>
                <a:spcPts val="1200"/>
              </a:spcBef>
              <a:spcAft>
                <a:spcPts val="600"/>
              </a:spcAft>
              <a:buClr>
                <a:schemeClr val="dk1"/>
              </a:buClr>
              <a:buSzPts val="2200"/>
              <a:buFont typeface="Noto Sans Symbols"/>
              <a:buChar char="✔"/>
            </a:pPr>
            <a:r>
              <a:rPr lang="uk-UA" sz="2200">
                <a:latin typeface="Times New Roman"/>
                <a:ea typeface="Times New Roman"/>
                <a:cs typeface="Times New Roman"/>
                <a:sym typeface="Times New Roman"/>
              </a:rPr>
              <a:t>      Забезпечено надання жінкам і чоловікам рівних прав та можливостей під час вступу на державну службу та її проходження.</a:t>
            </a:r>
            <a:endParaRPr sz="2200">
              <a:latin typeface="Times New Roman"/>
              <a:ea typeface="Times New Roman"/>
              <a:cs typeface="Times New Roman"/>
              <a:sym typeface="Times New Roman"/>
            </a:endParaRPr>
          </a:p>
        </p:txBody>
      </p:sp>
      <p:sp>
        <p:nvSpPr>
          <p:cNvPr id="668" name="Google Shape;668;p9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72" name="Shape 672"/>
        <p:cNvGrpSpPr/>
        <p:nvPr/>
      </p:nvGrpSpPr>
      <p:grpSpPr>
        <a:xfrm>
          <a:off x="0" y="0"/>
          <a:ext cx="0" cy="0"/>
          <a:chOff x="0" y="0"/>
          <a:chExt cx="0" cy="0"/>
        </a:xfrm>
      </p:grpSpPr>
      <p:sp>
        <p:nvSpPr>
          <p:cNvPr id="673" name="Google Shape;673;p95"/>
          <p:cNvSpPr txBox="1"/>
          <p:nvPr>
            <p:ph type="title"/>
          </p:nvPr>
        </p:nvSpPr>
        <p:spPr>
          <a:xfrm>
            <a:off x="556408" y="68020"/>
            <a:ext cx="10515600" cy="1325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2800"/>
              <a:buFont typeface="Times New Roman"/>
              <a:buNone/>
            </a:pPr>
            <a:r>
              <a:rPr b="1" lang="uk-UA" sz="2400">
                <a:latin typeface="Times New Roman"/>
                <a:ea typeface="Times New Roman"/>
                <a:cs typeface="Times New Roman"/>
                <a:sym typeface="Times New Roman"/>
              </a:rPr>
              <a:t>Державна служба якості освіти України </a:t>
            </a:r>
            <a:endParaRPr b="1" sz="2400"/>
          </a:p>
        </p:txBody>
      </p:sp>
      <p:sp>
        <p:nvSpPr>
          <p:cNvPr id="674" name="Google Shape;674;p95"/>
          <p:cNvSpPr txBox="1"/>
          <p:nvPr>
            <p:ph idx="2" type="body"/>
          </p:nvPr>
        </p:nvSpPr>
        <p:spPr>
          <a:xfrm>
            <a:off x="-5" y="1347170"/>
            <a:ext cx="5926500" cy="4594500"/>
          </a:xfrm>
          <a:prstGeom prst="rect">
            <a:avLst/>
          </a:prstGeom>
          <a:noFill/>
          <a:ln>
            <a:noFill/>
          </a:ln>
        </p:spPr>
        <p:txBody>
          <a:bodyPr anchorCtr="0" anchor="t" bIns="45700" lIns="91425" spcFirstLastPara="1" rIns="91425" wrap="square" tIns="45700">
            <a:normAutofit lnSpcReduction="20000"/>
          </a:bodyPr>
          <a:lstStyle/>
          <a:p>
            <a:pPr indent="457200" lvl="0" marL="1828800" marR="0" rtl="0" algn="just">
              <a:lnSpc>
                <a:spcPct val="90000"/>
              </a:lnSpc>
              <a:spcBef>
                <a:spcPts val="1000"/>
              </a:spcBef>
              <a:spcAft>
                <a:spcPts val="0"/>
              </a:spcAft>
              <a:buNone/>
            </a:pPr>
            <a:r>
              <a:rPr b="1" lang="uk-UA" sz="2400">
                <a:latin typeface="Times New Roman"/>
                <a:ea typeface="Times New Roman"/>
                <a:cs typeface="Times New Roman"/>
                <a:sym typeface="Times New Roman"/>
              </a:rPr>
              <a:t>Виклики</a:t>
            </a:r>
            <a:endParaRPr b="0" i="0" sz="2000" u="none" cap="none" strike="noStrike">
              <a:solidFill>
                <a:srgbClr val="000000"/>
              </a:solidFill>
              <a:latin typeface="Times New Roman"/>
              <a:ea typeface="Times New Roman"/>
              <a:cs typeface="Times New Roman"/>
              <a:sym typeface="Times New Roman"/>
            </a:endParaRPr>
          </a:p>
          <a:p>
            <a:pPr indent="457200" lvl="0" marL="0" marR="0" rtl="0" algn="just">
              <a:lnSpc>
                <a:spcPct val="90000"/>
              </a:lnSpc>
              <a:spcBef>
                <a:spcPts val="1000"/>
              </a:spcBef>
              <a:spcAft>
                <a:spcPts val="0"/>
              </a:spcAft>
              <a:buNone/>
            </a:pPr>
            <a:r>
              <a:rPr b="0" i="0" lang="uk-UA" sz="2000" u="none" cap="none" strike="noStrike">
                <a:solidFill>
                  <a:srgbClr val="000000"/>
                </a:solidFill>
                <a:latin typeface="Times New Roman"/>
                <a:ea typeface="Times New Roman"/>
                <a:cs typeface="Times New Roman"/>
                <a:sym typeface="Times New Roman"/>
              </a:rPr>
              <a:t>Необхідність підвищення обізнаності та поглиблення знань щодо важливості гендерної політики та гендерних підходів при реалізації політики у цій сфері працівниками Державної служби якості освіти України.</a:t>
            </a:r>
            <a:endParaRPr/>
          </a:p>
          <a:p>
            <a:pPr indent="457200" lvl="0" marL="0" marR="0" rtl="0" algn="just">
              <a:lnSpc>
                <a:spcPct val="90000"/>
              </a:lnSpc>
              <a:spcBef>
                <a:spcPts val="1000"/>
              </a:spcBef>
              <a:spcAft>
                <a:spcPts val="0"/>
              </a:spcAft>
              <a:buNone/>
            </a:pPr>
            <a:r>
              <a:rPr b="0" i="0" lang="uk-UA" sz="2000" u="none" cap="none" strike="noStrike">
                <a:solidFill>
                  <a:srgbClr val="000000"/>
                </a:solidFill>
                <a:latin typeface="Times New Roman"/>
                <a:ea typeface="Times New Roman"/>
                <a:cs typeface="Times New Roman"/>
                <a:sym typeface="Times New Roman"/>
              </a:rPr>
              <a:t>Недостатній рівень фінансування заходів, спрямованих на просування гендерної рівності.</a:t>
            </a:r>
            <a:endParaRPr/>
          </a:p>
          <a:p>
            <a:pPr indent="457200" lvl="0" marL="0" marR="0" rtl="0" algn="just">
              <a:lnSpc>
                <a:spcPct val="90000"/>
              </a:lnSpc>
              <a:spcBef>
                <a:spcPts val="1000"/>
              </a:spcBef>
              <a:spcAft>
                <a:spcPts val="0"/>
              </a:spcAft>
              <a:buNone/>
            </a:pPr>
            <a:r>
              <a:rPr b="0" i="0" lang="uk-UA" sz="2000" u="none" cap="none" strike="noStrike">
                <a:solidFill>
                  <a:srgbClr val="000000"/>
                </a:solidFill>
                <a:latin typeface="Times New Roman"/>
                <a:ea typeface="Times New Roman"/>
                <a:cs typeface="Times New Roman"/>
                <a:sym typeface="Times New Roman"/>
              </a:rPr>
              <a:t>Необхідність забезпечення балансу між домашніми справами та виконанням посадових обов’язків.</a:t>
            </a:r>
            <a:endParaRPr/>
          </a:p>
          <a:p>
            <a:pPr indent="0" lvl="0" marL="0" marR="0" rtl="0" algn="just">
              <a:lnSpc>
                <a:spcPct val="90000"/>
              </a:lnSpc>
              <a:spcBef>
                <a:spcPts val="1000"/>
              </a:spcBef>
              <a:spcAft>
                <a:spcPts val="0"/>
              </a:spcAft>
              <a:buNone/>
            </a:pPr>
            <a:r>
              <a:rPr b="0" i="0" lang="uk-UA" sz="2000" u="none" cap="none" strike="noStrike">
                <a:solidFill>
                  <a:srgbClr val="000000"/>
                </a:solidFill>
                <a:latin typeface="Times New Roman"/>
                <a:ea typeface="Times New Roman"/>
                <a:cs typeface="Times New Roman"/>
                <a:sym typeface="Times New Roman"/>
              </a:rPr>
              <a:t>    Зменшення гендерного розриву в чисельності між чоловіками та жінками.</a:t>
            </a:r>
            <a:endParaRPr/>
          </a:p>
          <a:p>
            <a:pPr indent="457200" lvl="0" marL="0" marR="0" rtl="0" algn="just">
              <a:lnSpc>
                <a:spcPct val="90000"/>
              </a:lnSpc>
              <a:spcBef>
                <a:spcPts val="1000"/>
              </a:spcBef>
              <a:spcAft>
                <a:spcPts val="0"/>
              </a:spcAft>
              <a:buNone/>
            </a:pPr>
            <a:r>
              <a:rPr b="0" i="0" lang="uk-UA" sz="2000" u="none" cap="none" strike="noStrike">
                <a:solidFill>
                  <a:srgbClr val="000000"/>
                </a:solidFill>
                <a:latin typeface="Times New Roman"/>
                <a:ea typeface="Times New Roman"/>
                <a:cs typeface="Times New Roman"/>
                <a:sym typeface="Times New Roman"/>
              </a:rPr>
              <a:t>Посилення потенціалу персоналу щодо забезпечення рівних прав жінок і чоловіків та реалізації гендерної політики.</a:t>
            </a:r>
            <a:endParaRPr/>
          </a:p>
        </p:txBody>
      </p:sp>
      <p:sp>
        <p:nvSpPr>
          <p:cNvPr id="675" name="Google Shape;675;p95"/>
          <p:cNvSpPr txBox="1"/>
          <p:nvPr>
            <p:ph idx="4" type="body"/>
          </p:nvPr>
        </p:nvSpPr>
        <p:spPr>
          <a:xfrm>
            <a:off x="6170700" y="988085"/>
            <a:ext cx="5183100" cy="4706400"/>
          </a:xfrm>
          <a:prstGeom prst="rect">
            <a:avLst/>
          </a:prstGeom>
          <a:noFill/>
          <a:ln>
            <a:noFill/>
          </a:ln>
        </p:spPr>
        <p:txBody>
          <a:bodyPr anchorCtr="0" anchor="t" bIns="45700" lIns="91425" spcFirstLastPara="1" rIns="91425" wrap="square" tIns="45700">
            <a:normAutofit fontScale="92500" lnSpcReduction="20000"/>
          </a:bodyPr>
          <a:lstStyle/>
          <a:p>
            <a:pPr indent="0" lvl="0" marL="457200" marR="0" rtl="0" algn="just">
              <a:lnSpc>
                <a:spcPct val="90000"/>
              </a:lnSpc>
              <a:spcBef>
                <a:spcPts val="1000"/>
              </a:spcBef>
              <a:spcAft>
                <a:spcPts val="0"/>
              </a:spcAft>
              <a:buNone/>
            </a:pPr>
            <a:r>
              <a:t/>
            </a:r>
            <a:endParaRPr sz="2000">
              <a:solidFill>
                <a:srgbClr val="000000"/>
              </a:solidFill>
              <a:latin typeface="Times New Roman"/>
              <a:ea typeface="Times New Roman"/>
              <a:cs typeface="Times New Roman"/>
              <a:sym typeface="Times New Roman"/>
            </a:endParaRPr>
          </a:p>
          <a:p>
            <a:pPr indent="0" lvl="0" marL="457200" rtl="0" algn="ctr">
              <a:spcBef>
                <a:spcPts val="1000"/>
              </a:spcBef>
              <a:spcAft>
                <a:spcPts val="0"/>
              </a:spcAft>
              <a:buNone/>
            </a:pPr>
            <a:r>
              <a:rPr b="1" lang="uk-UA" sz="2400">
                <a:latin typeface="Times New Roman"/>
                <a:ea typeface="Times New Roman"/>
                <a:cs typeface="Times New Roman"/>
                <a:sym typeface="Times New Roman"/>
              </a:rPr>
              <a:t>Плани</a:t>
            </a:r>
            <a:endParaRPr sz="2000">
              <a:solidFill>
                <a:srgbClr val="000000"/>
              </a:solidFill>
              <a:latin typeface="Times New Roman"/>
              <a:ea typeface="Times New Roman"/>
              <a:cs typeface="Times New Roman"/>
              <a:sym typeface="Times New Roman"/>
            </a:endParaRPr>
          </a:p>
          <a:p>
            <a:pPr indent="-334327" lvl="0" marL="457200" marR="0" rtl="0" algn="just">
              <a:lnSpc>
                <a:spcPct val="90000"/>
              </a:lnSpc>
              <a:spcBef>
                <a:spcPts val="1000"/>
              </a:spcBef>
              <a:spcAft>
                <a:spcPts val="0"/>
              </a:spcAft>
              <a:buClr>
                <a:srgbClr val="000000"/>
              </a:buClr>
              <a:buSzPct val="90000"/>
              <a:buFont typeface="Arial"/>
              <a:buChar char="•"/>
            </a:pPr>
            <a:r>
              <a:rPr b="0" i="0" lang="uk-UA" sz="2000" u="none" cap="none" strike="noStrike">
                <a:solidFill>
                  <a:srgbClr val="000000"/>
                </a:solidFill>
                <a:latin typeface="Times New Roman"/>
                <a:ea typeface="Times New Roman"/>
                <a:cs typeface="Times New Roman"/>
                <a:sym typeface="Times New Roman"/>
              </a:rPr>
              <a:t>Продовження дотримання рівної участі жінок і чоловіків під час відбору кандидатів для призначення на посади на підставі відповідності кваліфікаційним вимогам.</a:t>
            </a:r>
            <a:endParaRPr/>
          </a:p>
          <a:p>
            <a:pPr indent="-334327" lvl="0" marL="457200" marR="0" rtl="0" algn="just">
              <a:lnSpc>
                <a:spcPct val="90000"/>
              </a:lnSpc>
              <a:spcBef>
                <a:spcPts val="1000"/>
              </a:spcBef>
              <a:spcAft>
                <a:spcPts val="0"/>
              </a:spcAft>
              <a:buClr>
                <a:srgbClr val="000000"/>
              </a:buClr>
              <a:buSzPct val="90000"/>
              <a:buFont typeface="Arial"/>
              <a:buChar char="•"/>
            </a:pPr>
            <a:r>
              <a:rPr b="0" i="0" lang="uk-UA" sz="2000" u="none" cap="none" strike="noStrike">
                <a:solidFill>
                  <a:srgbClr val="000000"/>
                </a:solidFill>
                <a:latin typeface="Times New Roman"/>
                <a:ea typeface="Times New Roman"/>
                <a:cs typeface="Times New Roman"/>
                <a:sym typeface="Times New Roman"/>
              </a:rPr>
              <a:t>Проведення гендерного аудиту в Державній службі якості освіти України.</a:t>
            </a:r>
            <a:endParaRPr/>
          </a:p>
          <a:p>
            <a:pPr indent="-334327" lvl="0" marL="457200" marR="0" rtl="0" algn="just">
              <a:lnSpc>
                <a:spcPct val="90000"/>
              </a:lnSpc>
              <a:spcBef>
                <a:spcPts val="1000"/>
              </a:spcBef>
              <a:spcAft>
                <a:spcPts val="0"/>
              </a:spcAft>
              <a:buClr>
                <a:srgbClr val="000000"/>
              </a:buClr>
              <a:buSzPct val="90000"/>
              <a:buFont typeface="Arial"/>
              <a:buChar char="•"/>
            </a:pPr>
            <a:r>
              <a:rPr b="0" i="0" lang="uk-UA" sz="2000" u="none" cap="none" strike="noStrike">
                <a:solidFill>
                  <a:srgbClr val="000000"/>
                </a:solidFill>
                <a:latin typeface="Times New Roman"/>
                <a:ea typeface="Times New Roman"/>
                <a:cs typeface="Times New Roman"/>
                <a:sym typeface="Times New Roman"/>
              </a:rPr>
              <a:t>Виконання в межах компетенції завдань планів заходів з питань рівних прав та можливостей жінок і чоловіків.</a:t>
            </a:r>
            <a:endParaRPr/>
          </a:p>
          <a:p>
            <a:pPr indent="-334327" lvl="0" marL="457200" marR="0" rtl="0" algn="just">
              <a:lnSpc>
                <a:spcPct val="90000"/>
              </a:lnSpc>
              <a:spcBef>
                <a:spcPts val="1000"/>
              </a:spcBef>
              <a:spcAft>
                <a:spcPts val="0"/>
              </a:spcAft>
              <a:buClr>
                <a:srgbClr val="000000"/>
              </a:buClr>
              <a:buSzPct val="90000"/>
              <a:buFont typeface="Arial"/>
              <a:buChar char="•"/>
            </a:pPr>
            <a:r>
              <a:rPr b="0" i="0" lang="uk-UA" sz="2000" u="none" cap="none" strike="noStrike">
                <a:solidFill>
                  <a:srgbClr val="000000"/>
                </a:solidFill>
                <a:latin typeface="Times New Roman"/>
                <a:ea typeface="Times New Roman"/>
                <a:cs typeface="Times New Roman"/>
                <a:sym typeface="Times New Roman"/>
              </a:rPr>
              <a:t>Забезпечення рівних прав і можливостей для жінок і чоловіків. </a:t>
            </a:r>
            <a:endParaRPr/>
          </a:p>
          <a:p>
            <a:pPr indent="-334327" lvl="0" marL="457200" marR="0" rtl="0" algn="just">
              <a:lnSpc>
                <a:spcPct val="90000"/>
              </a:lnSpc>
              <a:spcBef>
                <a:spcPts val="1000"/>
              </a:spcBef>
              <a:spcAft>
                <a:spcPts val="0"/>
              </a:spcAft>
              <a:buClr>
                <a:srgbClr val="000000"/>
              </a:buClr>
              <a:buSzPct val="90000"/>
              <a:buFont typeface="Arial"/>
              <a:buChar char="•"/>
            </a:pPr>
            <a:r>
              <a:rPr b="0" i="0" lang="uk-UA" sz="2000" u="none" cap="none" strike="noStrike">
                <a:solidFill>
                  <a:srgbClr val="000000"/>
                </a:solidFill>
                <a:latin typeface="Times New Roman"/>
                <a:ea typeface="Times New Roman"/>
                <a:cs typeface="Times New Roman"/>
                <a:sym typeface="Times New Roman"/>
              </a:rPr>
              <a:t>Підвищення рівня професійної компетентності працівників Державної служби якості освіти України з питань гендерної політики.</a:t>
            </a:r>
            <a:endParaRPr/>
          </a:p>
          <a:p>
            <a:pPr indent="-228600" lvl="0" marL="457200" rtl="0" algn="l">
              <a:lnSpc>
                <a:spcPct val="90000"/>
              </a:lnSpc>
              <a:spcBef>
                <a:spcPts val="1000"/>
              </a:spcBef>
              <a:spcAft>
                <a:spcPts val="0"/>
              </a:spcAft>
              <a:buClr>
                <a:schemeClr val="dk1"/>
              </a:buClr>
              <a:buSzPct val="64285"/>
              <a:buNone/>
            </a:pPr>
            <a:r>
              <a:t/>
            </a:r>
            <a:endParaRPr/>
          </a:p>
        </p:txBody>
      </p:sp>
      <p:sp>
        <p:nvSpPr>
          <p:cNvPr id="676" name="Google Shape;676;p9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80" name="Shape 680"/>
        <p:cNvGrpSpPr/>
        <p:nvPr/>
      </p:nvGrpSpPr>
      <p:grpSpPr>
        <a:xfrm>
          <a:off x="0" y="0"/>
          <a:ext cx="0" cy="0"/>
          <a:chOff x="0" y="0"/>
          <a:chExt cx="0" cy="0"/>
        </a:xfrm>
      </p:grpSpPr>
      <p:sp>
        <p:nvSpPr>
          <p:cNvPr id="681" name="Google Shape;681;p96"/>
          <p:cNvSpPr txBox="1"/>
          <p:nvPr>
            <p:ph type="title"/>
          </p:nvPr>
        </p:nvSpPr>
        <p:spPr>
          <a:xfrm>
            <a:off x="-160094" y="67835"/>
            <a:ext cx="12197862" cy="979916"/>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None/>
            </a:pPr>
            <a:r>
              <a:rPr b="1" lang="uk-UA" sz="2400">
                <a:solidFill>
                  <a:srgbClr val="000000"/>
                </a:solidFill>
                <a:latin typeface="Times New Roman"/>
                <a:ea typeface="Times New Roman"/>
                <a:cs typeface="Times New Roman"/>
                <a:sym typeface="Times New Roman"/>
              </a:rPr>
              <a:t>Міністерство охорони здоров’я України. Досягнення</a:t>
            </a:r>
            <a:br>
              <a:rPr b="1" lang="uk-UA" sz="2400">
                <a:solidFill>
                  <a:srgbClr val="000000"/>
                </a:solidFill>
                <a:latin typeface="Times New Roman"/>
                <a:ea typeface="Times New Roman"/>
                <a:cs typeface="Times New Roman"/>
                <a:sym typeface="Times New Roman"/>
              </a:rPr>
            </a:br>
            <a:endParaRPr b="1" sz="2400">
              <a:solidFill>
                <a:srgbClr val="000000"/>
              </a:solidFill>
              <a:latin typeface="Times New Roman"/>
              <a:ea typeface="Times New Roman"/>
              <a:cs typeface="Times New Roman"/>
              <a:sym typeface="Times New Roman"/>
            </a:endParaRPr>
          </a:p>
        </p:txBody>
      </p:sp>
      <p:sp>
        <p:nvSpPr>
          <p:cNvPr id="682" name="Google Shape;682;p96"/>
          <p:cNvSpPr txBox="1"/>
          <p:nvPr>
            <p:ph idx="1" type="body"/>
          </p:nvPr>
        </p:nvSpPr>
        <p:spPr>
          <a:xfrm>
            <a:off x="154232" y="657225"/>
            <a:ext cx="11609143" cy="6600825"/>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600"/>
              </a:spcBef>
              <a:spcAft>
                <a:spcPts val="0"/>
              </a:spcAft>
              <a:buClr>
                <a:srgbClr val="000000"/>
              </a:buClr>
              <a:buSzPts val="1600"/>
              <a:buFont typeface="Arial"/>
              <a:buNone/>
            </a:pPr>
            <a:r>
              <a:rPr b="0" i="0" lang="uk-UA" sz="1600" u="none" cap="none" strike="noStrike">
                <a:solidFill>
                  <a:srgbClr val="000000"/>
                </a:solidFill>
                <a:latin typeface="Times New Roman"/>
                <a:ea typeface="Times New Roman"/>
                <a:cs typeface="Times New Roman"/>
                <a:sym typeface="Times New Roman"/>
              </a:rPr>
              <a:t>	Проведено серію гендерно чутливих інформаційно-просвітницьких заходів для зміцнення здоров’я населення, раннього виявлення захворювань, формування навиків здорового способу життя, забезпечення піклування різних груп жінок та чоловіків про власне здоров’я, щодо прав всіх людей на гідне, здорове та продуктивне життя незалежно від їхнього віку, статі, сексуальних уподобань, національної чи етнічної приналежності, зовнішності, професії:</a:t>
            </a:r>
            <a:endParaRPr/>
          </a:p>
          <a:p>
            <a:pPr indent="-285750" lvl="0" marL="285750" marR="0" rtl="0" algn="just">
              <a:lnSpc>
                <a:spcPct val="100000"/>
              </a:lnSpc>
              <a:spcBef>
                <a:spcPts val="1200"/>
              </a:spcBef>
              <a:spcAft>
                <a:spcPts val="0"/>
              </a:spcAft>
              <a:buClr>
                <a:srgbClr val="000000"/>
              </a:buClr>
              <a:buSzPts val="1600"/>
              <a:buFont typeface="Noto Sans Symbols"/>
              <a:buChar char="❖"/>
            </a:pPr>
            <a:r>
              <a:rPr b="0" i="0" lang="uk-UA" sz="1600" u="none" cap="none" strike="noStrike">
                <a:solidFill>
                  <a:srgbClr val="000000"/>
                </a:solidFill>
                <a:latin typeface="Times New Roman"/>
                <a:ea typeface="Times New Roman"/>
                <a:cs typeface="Times New Roman"/>
                <a:sym typeface="Times New Roman"/>
              </a:rPr>
              <a:t>	 </a:t>
            </a:r>
            <a:r>
              <a:rPr lang="uk-UA" sz="1600">
                <a:solidFill>
                  <a:srgbClr val="000000"/>
                </a:solidFill>
                <a:latin typeface="Times New Roman"/>
                <a:ea typeface="Times New Roman"/>
                <a:cs typeface="Times New Roman"/>
                <a:sym typeface="Times New Roman"/>
              </a:rPr>
              <a:t>розроблені</a:t>
            </a:r>
            <a:r>
              <a:rPr b="0" i="0" lang="uk-UA" sz="1600" u="none" cap="none" strike="noStrike">
                <a:solidFill>
                  <a:srgbClr val="000000"/>
                </a:solidFill>
                <a:latin typeface="Times New Roman"/>
                <a:ea typeface="Times New Roman"/>
                <a:cs typeface="Times New Roman"/>
                <a:sym typeface="Times New Roman"/>
              </a:rPr>
              <a:t> інформаційні матеріали про репродуктивне здоров’я, планування сім’ї  серед закладів ПМСД та закладів освіти (флаєри «Інтимна гігієна для хлопців-підлітків» та ліфлети «Що потрібно знати дівчатам-підліткам про інтимну гігієну» (цільова аудиторія - дівчата та хлопці-підлітки));</a:t>
            </a:r>
            <a:endParaRPr b="0" i="0" sz="1600" u="none" cap="none" strike="noStrike">
              <a:solidFill>
                <a:srgbClr val="000000"/>
              </a:solidFill>
              <a:latin typeface="Times New Roman"/>
              <a:ea typeface="Times New Roman"/>
              <a:cs typeface="Times New Roman"/>
              <a:sym typeface="Times New Roman"/>
            </a:endParaRPr>
          </a:p>
          <a:p>
            <a:pPr indent="-285750" lvl="0" marL="285750" marR="0" rtl="0" algn="just">
              <a:lnSpc>
                <a:spcPct val="100000"/>
              </a:lnSpc>
              <a:spcBef>
                <a:spcPts val="1200"/>
              </a:spcBef>
              <a:spcAft>
                <a:spcPts val="0"/>
              </a:spcAft>
              <a:buClr>
                <a:srgbClr val="000000"/>
              </a:buClr>
              <a:buSzPts val="1600"/>
              <a:buFont typeface="Noto Sans Symbols"/>
              <a:buChar char="❖"/>
            </a:pPr>
            <a:r>
              <a:rPr b="0" i="0" lang="uk-UA" sz="1600" u="none" cap="none" strike="noStrike">
                <a:solidFill>
                  <a:srgbClr val="000000"/>
                </a:solidFill>
                <a:latin typeface="Times New Roman"/>
                <a:ea typeface="Times New Roman"/>
                <a:cs typeface="Times New Roman"/>
                <a:sym typeface="Times New Roman"/>
              </a:rPr>
              <a:t>	поширені інформаційні матеріали, проведені інформаційні кампанії з питань важливості вакцинопрофілактики інфекційних захворювань, запобігання неінфекційним захворюванням і їх раннього виявлення, популяризації здорового способу життя, регулярної рухової активності та відповідальної самозбережувальної поведінки з урахуванням </a:t>
            </a:r>
            <a:r>
              <a:rPr lang="uk-UA" sz="1600">
                <a:solidFill>
                  <a:srgbClr val="000000"/>
                </a:solidFill>
                <a:latin typeface="Times New Roman"/>
                <a:ea typeface="Times New Roman"/>
                <a:cs typeface="Times New Roman"/>
                <a:sym typeface="Times New Roman"/>
              </a:rPr>
              <a:t>г</a:t>
            </a:r>
            <a:r>
              <a:rPr b="0" i="0" lang="uk-UA" sz="1600" u="none" cap="none" strike="noStrike">
                <a:solidFill>
                  <a:srgbClr val="000000"/>
                </a:solidFill>
                <a:latin typeface="Times New Roman"/>
                <a:ea typeface="Times New Roman"/>
                <a:cs typeface="Times New Roman"/>
                <a:sym typeface="Times New Roman"/>
              </a:rPr>
              <a:t>ендерно орієнтованого підходу (День «Нуль дискримінації», Що потрібно знати про жіноче здоров’я, Вагітність і алкоголь не сумісні, Як алкоголь впливає на ваше здоров’я);</a:t>
            </a:r>
            <a:endParaRPr/>
          </a:p>
          <a:p>
            <a:pPr indent="-285750" lvl="0" marL="285750" rtl="0" algn="just">
              <a:lnSpc>
                <a:spcPct val="100000"/>
              </a:lnSpc>
              <a:spcBef>
                <a:spcPts val="1200"/>
              </a:spcBef>
              <a:spcAft>
                <a:spcPts val="0"/>
              </a:spcAft>
              <a:buClr>
                <a:srgbClr val="000000"/>
              </a:buClr>
              <a:buSzPts val="1600"/>
              <a:buFont typeface="Noto Sans Symbols"/>
              <a:buChar char="❖"/>
            </a:pPr>
            <a:r>
              <a:rPr b="0" i="0" lang="uk-UA" sz="1600" u="none" cap="none" strike="noStrike">
                <a:solidFill>
                  <a:srgbClr val="000000"/>
                </a:solidFill>
                <a:latin typeface="Times New Roman"/>
                <a:ea typeface="Times New Roman"/>
                <a:cs typeface="Times New Roman"/>
                <a:sym typeface="Times New Roman"/>
              </a:rPr>
              <a:t>	заходи щодо підтримки грудного вигодовування та пропагування в суспільстві дружнього ставлення до жінок, які годують грудьми (вебінари, онлайн кругли столи, майстер класи під час Всесвітнього тижня грудного </a:t>
            </a:r>
            <a:r>
              <a:rPr lang="uk-UA" sz="1600">
                <a:solidFill>
                  <a:srgbClr val="000000"/>
                </a:solidFill>
                <a:latin typeface="Times New Roman"/>
                <a:ea typeface="Times New Roman"/>
                <a:cs typeface="Times New Roman"/>
                <a:sym typeface="Times New Roman"/>
              </a:rPr>
              <a:t>вигодовування);</a:t>
            </a:r>
            <a:endParaRPr/>
          </a:p>
          <a:p>
            <a:pPr indent="-285750" lvl="0" marL="285750" rtl="0" algn="just">
              <a:lnSpc>
                <a:spcPct val="100000"/>
              </a:lnSpc>
              <a:spcBef>
                <a:spcPts val="1200"/>
              </a:spcBef>
              <a:spcAft>
                <a:spcPts val="0"/>
              </a:spcAft>
              <a:buClr>
                <a:srgbClr val="000000"/>
              </a:buClr>
              <a:buSzPts val="1600"/>
              <a:buFont typeface="Noto Sans Symbols"/>
              <a:buChar char="❖"/>
            </a:pPr>
            <a:r>
              <a:rPr lang="uk-UA" sz="1600">
                <a:solidFill>
                  <a:srgbClr val="000000"/>
                </a:solidFill>
                <a:latin typeface="Times New Roman"/>
                <a:ea typeface="Times New Roman"/>
                <a:cs typeface="Times New Roman"/>
                <a:sym typeface="Times New Roman"/>
              </a:rPr>
              <a:t>підготовлено та розміщено інформацію також на офіційному вебсайті МОЗ у рубриці «Протидія та запобігання домашньому насильству»; </a:t>
            </a:r>
            <a:r>
              <a:rPr b="0" i="0" lang="uk-UA" sz="1600" u="none" cap="none" strike="noStrike">
                <a:solidFill>
                  <a:srgbClr val="000000"/>
                </a:solidFill>
                <a:latin typeface="Times New Roman"/>
                <a:ea typeface="Times New Roman"/>
                <a:cs typeface="Times New Roman"/>
                <a:sym typeface="Times New Roman"/>
              </a:rPr>
              <a:t>розміщені на офіційних веб-сайтах структурних підрозділів з питань охорони здоров’я та закладів охорони здоров’я інформаційні матеріали щодо механізму подання заяви до міжнародного Реєстру збитків, завданих агресією </a:t>
            </a:r>
            <a:r>
              <a:rPr lang="uk-UA" sz="1600">
                <a:solidFill>
                  <a:srgbClr val="000000"/>
                </a:solidFill>
                <a:latin typeface="Times New Roman"/>
                <a:ea typeface="Times New Roman"/>
                <a:cs typeface="Times New Roman"/>
                <a:sym typeface="Times New Roman"/>
              </a:rPr>
              <a:t>р</a:t>
            </a:r>
            <a:r>
              <a:rPr b="0" i="0" lang="uk-UA" sz="1600" u="none" cap="none" strike="noStrike">
                <a:solidFill>
                  <a:srgbClr val="000000"/>
                </a:solidFill>
                <a:latin typeface="Times New Roman"/>
                <a:ea typeface="Times New Roman"/>
                <a:cs typeface="Times New Roman"/>
                <a:sym typeface="Times New Roman"/>
              </a:rPr>
              <a:t>осійської федерації проти України (Register of Damage for Ukraine, RD4U). </a:t>
            </a:r>
            <a:endParaRPr/>
          </a:p>
          <a:p>
            <a:pPr indent="0" lvl="0" marL="0" marR="0" rtl="0" algn="just">
              <a:lnSpc>
                <a:spcPct val="100000"/>
              </a:lnSpc>
              <a:spcBef>
                <a:spcPts val="1200"/>
              </a:spcBef>
              <a:spcAft>
                <a:spcPts val="600"/>
              </a:spcAft>
              <a:buClr>
                <a:srgbClr val="000000"/>
              </a:buClr>
              <a:buSzPts val="1600"/>
              <a:buFont typeface="Arial"/>
              <a:buNone/>
            </a:pPr>
            <a:r>
              <a:rPr b="0" i="0" lang="uk-UA" sz="1600" u="none" cap="none" strike="noStrike">
                <a:solidFill>
                  <a:srgbClr val="000000"/>
                </a:solidFill>
                <a:latin typeface="Times New Roman"/>
                <a:ea typeface="Times New Roman"/>
                <a:cs typeface="Times New Roman"/>
                <a:sym typeface="Times New Roman"/>
              </a:rPr>
              <a:t>	</a:t>
            </a:r>
            <a:endParaRPr b="0" i="0" sz="1600" u="none" cap="none" strike="noStrike">
              <a:solidFill>
                <a:srgbClr val="2A2A2A"/>
              </a:solidFill>
              <a:latin typeface="Times New Roman"/>
              <a:ea typeface="Times New Roman"/>
              <a:cs typeface="Times New Roman"/>
              <a:sym typeface="Times New Roman"/>
            </a:endParaRPr>
          </a:p>
        </p:txBody>
      </p:sp>
      <p:sp>
        <p:nvSpPr>
          <p:cNvPr id="683" name="Google Shape;683;p9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87" name="Shape 687"/>
        <p:cNvGrpSpPr/>
        <p:nvPr/>
      </p:nvGrpSpPr>
      <p:grpSpPr>
        <a:xfrm>
          <a:off x="0" y="0"/>
          <a:ext cx="0" cy="0"/>
          <a:chOff x="0" y="0"/>
          <a:chExt cx="0" cy="0"/>
        </a:xfrm>
      </p:grpSpPr>
      <p:sp>
        <p:nvSpPr>
          <p:cNvPr id="688" name="Google Shape;688;p97"/>
          <p:cNvSpPr txBox="1"/>
          <p:nvPr>
            <p:ph type="title"/>
          </p:nvPr>
        </p:nvSpPr>
        <p:spPr>
          <a:xfrm>
            <a:off x="-160094" y="-57150"/>
            <a:ext cx="12197862" cy="979916"/>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None/>
            </a:pPr>
            <a:r>
              <a:rPr b="1" lang="uk-UA" sz="2400">
                <a:solidFill>
                  <a:srgbClr val="000000"/>
                </a:solidFill>
                <a:latin typeface="Times New Roman"/>
                <a:ea typeface="Times New Roman"/>
                <a:cs typeface="Times New Roman"/>
                <a:sym typeface="Times New Roman"/>
              </a:rPr>
              <a:t>МОЗ. Досягнення</a:t>
            </a:r>
            <a:br>
              <a:rPr b="1" lang="uk-UA" sz="2400">
                <a:solidFill>
                  <a:srgbClr val="000000"/>
                </a:solidFill>
                <a:latin typeface="Times New Roman"/>
                <a:ea typeface="Times New Roman"/>
                <a:cs typeface="Times New Roman"/>
                <a:sym typeface="Times New Roman"/>
              </a:rPr>
            </a:br>
            <a:endParaRPr b="1" sz="2400">
              <a:solidFill>
                <a:srgbClr val="000000"/>
              </a:solidFill>
              <a:latin typeface="Times New Roman"/>
              <a:ea typeface="Times New Roman"/>
              <a:cs typeface="Times New Roman"/>
              <a:sym typeface="Times New Roman"/>
            </a:endParaRPr>
          </a:p>
        </p:txBody>
      </p:sp>
      <p:sp>
        <p:nvSpPr>
          <p:cNvPr id="689" name="Google Shape;689;p97"/>
          <p:cNvSpPr txBox="1"/>
          <p:nvPr>
            <p:ph idx="1" type="body"/>
          </p:nvPr>
        </p:nvSpPr>
        <p:spPr>
          <a:xfrm>
            <a:off x="154232" y="390525"/>
            <a:ext cx="11790118" cy="6600825"/>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1000"/>
              </a:spcBef>
              <a:spcAft>
                <a:spcPts val="0"/>
              </a:spcAft>
              <a:buClr>
                <a:srgbClr val="000000"/>
              </a:buClr>
              <a:buSzPts val="1750"/>
              <a:buFont typeface="Arial"/>
              <a:buNone/>
            </a:pPr>
            <a:r>
              <a:rPr lang="uk-UA" sz="1750">
                <a:solidFill>
                  <a:srgbClr val="000000"/>
                </a:solidFill>
                <a:latin typeface="Times New Roman"/>
                <a:ea typeface="Times New Roman"/>
                <a:cs typeface="Times New Roman"/>
                <a:sym typeface="Times New Roman"/>
              </a:rPr>
              <a:t>	Н</a:t>
            </a:r>
            <a:r>
              <a:rPr b="0" i="0" lang="uk-UA" sz="1750" u="none" cap="none" strike="noStrike">
                <a:solidFill>
                  <a:srgbClr val="000000"/>
                </a:solidFill>
                <a:latin typeface="Times New Roman"/>
                <a:ea typeface="Times New Roman"/>
                <a:cs typeface="Times New Roman"/>
                <a:sym typeface="Times New Roman"/>
              </a:rPr>
              <a:t>а платформі Академії НСЗУ розміщено:</a:t>
            </a:r>
            <a:endParaRPr/>
          </a:p>
          <a:p>
            <a:pPr indent="-285750" lvl="0" marL="285750" marR="0" rtl="0" algn="just">
              <a:lnSpc>
                <a:spcPct val="90000"/>
              </a:lnSpc>
              <a:spcBef>
                <a:spcPts val="1000"/>
              </a:spcBef>
              <a:spcAft>
                <a:spcPts val="0"/>
              </a:spcAft>
              <a:buClr>
                <a:srgbClr val="000000"/>
              </a:buClr>
              <a:buSzPts val="1750"/>
              <a:buFont typeface="Noto Sans Symbols"/>
              <a:buChar char="✔"/>
            </a:pPr>
            <a:r>
              <a:rPr b="0" i="0" lang="uk-UA" sz="1750" u="none" cap="none" strike="noStrike">
                <a:solidFill>
                  <a:srgbClr val="000000"/>
                </a:solidFill>
                <a:latin typeface="Times New Roman"/>
                <a:ea typeface="Times New Roman"/>
                <a:cs typeface="Times New Roman"/>
                <a:sym typeface="Times New Roman"/>
              </a:rPr>
              <a:t>	</a:t>
            </a:r>
            <a:r>
              <a:rPr b="0" i="0" lang="uk-UA" sz="1500" u="none" cap="none" strike="noStrike">
                <a:solidFill>
                  <a:srgbClr val="000000"/>
                </a:solidFill>
                <a:latin typeface="Times New Roman"/>
                <a:ea typeface="Times New Roman"/>
                <a:cs typeface="Times New Roman"/>
                <a:sym typeface="Times New Roman"/>
              </a:rPr>
              <a:t> </a:t>
            </a:r>
            <a:r>
              <a:rPr b="0" i="0" lang="uk-UA" sz="1550" u="none" cap="none" strike="noStrike">
                <a:solidFill>
                  <a:srgbClr val="000000"/>
                </a:solidFill>
                <a:latin typeface="Times New Roman"/>
                <a:ea typeface="Times New Roman"/>
                <a:cs typeface="Times New Roman"/>
                <a:sym typeface="Times New Roman"/>
              </a:rPr>
              <a:t>онлайн-курс «Моніторинг і ведення випадків сексуального та домашнього насилля у практиці лікарів первинної ланки». Курс розроблено Центром гідності дитини Українського католицького університету на замовлення Національної служби здоров’я України, за підтримки Світового банку та Посольства Швейцарії. Здійснено навчання та отримали сертифікати </a:t>
            </a:r>
            <a:r>
              <a:rPr b="0" i="0" lang="uk-UA" sz="1550" u="none" cap="none" strike="noStrike">
                <a:solidFill>
                  <a:srgbClr val="000000"/>
                </a:solidFill>
                <a:latin typeface="Calibri"/>
                <a:ea typeface="Calibri"/>
                <a:cs typeface="Calibri"/>
                <a:sym typeface="Calibri"/>
              </a:rPr>
              <a:t>14492 </a:t>
            </a:r>
            <a:r>
              <a:rPr b="0" i="0" lang="uk-UA" sz="1550" u="none" cap="none" strike="noStrike">
                <a:solidFill>
                  <a:srgbClr val="000000"/>
                </a:solidFill>
                <a:latin typeface="Times New Roman"/>
                <a:ea typeface="Times New Roman"/>
                <a:cs typeface="Times New Roman"/>
                <a:sym typeface="Times New Roman"/>
              </a:rPr>
              <a:t>учасників курсу, </a:t>
            </a:r>
            <a:endParaRPr/>
          </a:p>
          <a:p>
            <a:pPr indent="-285750" lvl="0" marL="285750" marR="0" rtl="0" algn="just">
              <a:lnSpc>
                <a:spcPct val="90000"/>
              </a:lnSpc>
              <a:spcBef>
                <a:spcPts val="1000"/>
              </a:spcBef>
              <a:spcAft>
                <a:spcPts val="0"/>
              </a:spcAft>
              <a:buClr>
                <a:srgbClr val="000000"/>
              </a:buClr>
              <a:buSzPts val="1550"/>
              <a:buFont typeface="Noto Sans Symbols"/>
              <a:buChar char="✔"/>
            </a:pPr>
            <a:r>
              <a:rPr b="0" i="0" lang="uk-UA" sz="1550" u="none" cap="none" strike="noStrike">
                <a:solidFill>
                  <a:srgbClr val="000000"/>
                </a:solidFill>
                <a:latin typeface="Times New Roman"/>
                <a:ea typeface="Times New Roman"/>
                <a:cs typeface="Times New Roman"/>
                <a:sym typeface="Times New Roman"/>
              </a:rPr>
              <a:t>	онлайн-курс «Моніторинг і ведення випадків сексуального та домашнього насилля у практиці лікарів первинної ланки: Перша психологічна допомога в кабінеті лікаря (за протоколом ВООЗ)». Здійснено навчання та отримали сертифікати 8225 учасників курсу,</a:t>
            </a:r>
            <a:endParaRPr/>
          </a:p>
          <a:p>
            <a:pPr indent="-285750" lvl="0" marL="285750" marR="0" rtl="0" algn="just">
              <a:lnSpc>
                <a:spcPct val="90000"/>
              </a:lnSpc>
              <a:spcBef>
                <a:spcPts val="1000"/>
              </a:spcBef>
              <a:spcAft>
                <a:spcPts val="0"/>
              </a:spcAft>
              <a:buClr>
                <a:srgbClr val="000000"/>
              </a:buClr>
              <a:buSzPts val="1550"/>
              <a:buFont typeface="Noto Sans Symbols"/>
              <a:buChar char="✔"/>
            </a:pPr>
            <a:r>
              <a:rPr b="0" i="0" lang="uk-UA" sz="1550" u="none" cap="none" strike="noStrike">
                <a:solidFill>
                  <a:srgbClr val="000000"/>
                </a:solidFill>
                <a:latin typeface="Times New Roman"/>
                <a:ea typeface="Times New Roman"/>
                <a:cs typeface="Times New Roman"/>
                <a:sym typeface="Times New Roman"/>
              </a:rPr>
              <a:t>	онлайн-курс «Особливості ведення пацієнтів, які пережили полон та/або постраждали від тортур або СНПК». Курс створено ГО Ресурсний центр «Лісова поляна завдяки підтримці американського народу</a:t>
            </a:r>
            <a:r>
              <a:rPr lang="uk-UA" sz="1550">
                <a:solidFill>
                  <a:srgbClr val="000000"/>
                </a:solidFill>
                <a:latin typeface="Times New Roman"/>
                <a:ea typeface="Times New Roman"/>
                <a:cs typeface="Times New Roman"/>
                <a:sym typeface="Times New Roman"/>
              </a:rPr>
              <a:t> </a:t>
            </a:r>
            <a:r>
              <a:rPr b="0" i="0" lang="uk-UA" sz="1550" u="none" cap="none" strike="noStrike">
                <a:solidFill>
                  <a:srgbClr val="000000"/>
                </a:solidFill>
                <a:latin typeface="Times New Roman"/>
                <a:ea typeface="Times New Roman"/>
                <a:cs typeface="Times New Roman"/>
                <a:sym typeface="Times New Roman"/>
              </a:rPr>
              <a:t>(USAID) - здійснено навчання та отримали сертифікати 18454 учасників курсу,</a:t>
            </a:r>
            <a:endParaRPr/>
          </a:p>
          <a:p>
            <a:pPr indent="-285750" lvl="0" marL="285750" marR="0" rtl="0" algn="just">
              <a:lnSpc>
                <a:spcPct val="90000"/>
              </a:lnSpc>
              <a:spcBef>
                <a:spcPts val="1000"/>
              </a:spcBef>
              <a:spcAft>
                <a:spcPts val="0"/>
              </a:spcAft>
              <a:buClr>
                <a:srgbClr val="000000"/>
              </a:buClr>
              <a:buSzPts val="1550"/>
              <a:buFont typeface="Noto Sans Symbols"/>
              <a:buChar char="✔"/>
            </a:pPr>
            <a:r>
              <a:rPr b="0" i="0" lang="uk-UA" sz="1550" u="none" cap="none" strike="noStrike">
                <a:solidFill>
                  <a:srgbClr val="000000"/>
                </a:solidFill>
                <a:latin typeface="Times New Roman"/>
                <a:ea typeface="Times New Roman"/>
                <a:cs typeface="Times New Roman"/>
                <a:sym typeface="Times New Roman"/>
              </a:rPr>
              <a:t>	 онлайн-курс «Комплексна медична допомога жінкам з інвалідністю: сексуальне та репродуктивне здоров’я» - здійснено навчання та отримали сертифікати 7829 учасників курсу.</a:t>
            </a:r>
            <a:endParaRPr/>
          </a:p>
          <a:p>
            <a:pPr indent="-285750" lvl="0" marL="285750" marR="0" rtl="0" algn="just">
              <a:lnSpc>
                <a:spcPct val="90000"/>
              </a:lnSpc>
              <a:spcBef>
                <a:spcPts val="1000"/>
              </a:spcBef>
              <a:spcAft>
                <a:spcPts val="0"/>
              </a:spcAft>
              <a:buClr>
                <a:srgbClr val="000000"/>
              </a:buClr>
              <a:buSzPts val="1550"/>
              <a:buFont typeface="Noto Sans Symbols"/>
              <a:buChar char="✔"/>
            </a:pPr>
            <a:r>
              <a:rPr b="0" i="0" lang="uk-UA" sz="1550" u="none" cap="none" strike="noStrike">
                <a:solidFill>
                  <a:srgbClr val="000000"/>
                </a:solidFill>
                <a:latin typeface="Times New Roman"/>
                <a:ea typeface="Times New Roman"/>
                <a:cs typeface="Times New Roman"/>
                <a:sym typeface="Times New Roman"/>
              </a:rPr>
              <a:t>	  більше 40000 фахівців первинної медичної допомоги пройшли підготовку з виявлення та супроводу випадків гендерно обумовленого насильства</a:t>
            </a:r>
            <a:endParaRPr/>
          </a:p>
          <a:p>
            <a:pPr indent="-285750" lvl="0" marL="285750" marR="0" rtl="0" algn="just">
              <a:lnSpc>
                <a:spcPct val="90000"/>
              </a:lnSpc>
              <a:spcBef>
                <a:spcPts val="1000"/>
              </a:spcBef>
              <a:spcAft>
                <a:spcPts val="0"/>
              </a:spcAft>
              <a:buClr>
                <a:srgbClr val="000000"/>
              </a:buClr>
              <a:buSzPts val="1550"/>
              <a:buFont typeface="Noto Sans Symbols"/>
              <a:buChar char="✔"/>
            </a:pPr>
            <a:r>
              <a:rPr b="0" i="0" lang="uk-UA" sz="1550" u="none" cap="none" strike="noStrike">
                <a:solidFill>
                  <a:srgbClr val="000000"/>
                </a:solidFill>
                <a:latin typeface="Times New Roman"/>
                <a:ea typeface="Times New Roman"/>
                <a:cs typeface="Times New Roman"/>
                <a:sym typeface="Times New Roman"/>
              </a:rPr>
              <a:t>	 більше 50 відсотків закладів первинної медичної допомоги мають в штаті підготовлених фахівців з питань виявлення та супроводу випадків гендерно обумовленого насильства	</a:t>
            </a:r>
            <a:endParaRPr/>
          </a:p>
          <a:p>
            <a:pPr indent="-285750" lvl="0" marL="285750" marR="0" rtl="0" algn="just">
              <a:lnSpc>
                <a:spcPct val="90000"/>
              </a:lnSpc>
              <a:spcBef>
                <a:spcPts val="1000"/>
              </a:spcBef>
              <a:spcAft>
                <a:spcPts val="0"/>
              </a:spcAft>
              <a:buClr>
                <a:srgbClr val="000000"/>
              </a:buClr>
              <a:buSzPts val="1550"/>
              <a:buFont typeface="Noto Sans Symbols"/>
              <a:buChar char="✔"/>
            </a:pPr>
            <a:r>
              <a:rPr b="0" i="0" lang="uk-UA" sz="1550" u="none" cap="none" strike="noStrike">
                <a:solidFill>
                  <a:srgbClr val="000000"/>
                </a:solidFill>
                <a:latin typeface="Times New Roman"/>
                <a:ea typeface="Times New Roman"/>
                <a:cs typeface="Times New Roman"/>
                <a:sym typeface="Times New Roman"/>
              </a:rPr>
              <a:t>	 ВООЗ з МОЗ з метою вдосконалення політики та інтеграції послуг з питань гендерно-обумовленого насильства в первинну медичну допомогу проведені шість триденних тренінгів для 165 учасників з 16 регіонів України. Серед них були 39 менеджерів охорони здоров’я, 71 сімейний лікар, 50 медсестер та 5 учасників інших спеціалізацій.</a:t>
            </a:r>
            <a:endParaRPr/>
          </a:p>
          <a:p>
            <a:pPr indent="-285750" lvl="0" marL="285750" marR="0" rtl="0" algn="just">
              <a:lnSpc>
                <a:spcPct val="90000"/>
              </a:lnSpc>
              <a:spcBef>
                <a:spcPts val="1000"/>
              </a:spcBef>
              <a:spcAft>
                <a:spcPts val="0"/>
              </a:spcAft>
              <a:buClr>
                <a:srgbClr val="000000"/>
              </a:buClr>
              <a:buSzPts val="1550"/>
              <a:buFont typeface="Noto Sans Symbols"/>
              <a:buChar char="✔"/>
            </a:pPr>
            <a:r>
              <a:rPr b="0" i="0" lang="uk-UA" sz="1550" u="none" cap="none" strike="noStrike">
                <a:solidFill>
                  <a:srgbClr val="000000"/>
                </a:solidFill>
                <a:latin typeface="Times New Roman"/>
                <a:ea typeface="Times New Roman"/>
                <a:cs typeface="Times New Roman"/>
                <a:sym typeface="Times New Roman"/>
              </a:rPr>
              <a:t>	 у координації з ВООЗ проведено комплексне навчання з медико-правового документування випадків сексуального насильства, пов’язаного з вчиненням злочинів та катувань, засноване на принципах Стамбульського протоколу. Це навчання охопило 26 судово-медичних експертів.</a:t>
            </a:r>
            <a:endParaRPr/>
          </a:p>
          <a:p>
            <a:pPr indent="0" lvl="0" marL="0" marR="0" rtl="0" algn="just">
              <a:lnSpc>
                <a:spcPct val="90000"/>
              </a:lnSpc>
              <a:spcBef>
                <a:spcPts val="1000"/>
              </a:spcBef>
              <a:spcAft>
                <a:spcPts val="0"/>
              </a:spcAft>
              <a:buClr>
                <a:srgbClr val="000000"/>
              </a:buClr>
              <a:buSzPts val="1500"/>
              <a:buNone/>
            </a:pPr>
            <a:r>
              <a:rPr b="0" i="0" lang="uk-UA" sz="1500" u="none" cap="none" strike="noStrike">
                <a:solidFill>
                  <a:srgbClr val="000000"/>
                </a:solidFill>
                <a:latin typeface="Times New Roman"/>
                <a:ea typeface="Times New Roman"/>
                <a:cs typeface="Times New Roman"/>
                <a:sym typeface="Times New Roman"/>
              </a:rPr>
              <a:t>				</a:t>
            </a:r>
            <a:endParaRPr/>
          </a:p>
          <a:p>
            <a:pPr indent="0" lvl="0" marL="0" marR="0" rtl="0" algn="just">
              <a:lnSpc>
                <a:spcPct val="110000"/>
              </a:lnSpc>
              <a:spcBef>
                <a:spcPts val="0"/>
              </a:spcBef>
              <a:spcAft>
                <a:spcPts val="0"/>
              </a:spcAft>
              <a:buClr>
                <a:srgbClr val="000000"/>
              </a:buClr>
              <a:buSzPts val="1200"/>
              <a:buFont typeface="Arial"/>
              <a:buNone/>
            </a:pPr>
            <a:r>
              <a:rPr b="0" i="0" lang="uk-UA" sz="1200" u="none" cap="none" strike="noStrike">
                <a:solidFill>
                  <a:srgbClr val="000000"/>
                </a:solidFill>
                <a:latin typeface="Times New Roman"/>
                <a:ea typeface="Times New Roman"/>
                <a:cs typeface="Times New Roman"/>
                <a:sym typeface="Times New Roman"/>
              </a:rPr>
              <a:t>	 </a:t>
            </a:r>
            <a:endParaRPr/>
          </a:p>
          <a:p>
            <a:pPr indent="-203200" lvl="0" marL="228600" marR="0" rtl="0" algn="l">
              <a:lnSpc>
                <a:spcPct val="90000"/>
              </a:lnSpc>
              <a:spcBef>
                <a:spcPts val="1000"/>
              </a:spcBef>
              <a:spcAft>
                <a:spcPts val="0"/>
              </a:spcAft>
              <a:buClr>
                <a:schemeClr val="dk1"/>
              </a:buClr>
              <a:buSzPts val="400"/>
              <a:buFont typeface="Arial"/>
              <a:buNone/>
            </a:pPr>
            <a:r>
              <a:t/>
            </a:r>
            <a:endParaRPr b="0" i="0" sz="400" u="none" cap="none" strike="noStrike">
              <a:solidFill>
                <a:srgbClr val="000000"/>
              </a:solidFill>
              <a:latin typeface="Times New Roman"/>
              <a:ea typeface="Times New Roman"/>
              <a:cs typeface="Times New Roman"/>
              <a:sym typeface="Times New Roman"/>
            </a:endParaRPr>
          </a:p>
          <a:p>
            <a:pPr indent="-228600" lvl="0" marL="457200" rtl="0" algn="just">
              <a:lnSpc>
                <a:spcPct val="100000"/>
              </a:lnSpc>
              <a:spcBef>
                <a:spcPts val="600"/>
              </a:spcBef>
              <a:spcAft>
                <a:spcPts val="0"/>
              </a:spcAft>
              <a:buSzPts val="1800"/>
              <a:buNone/>
            </a:pPr>
            <a:r>
              <a:t/>
            </a:r>
            <a:endParaRPr b="0" i="0" sz="1750" u="none" cap="none" strike="noStrike">
              <a:solidFill>
                <a:srgbClr val="2A2A2A"/>
              </a:solidFill>
              <a:latin typeface="Times New Roman"/>
              <a:ea typeface="Times New Roman"/>
              <a:cs typeface="Times New Roman"/>
              <a:sym typeface="Times New Roman"/>
            </a:endParaRPr>
          </a:p>
          <a:p>
            <a:pPr indent="0" lvl="0" marL="114300" rtl="0" algn="just">
              <a:lnSpc>
                <a:spcPct val="100000"/>
              </a:lnSpc>
              <a:spcBef>
                <a:spcPts val="1200"/>
              </a:spcBef>
              <a:spcAft>
                <a:spcPts val="0"/>
              </a:spcAft>
              <a:buSzPts val="1800"/>
              <a:buNone/>
            </a:pPr>
            <a:r>
              <a:t/>
            </a:r>
            <a:endParaRPr b="0" i="0" sz="1600" u="none" cap="none" strike="noStrike">
              <a:solidFill>
                <a:srgbClr val="2A2A2A"/>
              </a:solidFill>
              <a:latin typeface="Times New Roman"/>
              <a:ea typeface="Times New Roman"/>
              <a:cs typeface="Times New Roman"/>
              <a:sym typeface="Times New Roman"/>
            </a:endParaRPr>
          </a:p>
        </p:txBody>
      </p:sp>
      <p:sp>
        <p:nvSpPr>
          <p:cNvPr id="690" name="Google Shape;690;p9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94" name="Shape 694"/>
        <p:cNvGrpSpPr/>
        <p:nvPr/>
      </p:nvGrpSpPr>
      <p:grpSpPr>
        <a:xfrm>
          <a:off x="0" y="0"/>
          <a:ext cx="0" cy="0"/>
          <a:chOff x="0" y="0"/>
          <a:chExt cx="0" cy="0"/>
        </a:xfrm>
      </p:grpSpPr>
      <p:sp>
        <p:nvSpPr>
          <p:cNvPr id="695" name="Google Shape;695;p98"/>
          <p:cNvSpPr txBox="1"/>
          <p:nvPr>
            <p:ph type="title"/>
          </p:nvPr>
        </p:nvSpPr>
        <p:spPr>
          <a:xfrm>
            <a:off x="-160094" y="-57150"/>
            <a:ext cx="12197862" cy="979916"/>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None/>
            </a:pPr>
            <a:r>
              <a:rPr b="1" lang="uk-UA" sz="2400">
                <a:solidFill>
                  <a:srgbClr val="000000"/>
                </a:solidFill>
                <a:latin typeface="Times New Roman"/>
                <a:ea typeface="Times New Roman"/>
                <a:cs typeface="Times New Roman"/>
                <a:sym typeface="Times New Roman"/>
              </a:rPr>
              <a:t>МОЗ. Досягнення</a:t>
            </a:r>
            <a:br>
              <a:rPr b="1" lang="uk-UA" sz="2400">
                <a:solidFill>
                  <a:srgbClr val="000000"/>
                </a:solidFill>
                <a:latin typeface="Times New Roman"/>
                <a:ea typeface="Times New Roman"/>
                <a:cs typeface="Times New Roman"/>
                <a:sym typeface="Times New Roman"/>
              </a:rPr>
            </a:br>
            <a:endParaRPr b="1" sz="2400">
              <a:solidFill>
                <a:srgbClr val="000000"/>
              </a:solidFill>
              <a:latin typeface="Times New Roman"/>
              <a:ea typeface="Times New Roman"/>
              <a:cs typeface="Times New Roman"/>
              <a:sym typeface="Times New Roman"/>
            </a:endParaRPr>
          </a:p>
        </p:txBody>
      </p:sp>
      <p:sp>
        <p:nvSpPr>
          <p:cNvPr id="696" name="Google Shape;696;p98"/>
          <p:cNvSpPr txBox="1"/>
          <p:nvPr>
            <p:ph idx="1" type="body"/>
          </p:nvPr>
        </p:nvSpPr>
        <p:spPr>
          <a:xfrm>
            <a:off x="154232" y="390525"/>
            <a:ext cx="11790118" cy="6600825"/>
          </a:xfrm>
          <a:prstGeom prst="rect">
            <a:avLst/>
          </a:prstGeom>
          <a:noFill/>
          <a:ln>
            <a:noFill/>
          </a:ln>
        </p:spPr>
        <p:txBody>
          <a:bodyPr anchorCtr="0" anchor="t" bIns="45700" lIns="91425" spcFirstLastPara="1" rIns="91425" wrap="square" tIns="45700">
            <a:noAutofit/>
          </a:bodyPr>
          <a:lstStyle/>
          <a:p>
            <a:pPr indent="-285750" lvl="0" marL="285750" marR="0" rtl="0" algn="just">
              <a:lnSpc>
                <a:spcPct val="90000"/>
              </a:lnSpc>
              <a:spcBef>
                <a:spcPts val="1000"/>
              </a:spcBef>
              <a:spcAft>
                <a:spcPts val="0"/>
              </a:spcAft>
              <a:buClr>
                <a:srgbClr val="000000"/>
              </a:buClr>
              <a:buSzPts val="1550"/>
              <a:buFont typeface="Noto Sans Symbols"/>
              <a:buChar char="✔"/>
            </a:pPr>
            <a:r>
              <a:rPr lang="uk-UA" sz="1550">
                <a:solidFill>
                  <a:srgbClr val="000000"/>
                </a:solidFill>
                <a:latin typeface="Times New Roman"/>
                <a:ea typeface="Times New Roman"/>
                <a:cs typeface="Times New Roman"/>
                <a:sym typeface="Times New Roman"/>
              </a:rPr>
              <a:t> 	За програмою безоплатного лікування безпліддя отримали послуги більше 7 тисяч українок</a:t>
            </a:r>
            <a:endParaRPr/>
          </a:p>
          <a:p>
            <a:pPr indent="-285750" lvl="0" marL="285750" marR="0" rtl="0" algn="just">
              <a:lnSpc>
                <a:spcPct val="90000"/>
              </a:lnSpc>
              <a:spcBef>
                <a:spcPts val="1000"/>
              </a:spcBef>
              <a:spcAft>
                <a:spcPts val="0"/>
              </a:spcAft>
              <a:buClr>
                <a:srgbClr val="000000"/>
              </a:buClr>
              <a:buSzPts val="1550"/>
              <a:buFont typeface="Noto Sans Symbols"/>
              <a:buChar char="✔"/>
            </a:pPr>
            <a:r>
              <a:rPr lang="uk-UA" sz="1550">
                <a:solidFill>
                  <a:srgbClr val="000000"/>
                </a:solidFill>
                <a:latin typeface="Times New Roman"/>
                <a:ea typeface="Times New Roman"/>
                <a:cs typeface="Times New Roman"/>
                <a:sym typeface="Times New Roman"/>
              </a:rPr>
              <a:t>	 Оновлений Національний календар профілактичних щеплень. Впроваджена вакцинації проти ВПЛ-інфекції, яка передбачає введення однієї дози дівчатам у віці 12–13 років для зниження рівня захворюваності та смертності першочергово від раку шийки матки у майбутньому</a:t>
            </a:r>
            <a:endParaRPr/>
          </a:p>
          <a:p>
            <a:pPr indent="-285750" lvl="0" marL="285750" marR="0" rtl="0" algn="just">
              <a:lnSpc>
                <a:spcPct val="90000"/>
              </a:lnSpc>
              <a:spcBef>
                <a:spcPts val="1000"/>
              </a:spcBef>
              <a:spcAft>
                <a:spcPts val="0"/>
              </a:spcAft>
              <a:buClr>
                <a:srgbClr val="000000"/>
              </a:buClr>
              <a:buSzPts val="1550"/>
              <a:buFont typeface="Noto Sans Symbols"/>
              <a:buChar char="✔"/>
            </a:pPr>
            <a:r>
              <a:rPr lang="uk-UA" sz="1550">
                <a:solidFill>
                  <a:srgbClr val="000000"/>
                </a:solidFill>
                <a:latin typeface="Times New Roman"/>
                <a:ea typeface="Times New Roman"/>
                <a:cs typeface="Times New Roman"/>
                <a:sym typeface="Times New Roman"/>
              </a:rPr>
              <a:t>	Працівники сфери охорони здоров’я незалежно від спеціальності  не рідше ніж 1 раз за атестаційний період проходять заходи безперервного професійного розвитку по визначених напрямках, зокрема, щодо порядку проведення та документування результатів медичного обстеження, фіксації тілесних ушкоджень постраждалих від домашнього чи іншого виду насильства, жорстокого / нелюдського поводження (покарання) чи катувань, торгівлі людьми, осіб, звільнених з полону чи постраждалих від військової агресії російської федерації проти України, комунікація з постраждалими, організація заходів із запобігання домашньому насильству та насильству щодо жінок, раннє виявлення ознак такого насильства, навичок перенаправлення та компетенції суб’єктів, що здійснюють заходи у сфері запобігання та протидії домашньому насильству і насильству за ознакою статі</a:t>
            </a:r>
            <a:endParaRPr/>
          </a:p>
          <a:p>
            <a:pPr indent="-285750" lvl="0" marL="285750" marR="0" rtl="0" algn="just">
              <a:lnSpc>
                <a:spcPct val="90000"/>
              </a:lnSpc>
              <a:spcBef>
                <a:spcPts val="1000"/>
              </a:spcBef>
              <a:spcAft>
                <a:spcPts val="0"/>
              </a:spcAft>
              <a:buClr>
                <a:srgbClr val="000000"/>
              </a:buClr>
              <a:buSzPts val="1550"/>
              <a:buFont typeface="Noto Sans Symbols"/>
              <a:buChar char="✔"/>
            </a:pPr>
            <a:r>
              <a:rPr lang="uk-UA" sz="1550">
                <a:solidFill>
                  <a:srgbClr val="000000"/>
                </a:solidFill>
                <a:latin typeface="Times New Roman"/>
                <a:ea typeface="Times New Roman"/>
                <a:cs typeface="Times New Roman"/>
                <a:sym typeface="Times New Roman"/>
              </a:rPr>
              <a:t>	У 23-х областях України діє 28 мобільних гінекологічних бригад у межах проєкту UNFPA. Особливість роботи полягає у тому, що вони працюють на віддалених територіях, де доступ до медичних послуг ускладнений.</a:t>
            </a:r>
            <a:endParaRPr/>
          </a:p>
          <a:p>
            <a:pPr indent="-285750" lvl="0" marL="285750" marR="0" rtl="0" algn="just">
              <a:lnSpc>
                <a:spcPct val="90000"/>
              </a:lnSpc>
              <a:spcBef>
                <a:spcPts val="1000"/>
              </a:spcBef>
              <a:spcAft>
                <a:spcPts val="0"/>
              </a:spcAft>
              <a:buClr>
                <a:srgbClr val="000000"/>
              </a:buClr>
              <a:buSzPts val="1550"/>
              <a:buFont typeface="Noto Sans Symbols"/>
              <a:buChar char="✔"/>
            </a:pPr>
            <a:r>
              <a:rPr lang="uk-UA" sz="1550">
                <a:solidFill>
                  <a:srgbClr val="000000"/>
                </a:solidFill>
                <a:latin typeface="Times New Roman"/>
                <a:ea typeface="Times New Roman"/>
                <a:cs typeface="Times New Roman"/>
                <a:sym typeface="Times New Roman"/>
              </a:rPr>
              <a:t>	Запроваджено роботу мобільних аптечних пунктів та проєкт «Укрпошта. Аптека». Обидва способи отримання ліків доступні у тому числі на прифронтових територіях, та є безоплатними. Мобільні аптеки працюють в 18 областях, маршрути 27 мобільних аптек охоплюють понад 1000 населених пункти. </a:t>
            </a:r>
            <a:endParaRPr/>
          </a:p>
          <a:p>
            <a:pPr indent="-285750" lvl="0" marL="285750" marR="0" rtl="0" algn="just">
              <a:lnSpc>
                <a:spcPct val="90000"/>
              </a:lnSpc>
              <a:spcBef>
                <a:spcPts val="1000"/>
              </a:spcBef>
              <a:spcAft>
                <a:spcPts val="0"/>
              </a:spcAft>
              <a:buClr>
                <a:srgbClr val="000000"/>
              </a:buClr>
              <a:buSzPts val="1550"/>
              <a:buFont typeface="Noto Sans Symbols"/>
              <a:buChar char="✔"/>
            </a:pPr>
            <a:r>
              <a:rPr lang="uk-UA" sz="1550">
                <a:solidFill>
                  <a:srgbClr val="000000"/>
                </a:solidFill>
                <a:latin typeface="Times New Roman"/>
                <a:ea typeface="Times New Roman"/>
                <a:cs typeface="Times New Roman"/>
                <a:sym typeface="Times New Roman"/>
              </a:rPr>
              <a:t>	 Врахована гендерно-вікова структура населення під час погодження МОЗ Плану розвитку госпітального округу м. Києва </a:t>
            </a:r>
            <a:endParaRPr/>
          </a:p>
          <a:p>
            <a:pPr indent="-285750" lvl="0" marL="285750" marR="0" rtl="0" algn="just">
              <a:lnSpc>
                <a:spcPct val="90000"/>
              </a:lnSpc>
              <a:spcBef>
                <a:spcPts val="1000"/>
              </a:spcBef>
              <a:spcAft>
                <a:spcPts val="0"/>
              </a:spcAft>
              <a:buClr>
                <a:srgbClr val="000000"/>
              </a:buClr>
              <a:buSzPts val="1550"/>
              <a:buFont typeface="Noto Sans Symbols"/>
              <a:buChar char="✔"/>
            </a:pPr>
            <a:r>
              <a:rPr lang="uk-UA" sz="1550">
                <a:solidFill>
                  <a:srgbClr val="000000"/>
                </a:solidFill>
                <a:latin typeface="Times New Roman"/>
                <a:ea typeface="Times New Roman"/>
                <a:cs typeface="Times New Roman"/>
                <a:sym typeface="Times New Roman"/>
              </a:rPr>
              <a:t>	 Послуги із психологічного супроводу надані 4484 жінкам до та під час пологів для попередження та/або подолання перед та післяпологової депресії</a:t>
            </a:r>
            <a:endParaRPr/>
          </a:p>
          <a:p>
            <a:pPr indent="-285750" lvl="0" marL="285750" marR="0" rtl="0" algn="just">
              <a:lnSpc>
                <a:spcPct val="90000"/>
              </a:lnSpc>
              <a:spcBef>
                <a:spcPts val="1000"/>
              </a:spcBef>
              <a:spcAft>
                <a:spcPts val="0"/>
              </a:spcAft>
              <a:buClr>
                <a:srgbClr val="000000"/>
              </a:buClr>
              <a:buSzPts val="1550"/>
              <a:buFont typeface="Noto Sans Symbols"/>
              <a:buChar char="✔"/>
            </a:pPr>
            <a:r>
              <a:rPr lang="uk-UA" sz="1550">
                <a:solidFill>
                  <a:srgbClr val="000000"/>
                </a:solidFill>
                <a:latin typeface="Times New Roman"/>
                <a:ea typeface="Times New Roman"/>
                <a:cs typeface="Times New Roman"/>
                <a:sym typeface="Times New Roman"/>
              </a:rPr>
              <a:t>	Продовжена інтеграція гендерних та інклюзивних підходів під час планування відновлення медичної інфраструктури, включаючи облаштування лікарень та амбулаторій з урахуванням потреб маломобільних груп населення, Проєкти міжнародної технічної допомоги включають гендерну складову: проєкти «Реконструкція реабілітаційних центрів у Вінницькій області», «Відновлення, реформа та реабілітація української системи охорони здоров’я (REHAB)», «Спеціальна програма підтримки України/EU4ResilientRegions»</a:t>
            </a:r>
            <a:endParaRPr/>
          </a:p>
          <a:p>
            <a:pPr indent="0" lvl="0" marL="0" marR="0" rtl="0" algn="just">
              <a:lnSpc>
                <a:spcPct val="90000"/>
              </a:lnSpc>
              <a:spcBef>
                <a:spcPts val="1000"/>
              </a:spcBef>
              <a:spcAft>
                <a:spcPts val="0"/>
              </a:spcAft>
              <a:buClr>
                <a:srgbClr val="000000"/>
              </a:buClr>
              <a:buSzPts val="1550"/>
              <a:buNone/>
            </a:pPr>
            <a:r>
              <a:rPr b="0" i="0" lang="uk-UA" sz="1550" u="none" cap="none" strike="noStrike">
                <a:solidFill>
                  <a:srgbClr val="000000"/>
                </a:solidFill>
                <a:latin typeface="Times New Roman"/>
                <a:ea typeface="Times New Roman"/>
                <a:cs typeface="Times New Roman"/>
                <a:sym typeface="Times New Roman"/>
              </a:rPr>
              <a:t>				</a:t>
            </a:r>
            <a:endParaRPr/>
          </a:p>
          <a:p>
            <a:pPr indent="0" lvl="0" marL="0" marR="0" rtl="0" algn="just">
              <a:lnSpc>
                <a:spcPct val="110000"/>
              </a:lnSpc>
              <a:spcBef>
                <a:spcPts val="0"/>
              </a:spcBef>
              <a:spcAft>
                <a:spcPts val="0"/>
              </a:spcAft>
              <a:buClr>
                <a:srgbClr val="000000"/>
              </a:buClr>
              <a:buSzPts val="1550"/>
              <a:buFont typeface="Arial"/>
              <a:buNone/>
            </a:pPr>
            <a:r>
              <a:rPr b="0" i="0" lang="uk-UA" sz="1550" u="none" cap="none" strike="noStrike">
                <a:solidFill>
                  <a:srgbClr val="000000"/>
                </a:solidFill>
                <a:latin typeface="Times New Roman"/>
                <a:ea typeface="Times New Roman"/>
                <a:cs typeface="Times New Roman"/>
                <a:sym typeface="Times New Roman"/>
              </a:rPr>
              <a:t>	 </a:t>
            </a:r>
            <a:endParaRPr/>
          </a:p>
          <a:p>
            <a:pPr indent="-130175" lvl="0" marL="228600" marR="0" rtl="0" algn="l">
              <a:lnSpc>
                <a:spcPct val="90000"/>
              </a:lnSpc>
              <a:spcBef>
                <a:spcPts val="1000"/>
              </a:spcBef>
              <a:spcAft>
                <a:spcPts val="0"/>
              </a:spcAft>
              <a:buClr>
                <a:schemeClr val="dk1"/>
              </a:buClr>
              <a:buSzPts val="1550"/>
              <a:buFont typeface="Arial"/>
              <a:buNone/>
            </a:pPr>
            <a:r>
              <a:t/>
            </a:r>
            <a:endParaRPr b="0" i="0" sz="1550" u="none" cap="none" strike="noStrike">
              <a:solidFill>
                <a:srgbClr val="000000"/>
              </a:solidFill>
              <a:latin typeface="Times New Roman"/>
              <a:ea typeface="Times New Roman"/>
              <a:cs typeface="Times New Roman"/>
              <a:sym typeface="Times New Roman"/>
            </a:endParaRPr>
          </a:p>
          <a:p>
            <a:pPr indent="-228600" lvl="0" marL="457200" rtl="0" algn="just">
              <a:lnSpc>
                <a:spcPct val="100000"/>
              </a:lnSpc>
              <a:spcBef>
                <a:spcPts val="600"/>
              </a:spcBef>
              <a:spcAft>
                <a:spcPts val="0"/>
              </a:spcAft>
              <a:buSzPts val="1800"/>
              <a:buNone/>
            </a:pPr>
            <a:r>
              <a:t/>
            </a:r>
            <a:endParaRPr b="0" i="0" sz="1550" u="none" cap="none" strike="noStrike">
              <a:solidFill>
                <a:srgbClr val="2A2A2A"/>
              </a:solidFill>
              <a:latin typeface="Times New Roman"/>
              <a:ea typeface="Times New Roman"/>
              <a:cs typeface="Times New Roman"/>
              <a:sym typeface="Times New Roman"/>
            </a:endParaRPr>
          </a:p>
          <a:p>
            <a:pPr indent="0" lvl="0" marL="114300" rtl="0" algn="just">
              <a:lnSpc>
                <a:spcPct val="100000"/>
              </a:lnSpc>
              <a:spcBef>
                <a:spcPts val="1200"/>
              </a:spcBef>
              <a:spcAft>
                <a:spcPts val="0"/>
              </a:spcAft>
              <a:buSzPts val="1800"/>
              <a:buNone/>
            </a:pPr>
            <a:r>
              <a:t/>
            </a:r>
            <a:endParaRPr b="0" i="0" sz="1600" u="none" cap="none" strike="noStrike">
              <a:solidFill>
                <a:srgbClr val="2A2A2A"/>
              </a:solidFill>
              <a:latin typeface="Times New Roman"/>
              <a:ea typeface="Times New Roman"/>
              <a:cs typeface="Times New Roman"/>
              <a:sym typeface="Times New Roman"/>
            </a:endParaRPr>
          </a:p>
        </p:txBody>
      </p:sp>
      <p:sp>
        <p:nvSpPr>
          <p:cNvPr id="697" name="Google Shape;697;p9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01" name="Shape 701"/>
        <p:cNvGrpSpPr/>
        <p:nvPr/>
      </p:nvGrpSpPr>
      <p:grpSpPr>
        <a:xfrm>
          <a:off x="0" y="0"/>
          <a:ext cx="0" cy="0"/>
          <a:chOff x="0" y="0"/>
          <a:chExt cx="0" cy="0"/>
        </a:xfrm>
      </p:grpSpPr>
      <p:sp>
        <p:nvSpPr>
          <p:cNvPr id="702" name="Google Shape;702;p99"/>
          <p:cNvSpPr txBox="1"/>
          <p:nvPr>
            <p:ph type="title"/>
          </p:nvPr>
        </p:nvSpPr>
        <p:spPr>
          <a:xfrm>
            <a:off x="-160094" y="-57150"/>
            <a:ext cx="12197862" cy="979916"/>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None/>
            </a:pPr>
            <a:r>
              <a:rPr b="1" lang="uk-UA" sz="2400">
                <a:solidFill>
                  <a:srgbClr val="000000"/>
                </a:solidFill>
                <a:latin typeface="Times New Roman"/>
                <a:ea typeface="Times New Roman"/>
                <a:cs typeface="Times New Roman"/>
                <a:sym typeface="Times New Roman"/>
              </a:rPr>
              <a:t>МОЗ. Досягнення</a:t>
            </a:r>
            <a:br>
              <a:rPr b="1" lang="uk-UA" sz="2400">
                <a:solidFill>
                  <a:srgbClr val="000000"/>
                </a:solidFill>
                <a:latin typeface="Times New Roman"/>
                <a:ea typeface="Times New Roman"/>
                <a:cs typeface="Times New Roman"/>
                <a:sym typeface="Times New Roman"/>
              </a:rPr>
            </a:br>
            <a:endParaRPr b="1" sz="2400">
              <a:solidFill>
                <a:srgbClr val="000000"/>
              </a:solidFill>
              <a:latin typeface="Times New Roman"/>
              <a:ea typeface="Times New Roman"/>
              <a:cs typeface="Times New Roman"/>
              <a:sym typeface="Times New Roman"/>
            </a:endParaRPr>
          </a:p>
        </p:txBody>
      </p:sp>
      <p:sp>
        <p:nvSpPr>
          <p:cNvPr id="703" name="Google Shape;703;p99"/>
          <p:cNvSpPr txBox="1"/>
          <p:nvPr>
            <p:ph idx="1" type="body"/>
          </p:nvPr>
        </p:nvSpPr>
        <p:spPr>
          <a:xfrm>
            <a:off x="43778" y="432808"/>
            <a:ext cx="11790118" cy="6600825"/>
          </a:xfrm>
          <a:prstGeom prst="rect">
            <a:avLst/>
          </a:prstGeom>
          <a:noFill/>
          <a:ln>
            <a:noFill/>
          </a:ln>
        </p:spPr>
        <p:txBody>
          <a:bodyPr anchorCtr="0" anchor="t" bIns="45700" lIns="91425" spcFirstLastPara="1" rIns="91425" wrap="square" tIns="45700">
            <a:noAutofit/>
          </a:bodyPr>
          <a:lstStyle/>
          <a:p>
            <a:pPr indent="-285750" lvl="0" marL="285750" marR="0" rtl="0" algn="just">
              <a:lnSpc>
                <a:spcPct val="90000"/>
              </a:lnSpc>
              <a:spcBef>
                <a:spcPts val="1000"/>
              </a:spcBef>
              <a:spcAft>
                <a:spcPts val="0"/>
              </a:spcAft>
              <a:buClr>
                <a:srgbClr val="000000"/>
              </a:buClr>
              <a:buSzPts val="1500"/>
              <a:buFont typeface="Noto Sans Symbols"/>
              <a:buChar char="✔"/>
            </a:pPr>
            <a:r>
              <a:rPr b="0" i="0" lang="uk-UA" sz="1500" u="none" cap="none" strike="noStrike">
                <a:solidFill>
                  <a:srgbClr val="000000"/>
                </a:solidFill>
                <a:latin typeface="Times New Roman"/>
                <a:ea typeface="Times New Roman"/>
                <a:cs typeface="Times New Roman"/>
                <a:sym typeface="Times New Roman"/>
              </a:rPr>
              <a:t>Затверджено:</a:t>
            </a:r>
            <a:endParaRPr/>
          </a:p>
          <a:p>
            <a:pPr indent="-95250" lvl="0" marL="542925" marR="0" rtl="0" algn="just">
              <a:lnSpc>
                <a:spcPct val="90000"/>
              </a:lnSpc>
              <a:spcBef>
                <a:spcPts val="1000"/>
              </a:spcBef>
              <a:spcAft>
                <a:spcPts val="0"/>
              </a:spcAft>
              <a:buClr>
                <a:srgbClr val="000000"/>
              </a:buClr>
              <a:buSzPts val="1500"/>
              <a:buFont typeface="Noto Sans Symbols"/>
              <a:buChar char="▪"/>
            </a:pPr>
            <a:r>
              <a:rPr b="0" i="0" lang="uk-UA" sz="1500" u="none" cap="none" strike="noStrike">
                <a:solidFill>
                  <a:srgbClr val="000000"/>
                </a:solidFill>
                <a:latin typeface="Times New Roman"/>
                <a:ea typeface="Times New Roman"/>
                <a:cs typeface="Times New Roman"/>
                <a:sym typeface="Times New Roman"/>
              </a:rPr>
              <a:t>	наказ МОЗ від 09 вересня 2025 року № 1408 "Про затвердження Стандарту медичної допомоги "Планування сімʼї"</a:t>
            </a:r>
            <a:endParaRPr/>
          </a:p>
          <a:p>
            <a:pPr indent="-95250" lvl="0" marL="542925" marR="0" rtl="0" algn="just">
              <a:lnSpc>
                <a:spcPct val="90000"/>
              </a:lnSpc>
              <a:spcBef>
                <a:spcPts val="1000"/>
              </a:spcBef>
              <a:spcAft>
                <a:spcPts val="0"/>
              </a:spcAft>
              <a:buClr>
                <a:srgbClr val="000000"/>
              </a:buClr>
              <a:buSzPts val="1500"/>
              <a:buFont typeface="Noto Sans Symbols"/>
              <a:buChar char="▪"/>
            </a:pPr>
            <a:r>
              <a:rPr b="0" i="0" lang="uk-UA" sz="1500" u="none" cap="none" strike="noStrike">
                <a:solidFill>
                  <a:srgbClr val="000000"/>
                </a:solidFill>
                <a:latin typeface="Times New Roman"/>
                <a:ea typeface="Times New Roman"/>
                <a:cs typeface="Times New Roman"/>
                <a:sym typeface="Times New Roman"/>
              </a:rPr>
              <a:t>	наказ МОЗ від 09 липня 2025 № 1092 "Про внесення змін до наказу Міністерства охорони здоров'я України від 10 грудня 2001 року № 489" щодо внесення змін до форми галузевої статистичної звітності № 41-здоров "Звіт про допоміжні репродуктивні технології" та до Інструкції щодо заповнення форми галузевої статистичної звітності № 41-здоров "Звіт про допоміжні репродуктивні технології"</a:t>
            </a:r>
            <a:endParaRPr/>
          </a:p>
          <a:p>
            <a:pPr indent="-95250" lvl="0" marL="542925" marR="0" rtl="0" algn="just">
              <a:lnSpc>
                <a:spcPct val="90000"/>
              </a:lnSpc>
              <a:spcBef>
                <a:spcPts val="1000"/>
              </a:spcBef>
              <a:spcAft>
                <a:spcPts val="0"/>
              </a:spcAft>
              <a:buClr>
                <a:srgbClr val="000000"/>
              </a:buClr>
              <a:buSzPts val="1500"/>
              <a:buFont typeface="Noto Sans Symbols"/>
              <a:buChar char="▪"/>
            </a:pPr>
            <a:r>
              <a:rPr b="0" i="0" lang="uk-UA" sz="1500" u="none" cap="none" strike="noStrike">
                <a:solidFill>
                  <a:srgbClr val="000000"/>
                </a:solidFill>
                <a:latin typeface="Times New Roman"/>
                <a:ea typeface="Times New Roman"/>
                <a:cs typeface="Times New Roman"/>
                <a:sym typeface="Times New Roman"/>
              </a:rPr>
              <a:t>	 наказ МОЗ від 16 квітня 2025 року "Про затвердження Порядку проведення атестації працівників сфери охорони здоров’я та внесення змін до деяких наказів Міністерства охорони здоров’я України", яким порядок проведення та документування результатів медичного обстеження, фіксації тілесних ушкоджень постраждалих від домашнього чи іншого виду насильства, жорстокого / нелюдського поводження (покарання) чи катувань, торгівлі людьми, осіб, звільнених з полону чи постраждалих від військової агресії російської федерації проти України, комунікація з постраждалими, організація заходів із запобігання домашньому насильству та насильству щодо жінок, раннє виявлення ознак такого насильства, навичок перенаправлення та компетенції суб’єктів, що здійснюють заходи у сфері запобігання та протидії домашньому насильству і насильству за ознакою статі – визначено одним з обов’язкових  при проходженні безперервного професійного розвитку</a:t>
            </a:r>
            <a:endParaRPr/>
          </a:p>
          <a:p>
            <a:pPr indent="-95250" lvl="0" marL="542925" marR="0" rtl="0" algn="just">
              <a:lnSpc>
                <a:spcPct val="90000"/>
              </a:lnSpc>
              <a:spcBef>
                <a:spcPts val="1000"/>
              </a:spcBef>
              <a:spcAft>
                <a:spcPts val="0"/>
              </a:spcAft>
              <a:buClr>
                <a:srgbClr val="000000"/>
              </a:buClr>
              <a:buSzPts val="1500"/>
              <a:buFont typeface="Noto Sans Symbols"/>
              <a:buChar char="▪"/>
            </a:pPr>
            <a:r>
              <a:rPr b="0" i="0" lang="uk-UA" sz="1500" u="none" cap="none" strike="noStrike">
                <a:solidFill>
                  <a:srgbClr val="000000"/>
                </a:solidFill>
                <a:latin typeface="Times New Roman"/>
                <a:ea typeface="Times New Roman"/>
                <a:cs typeface="Times New Roman"/>
                <a:sym typeface="Times New Roman"/>
              </a:rPr>
              <a:t>	 наказ МОЗ від 05 листопада 2025 року № 1683 «Про внесення змін до наказу Міністерства охорони здоров’я України від 21 березня 2012 року № 182», який забезпечить якісне планування і впровадження програми профілактики та лікування ВІЛ, вірусних гепатитів В і С з урахуванням специфічних потреб жінок та чоловіків</a:t>
            </a:r>
            <a:endParaRPr/>
          </a:p>
          <a:p>
            <a:pPr indent="-95250" lvl="0" marL="542925" marR="0" rtl="0" algn="just">
              <a:lnSpc>
                <a:spcPct val="90000"/>
              </a:lnSpc>
              <a:spcBef>
                <a:spcPts val="1000"/>
              </a:spcBef>
              <a:spcAft>
                <a:spcPts val="0"/>
              </a:spcAft>
              <a:buClr>
                <a:srgbClr val="000000"/>
              </a:buClr>
              <a:buSzPts val="1500"/>
              <a:buFont typeface="Noto Sans Symbols"/>
              <a:buChar char="▪"/>
            </a:pPr>
            <a:r>
              <a:rPr b="0" i="0" lang="uk-UA" sz="1500" u="none" cap="none" strike="noStrike">
                <a:solidFill>
                  <a:srgbClr val="000000"/>
                </a:solidFill>
                <a:latin typeface="Times New Roman"/>
                <a:ea typeface="Times New Roman"/>
                <a:cs typeface="Times New Roman"/>
                <a:sym typeface="Times New Roman"/>
              </a:rPr>
              <a:t>	 </a:t>
            </a:r>
            <a:r>
              <a:rPr b="0" i="0" lang="uk-UA" sz="1500" u="sng" cap="none" strike="noStrike">
                <a:solidFill>
                  <a:srgbClr val="000000"/>
                </a:solidFill>
                <a:latin typeface="Times New Roman"/>
                <a:ea typeface="Times New Roman"/>
                <a:cs typeface="Times New Roman"/>
                <a:sym typeface="Times New Roman"/>
                <a:hlinkClick r:id="rId4">
                  <a:extLst>
                    <a:ext uri="{A12FA001-AC4F-418D-AE19-62706E023703}">
                      <ahyp:hlinkClr val="tx"/>
                    </a:ext>
                  </a:extLst>
                </a:hlinkClick>
              </a:rPr>
              <a:t>розпорядження КМУ від 17 січня 2025 року № 34-р "Про схвалення Стратегії розвитку системи охорони здоров’я на період до 2030 року та затвердження операційного плану заходів з її реалізації у 2025-2027 роках</a:t>
            </a:r>
            <a:r>
              <a:rPr b="0" i="0" lang="uk-UA" sz="1500" u="none" cap="none" strike="noStrike">
                <a:solidFill>
                  <a:srgbClr val="000000"/>
                </a:solidFill>
                <a:latin typeface="Times New Roman"/>
                <a:ea typeface="Times New Roman"/>
                <a:cs typeface="Times New Roman"/>
                <a:sym typeface="Times New Roman"/>
              </a:rPr>
              <a:t>", забезпечить зменшення гендерної нерівності, сприятиме протидії дискримінації та насильству, забезпеченню рівних можливостей у сфері охорони здоров’я</a:t>
            </a:r>
            <a:endParaRPr/>
          </a:p>
          <a:p>
            <a:pPr indent="-285750" lvl="0" marL="285750" rtl="0" algn="just">
              <a:lnSpc>
                <a:spcPct val="90000"/>
              </a:lnSpc>
              <a:spcBef>
                <a:spcPts val="1000"/>
              </a:spcBef>
              <a:spcAft>
                <a:spcPts val="0"/>
              </a:spcAft>
              <a:buClr>
                <a:srgbClr val="000000"/>
              </a:buClr>
              <a:buSzPts val="1500"/>
              <a:buFont typeface="Noto Sans Symbols"/>
              <a:buChar char="✔"/>
            </a:pPr>
            <a:r>
              <a:rPr lang="uk-UA" sz="1500">
                <a:solidFill>
                  <a:srgbClr val="000000"/>
                </a:solidFill>
                <a:latin typeface="Times New Roman"/>
                <a:ea typeface="Times New Roman"/>
                <a:cs typeface="Times New Roman"/>
                <a:sym typeface="Times New Roman"/>
              </a:rPr>
              <a:t>Розроблено:</a:t>
            </a:r>
            <a:endParaRPr/>
          </a:p>
          <a:p>
            <a:pPr indent="-266700" lvl="0" marL="809625" marR="0" rtl="0" algn="just">
              <a:lnSpc>
                <a:spcPct val="90000"/>
              </a:lnSpc>
              <a:spcBef>
                <a:spcPts val="1000"/>
              </a:spcBef>
              <a:spcAft>
                <a:spcPts val="0"/>
              </a:spcAft>
              <a:buClr>
                <a:srgbClr val="000000"/>
              </a:buClr>
              <a:buSzPts val="1500"/>
              <a:buFont typeface="Noto Sans Symbols"/>
              <a:buChar char="⮚"/>
            </a:pPr>
            <a:r>
              <a:rPr b="0" i="0" lang="uk-UA" sz="1500" u="none" cap="none" strike="noStrike">
                <a:solidFill>
                  <a:srgbClr val="000000"/>
                </a:solidFill>
                <a:latin typeface="Times New Roman"/>
                <a:ea typeface="Times New Roman"/>
                <a:cs typeface="Times New Roman"/>
                <a:sym typeface="Times New Roman"/>
              </a:rPr>
              <a:t>проєкт Закону України "Про застосування допоміжних репродуктивних технологій", який наразі зареєстрований ВРУ за № 13683. Прийняття цього проєкту закону дозволить удосконалити надання медичної допомоги населенню при проведенні лікувальних програм допоміжних репродуктивних технологій (ДРТ), захистить права громадян, які проводять лікування ДРТ, права донорів репродуктивних клітин, а також дітей, народжених в результаті ДРТ</a:t>
            </a:r>
            <a:endParaRPr/>
          </a:p>
          <a:p>
            <a:pPr indent="0" lvl="0" marL="0" marR="0" rtl="0" algn="just">
              <a:lnSpc>
                <a:spcPct val="90000"/>
              </a:lnSpc>
              <a:spcBef>
                <a:spcPts val="1000"/>
              </a:spcBef>
              <a:spcAft>
                <a:spcPts val="0"/>
              </a:spcAft>
              <a:buClr>
                <a:srgbClr val="000000"/>
              </a:buClr>
              <a:buSzPts val="1500"/>
              <a:buNone/>
            </a:pPr>
            <a:r>
              <a:rPr b="0" i="0" lang="uk-UA" sz="1500" u="none" cap="none" strike="noStrike">
                <a:solidFill>
                  <a:srgbClr val="000000"/>
                </a:solidFill>
                <a:latin typeface="Times New Roman"/>
                <a:ea typeface="Times New Roman"/>
                <a:cs typeface="Times New Roman"/>
                <a:sym typeface="Times New Roman"/>
              </a:rPr>
              <a:t>				</a:t>
            </a:r>
            <a:endParaRPr/>
          </a:p>
          <a:p>
            <a:pPr indent="0" lvl="0" marL="0" marR="0" rtl="0" algn="just">
              <a:lnSpc>
                <a:spcPct val="110000"/>
              </a:lnSpc>
              <a:spcBef>
                <a:spcPts val="0"/>
              </a:spcBef>
              <a:spcAft>
                <a:spcPts val="0"/>
              </a:spcAft>
              <a:buClr>
                <a:srgbClr val="000000"/>
              </a:buClr>
              <a:buSzPts val="1500"/>
              <a:buFont typeface="Arial"/>
              <a:buNone/>
            </a:pPr>
            <a:r>
              <a:rPr b="0" i="0" lang="uk-UA" sz="1500" u="none" cap="none" strike="noStrike">
                <a:solidFill>
                  <a:srgbClr val="000000"/>
                </a:solidFill>
                <a:latin typeface="Times New Roman"/>
                <a:ea typeface="Times New Roman"/>
                <a:cs typeface="Times New Roman"/>
                <a:sym typeface="Times New Roman"/>
              </a:rPr>
              <a:t>	 </a:t>
            </a:r>
            <a:endParaRPr/>
          </a:p>
          <a:p>
            <a:pPr indent="-130175" lvl="0" marL="228600" marR="0" rtl="0" algn="l">
              <a:lnSpc>
                <a:spcPct val="90000"/>
              </a:lnSpc>
              <a:spcBef>
                <a:spcPts val="1000"/>
              </a:spcBef>
              <a:spcAft>
                <a:spcPts val="0"/>
              </a:spcAft>
              <a:buClr>
                <a:schemeClr val="dk1"/>
              </a:buClr>
              <a:buSzPts val="1550"/>
              <a:buFont typeface="Arial"/>
              <a:buNone/>
            </a:pPr>
            <a:r>
              <a:t/>
            </a:r>
            <a:endParaRPr b="0" i="0" sz="1550" u="none" cap="none" strike="noStrike">
              <a:solidFill>
                <a:srgbClr val="000000"/>
              </a:solidFill>
              <a:latin typeface="Times New Roman"/>
              <a:ea typeface="Times New Roman"/>
              <a:cs typeface="Times New Roman"/>
              <a:sym typeface="Times New Roman"/>
            </a:endParaRPr>
          </a:p>
          <a:p>
            <a:pPr indent="-228600" lvl="0" marL="457200" rtl="0" algn="just">
              <a:lnSpc>
                <a:spcPct val="100000"/>
              </a:lnSpc>
              <a:spcBef>
                <a:spcPts val="600"/>
              </a:spcBef>
              <a:spcAft>
                <a:spcPts val="0"/>
              </a:spcAft>
              <a:buSzPts val="1800"/>
              <a:buNone/>
            </a:pPr>
            <a:r>
              <a:t/>
            </a:r>
            <a:endParaRPr b="0" i="0" sz="1550" u="none" cap="none" strike="noStrike">
              <a:solidFill>
                <a:srgbClr val="2A2A2A"/>
              </a:solidFill>
              <a:latin typeface="Times New Roman"/>
              <a:ea typeface="Times New Roman"/>
              <a:cs typeface="Times New Roman"/>
              <a:sym typeface="Times New Roman"/>
            </a:endParaRPr>
          </a:p>
          <a:p>
            <a:pPr indent="0" lvl="0" marL="114300" rtl="0" algn="just">
              <a:lnSpc>
                <a:spcPct val="100000"/>
              </a:lnSpc>
              <a:spcBef>
                <a:spcPts val="1200"/>
              </a:spcBef>
              <a:spcAft>
                <a:spcPts val="0"/>
              </a:spcAft>
              <a:buSzPts val="1800"/>
              <a:buNone/>
            </a:pPr>
            <a:r>
              <a:t/>
            </a:r>
            <a:endParaRPr b="0" i="0" sz="1600" u="none" cap="none" strike="noStrike">
              <a:solidFill>
                <a:srgbClr val="2A2A2A"/>
              </a:solidFill>
              <a:latin typeface="Times New Roman"/>
              <a:ea typeface="Times New Roman"/>
              <a:cs typeface="Times New Roman"/>
              <a:sym typeface="Times New Roman"/>
            </a:endParaRPr>
          </a:p>
        </p:txBody>
      </p:sp>
      <p:sp>
        <p:nvSpPr>
          <p:cNvPr id="704" name="Google Shape;704;p9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08" name="Shape 708"/>
        <p:cNvGrpSpPr/>
        <p:nvPr/>
      </p:nvGrpSpPr>
      <p:grpSpPr>
        <a:xfrm>
          <a:off x="0" y="0"/>
          <a:ext cx="0" cy="0"/>
          <a:chOff x="0" y="0"/>
          <a:chExt cx="0" cy="0"/>
        </a:xfrm>
      </p:grpSpPr>
      <p:sp>
        <p:nvSpPr>
          <p:cNvPr id="709" name="Google Shape;709;p100"/>
          <p:cNvSpPr txBox="1"/>
          <p:nvPr>
            <p:ph type="title"/>
          </p:nvPr>
        </p:nvSpPr>
        <p:spPr>
          <a:xfrm>
            <a:off x="175049" y="-82631"/>
            <a:ext cx="10515600" cy="907494"/>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None/>
            </a:pPr>
            <a:r>
              <a:rPr b="1" lang="uk-UA" sz="2800">
                <a:solidFill>
                  <a:srgbClr val="000000"/>
                </a:solidFill>
                <a:latin typeface="Times New Roman"/>
                <a:ea typeface="Times New Roman"/>
                <a:cs typeface="Times New Roman"/>
                <a:sym typeface="Times New Roman"/>
              </a:rPr>
              <a:t>МОЗ</a:t>
            </a:r>
            <a:endParaRPr b="1" sz="2800">
              <a:solidFill>
                <a:srgbClr val="000000"/>
              </a:solidFill>
              <a:latin typeface="Times New Roman"/>
              <a:ea typeface="Times New Roman"/>
              <a:cs typeface="Times New Roman"/>
              <a:sym typeface="Times New Roman"/>
            </a:endParaRPr>
          </a:p>
        </p:txBody>
      </p:sp>
      <p:sp>
        <p:nvSpPr>
          <p:cNvPr id="710" name="Google Shape;710;p100"/>
          <p:cNvSpPr txBox="1"/>
          <p:nvPr>
            <p:ph idx="2" type="body"/>
          </p:nvPr>
        </p:nvSpPr>
        <p:spPr>
          <a:xfrm>
            <a:off x="219950" y="824875"/>
            <a:ext cx="3164100" cy="5329800"/>
          </a:xfrm>
          <a:prstGeom prst="rect">
            <a:avLst/>
          </a:prstGeom>
          <a:noFill/>
          <a:ln>
            <a:noFill/>
          </a:ln>
        </p:spPr>
        <p:txBody>
          <a:bodyPr anchorCtr="0" anchor="t" bIns="45700" lIns="91425" spcFirstLastPara="1" rIns="91425" wrap="square" tIns="45700">
            <a:normAutofit/>
          </a:bodyPr>
          <a:lstStyle/>
          <a:p>
            <a:pPr indent="0" lvl="0" marL="0" marR="0" rtl="0" algn="just">
              <a:lnSpc>
                <a:spcPct val="110000"/>
              </a:lnSpc>
              <a:spcBef>
                <a:spcPts val="0"/>
              </a:spcBef>
              <a:spcAft>
                <a:spcPts val="0"/>
              </a:spcAft>
              <a:buClr>
                <a:srgbClr val="000000"/>
              </a:buClr>
              <a:buSzPts val="1500"/>
              <a:buFont typeface="Arial"/>
              <a:buNone/>
            </a:pPr>
            <a:r>
              <a:rPr b="0" i="0" lang="uk-UA" sz="1500" u="none" cap="none" strike="noStrike">
                <a:solidFill>
                  <a:srgbClr val="000000"/>
                </a:solidFill>
                <a:latin typeface="Times New Roman"/>
                <a:ea typeface="Times New Roman"/>
                <a:cs typeface="Times New Roman"/>
                <a:sym typeface="Times New Roman"/>
              </a:rPr>
              <a:t>	</a:t>
            </a:r>
            <a:r>
              <a:rPr b="1" lang="uk-UA">
                <a:latin typeface="Times New Roman"/>
                <a:ea typeface="Times New Roman"/>
                <a:cs typeface="Times New Roman"/>
                <a:sym typeface="Times New Roman"/>
              </a:rPr>
              <a:t>Виклики</a:t>
            </a:r>
            <a:endParaRPr>
              <a:solidFill>
                <a:srgbClr val="2A2A2A"/>
              </a:solidFill>
              <a:latin typeface="Times New Roman"/>
              <a:ea typeface="Times New Roman"/>
              <a:cs typeface="Times New Roman"/>
              <a:sym typeface="Times New Roman"/>
            </a:endParaRPr>
          </a:p>
          <a:p>
            <a:pPr indent="0" lvl="0" marL="0" marR="0" rtl="0" algn="just">
              <a:lnSpc>
                <a:spcPct val="110000"/>
              </a:lnSpc>
              <a:spcBef>
                <a:spcPts val="0"/>
              </a:spcBef>
              <a:spcAft>
                <a:spcPts val="0"/>
              </a:spcAft>
              <a:buClr>
                <a:srgbClr val="000000"/>
              </a:buClr>
              <a:buSzPts val="1500"/>
              <a:buFont typeface="Arial"/>
              <a:buNone/>
            </a:pPr>
            <a:r>
              <a:t/>
            </a:r>
            <a:endParaRPr sz="1500">
              <a:solidFill>
                <a:srgbClr val="000000"/>
              </a:solidFill>
              <a:latin typeface="Times New Roman"/>
              <a:ea typeface="Times New Roman"/>
              <a:cs typeface="Times New Roman"/>
              <a:sym typeface="Times New Roman"/>
            </a:endParaRPr>
          </a:p>
          <a:p>
            <a:pPr indent="-428625" lvl="0" marL="714375" marR="0" rtl="0" algn="just">
              <a:lnSpc>
                <a:spcPct val="90000"/>
              </a:lnSpc>
              <a:spcBef>
                <a:spcPts val="1000"/>
              </a:spcBef>
              <a:spcAft>
                <a:spcPts val="0"/>
              </a:spcAft>
              <a:buClr>
                <a:srgbClr val="000000"/>
              </a:buClr>
              <a:buSzPts val="1600"/>
              <a:buFont typeface="Noto Sans Symbols"/>
              <a:buChar char="❑"/>
            </a:pPr>
            <a:r>
              <a:rPr b="0" i="1" lang="uk-UA" sz="1600" u="none" cap="none" strike="noStrike">
                <a:solidFill>
                  <a:srgbClr val="000000"/>
                </a:solidFill>
                <a:latin typeface="Times New Roman"/>
                <a:ea typeface="Times New Roman"/>
                <a:cs typeface="Times New Roman"/>
                <a:sym typeface="Times New Roman"/>
              </a:rPr>
              <a:t>	</a:t>
            </a:r>
            <a:r>
              <a:rPr b="0" i="0" lang="uk-UA" sz="1600" u="none" cap="none" strike="noStrike">
                <a:solidFill>
                  <a:srgbClr val="000000"/>
                </a:solidFill>
                <a:latin typeface="Times New Roman"/>
                <a:ea typeface="Times New Roman"/>
                <a:cs typeface="Times New Roman"/>
                <a:sym typeface="Times New Roman"/>
              </a:rPr>
              <a:t>Надання медичної допомоги на прифронтових територіях</a:t>
            </a:r>
            <a:endParaRPr/>
          </a:p>
          <a:p>
            <a:pPr indent="-327025" lvl="0" marL="714375" marR="0" rtl="0" algn="just">
              <a:lnSpc>
                <a:spcPct val="90000"/>
              </a:lnSpc>
              <a:spcBef>
                <a:spcPts val="1000"/>
              </a:spcBef>
              <a:spcAft>
                <a:spcPts val="0"/>
              </a:spcAft>
              <a:buClr>
                <a:schemeClr val="dk1"/>
              </a:buClr>
              <a:buSzPts val="1600"/>
              <a:buFont typeface="Noto Sans Symbols"/>
              <a:buNone/>
            </a:pPr>
            <a:r>
              <a:t/>
            </a:r>
            <a:endParaRPr b="0" i="0" sz="1600" u="none" cap="none" strike="noStrike">
              <a:solidFill>
                <a:srgbClr val="000000"/>
              </a:solidFill>
              <a:latin typeface="Times New Roman"/>
              <a:ea typeface="Times New Roman"/>
              <a:cs typeface="Times New Roman"/>
              <a:sym typeface="Times New Roman"/>
            </a:endParaRPr>
          </a:p>
          <a:p>
            <a:pPr indent="-428625" lvl="0" marL="714375" marR="0" rtl="0" algn="just">
              <a:lnSpc>
                <a:spcPct val="90000"/>
              </a:lnSpc>
              <a:spcBef>
                <a:spcPts val="1000"/>
              </a:spcBef>
              <a:spcAft>
                <a:spcPts val="0"/>
              </a:spcAft>
              <a:buClr>
                <a:srgbClr val="000000"/>
              </a:buClr>
              <a:buSzPts val="1600"/>
              <a:buFont typeface="Noto Sans Symbols"/>
              <a:buChar char="❑"/>
            </a:pPr>
            <a:r>
              <a:rPr b="0" i="0" lang="uk-UA" sz="1600" u="none" cap="none" strike="noStrike">
                <a:solidFill>
                  <a:srgbClr val="000000"/>
                </a:solidFill>
                <a:latin typeface="Times New Roman"/>
                <a:ea typeface="Times New Roman"/>
                <a:cs typeface="Times New Roman"/>
                <a:sym typeface="Times New Roman"/>
              </a:rPr>
              <a:t>	Посилення заходів протидії гендерно зумовленому насильству</a:t>
            </a:r>
            <a:endParaRPr/>
          </a:p>
          <a:p>
            <a:pPr indent="-327025" lvl="0" marL="714375" marR="0" rtl="0" algn="just">
              <a:lnSpc>
                <a:spcPct val="90000"/>
              </a:lnSpc>
              <a:spcBef>
                <a:spcPts val="1000"/>
              </a:spcBef>
              <a:spcAft>
                <a:spcPts val="0"/>
              </a:spcAft>
              <a:buClr>
                <a:schemeClr val="dk1"/>
              </a:buClr>
              <a:buSzPts val="1600"/>
              <a:buFont typeface="Noto Sans Symbols"/>
              <a:buNone/>
            </a:pPr>
            <a:r>
              <a:t/>
            </a:r>
            <a:endParaRPr b="0" i="0" sz="1600" u="none" cap="none" strike="noStrike">
              <a:solidFill>
                <a:srgbClr val="000000"/>
              </a:solidFill>
              <a:latin typeface="Times New Roman"/>
              <a:ea typeface="Times New Roman"/>
              <a:cs typeface="Times New Roman"/>
              <a:sym typeface="Times New Roman"/>
            </a:endParaRPr>
          </a:p>
          <a:p>
            <a:pPr indent="-428625" lvl="0" marL="714375" marR="0" rtl="0" algn="just">
              <a:lnSpc>
                <a:spcPct val="90000"/>
              </a:lnSpc>
              <a:spcBef>
                <a:spcPts val="1000"/>
              </a:spcBef>
              <a:spcAft>
                <a:spcPts val="0"/>
              </a:spcAft>
              <a:buClr>
                <a:srgbClr val="000000"/>
              </a:buClr>
              <a:buSzPts val="1600"/>
              <a:buFont typeface="Noto Sans Symbols"/>
              <a:buChar char="❑"/>
            </a:pPr>
            <a:r>
              <a:rPr b="0" i="0" lang="uk-UA" sz="1600" u="none" cap="none" strike="noStrike">
                <a:solidFill>
                  <a:srgbClr val="000000"/>
                </a:solidFill>
                <a:latin typeface="Times New Roman"/>
                <a:ea typeface="Times New Roman"/>
                <a:cs typeface="Times New Roman"/>
                <a:sym typeface="Times New Roman"/>
              </a:rPr>
              <a:t>	Розповсюдженість і вкоріненість гендерних </a:t>
            </a:r>
            <a:r>
              <a:rPr b="0" i="0" lang="uk-UA" sz="1800" u="none" cap="none" strike="noStrike">
                <a:solidFill>
                  <a:srgbClr val="000000"/>
                </a:solidFill>
                <a:latin typeface="Times New Roman"/>
                <a:ea typeface="Times New Roman"/>
                <a:cs typeface="Times New Roman"/>
                <a:sym typeface="Times New Roman"/>
              </a:rPr>
              <a:t>стереотипів у медичному середовищі</a:t>
            </a:r>
            <a:endParaRPr/>
          </a:p>
          <a:p>
            <a:pPr indent="-228600" lvl="0" marL="457200" rtl="0" algn="l">
              <a:lnSpc>
                <a:spcPct val="90000"/>
              </a:lnSpc>
              <a:spcBef>
                <a:spcPts val="1000"/>
              </a:spcBef>
              <a:spcAft>
                <a:spcPts val="0"/>
              </a:spcAft>
              <a:buClr>
                <a:schemeClr val="dk1"/>
              </a:buClr>
              <a:buSzPts val="1800"/>
              <a:buNone/>
            </a:pPr>
            <a:r>
              <a:t/>
            </a:r>
            <a:endParaRPr/>
          </a:p>
        </p:txBody>
      </p:sp>
      <p:sp>
        <p:nvSpPr>
          <p:cNvPr id="711" name="Google Shape;711;p100"/>
          <p:cNvSpPr txBox="1"/>
          <p:nvPr>
            <p:ph idx="4" type="body"/>
          </p:nvPr>
        </p:nvSpPr>
        <p:spPr>
          <a:xfrm>
            <a:off x="3784925" y="718225"/>
            <a:ext cx="7795200" cy="5543100"/>
          </a:xfrm>
          <a:prstGeom prst="rect">
            <a:avLst/>
          </a:prstGeom>
          <a:noFill/>
          <a:ln>
            <a:noFill/>
          </a:ln>
        </p:spPr>
        <p:txBody>
          <a:bodyPr anchorCtr="0" anchor="t" bIns="45700" lIns="91425" spcFirstLastPara="1" rIns="91425" wrap="square" tIns="45700">
            <a:normAutofit fontScale="77500" lnSpcReduction="20000"/>
          </a:bodyPr>
          <a:lstStyle/>
          <a:p>
            <a:pPr indent="0" lvl="0" marL="457200" rtl="0" algn="just">
              <a:lnSpc>
                <a:spcPct val="57142"/>
              </a:lnSpc>
              <a:spcBef>
                <a:spcPts val="600"/>
              </a:spcBef>
              <a:spcAft>
                <a:spcPts val="0"/>
              </a:spcAft>
              <a:buNone/>
            </a:pPr>
            <a:r>
              <a:t/>
            </a:r>
            <a:endParaRPr b="1">
              <a:latin typeface="Times New Roman"/>
              <a:ea typeface="Times New Roman"/>
              <a:cs typeface="Times New Roman"/>
              <a:sym typeface="Times New Roman"/>
            </a:endParaRPr>
          </a:p>
          <a:p>
            <a:pPr indent="457200" lvl="0" marL="2743200" rtl="0" algn="just">
              <a:lnSpc>
                <a:spcPct val="57142"/>
              </a:lnSpc>
              <a:spcBef>
                <a:spcPts val="600"/>
              </a:spcBef>
              <a:spcAft>
                <a:spcPts val="0"/>
              </a:spcAft>
              <a:buNone/>
            </a:pPr>
            <a:r>
              <a:rPr b="1" lang="uk-UA" sz="3600">
                <a:latin typeface="Times New Roman"/>
                <a:ea typeface="Times New Roman"/>
                <a:cs typeface="Times New Roman"/>
                <a:sym typeface="Times New Roman"/>
              </a:rPr>
              <a:t>Плани</a:t>
            </a:r>
            <a:endParaRPr b="1" sz="3600"/>
          </a:p>
          <a:p>
            <a:pPr indent="0" lvl="0" marL="457200" marR="0" rtl="0" algn="just">
              <a:lnSpc>
                <a:spcPct val="120000"/>
              </a:lnSpc>
              <a:spcBef>
                <a:spcPts val="0"/>
              </a:spcBef>
              <a:spcAft>
                <a:spcPts val="0"/>
              </a:spcAft>
              <a:buNone/>
            </a:pPr>
            <a:r>
              <a:t/>
            </a:r>
            <a:endParaRPr sz="1800">
              <a:solidFill>
                <a:srgbClr val="000000"/>
              </a:solidFill>
              <a:latin typeface="Times New Roman"/>
              <a:ea typeface="Times New Roman"/>
              <a:cs typeface="Times New Roman"/>
              <a:sym typeface="Times New Roman"/>
            </a:endParaRPr>
          </a:p>
          <a:p>
            <a:pPr indent="0" lvl="0" marL="457200" marR="0" rtl="0" algn="just">
              <a:lnSpc>
                <a:spcPct val="120000"/>
              </a:lnSpc>
              <a:spcBef>
                <a:spcPts val="0"/>
              </a:spcBef>
              <a:spcAft>
                <a:spcPts val="0"/>
              </a:spcAft>
              <a:buNone/>
            </a:pPr>
            <a:r>
              <a:t/>
            </a:r>
            <a:endParaRPr sz="1800">
              <a:solidFill>
                <a:srgbClr val="000000"/>
              </a:solidFill>
              <a:latin typeface="Times New Roman"/>
              <a:ea typeface="Times New Roman"/>
              <a:cs typeface="Times New Roman"/>
              <a:sym typeface="Times New Roman"/>
            </a:endParaRPr>
          </a:p>
          <a:p>
            <a:pPr indent="-275664" lvl="0" marL="742950" marR="0" rtl="0" algn="just">
              <a:lnSpc>
                <a:spcPct val="120000"/>
              </a:lnSpc>
              <a:spcBef>
                <a:spcPts val="0"/>
              </a:spcBef>
              <a:spcAft>
                <a:spcPts val="0"/>
              </a:spcAft>
              <a:buClr>
                <a:srgbClr val="000000"/>
              </a:buClr>
              <a:buSzPct val="117647"/>
              <a:buFont typeface="Noto Sans Symbols"/>
              <a:buChar char="⮚"/>
            </a:pPr>
            <a:r>
              <a:rPr b="0" i="0" lang="uk-UA" sz="1800" u="none" cap="none" strike="noStrike">
                <a:solidFill>
                  <a:srgbClr val="000000"/>
                </a:solidFill>
                <a:latin typeface="Times New Roman"/>
                <a:ea typeface="Times New Roman"/>
                <a:cs typeface="Times New Roman"/>
                <a:sym typeface="Times New Roman"/>
              </a:rPr>
              <a:t>Розширення співпраці з міжнародними партнерами та організаціями громадянського суспільства щодо розвитку гендерних компетентностей лікарів;</a:t>
            </a:r>
            <a:endParaRPr/>
          </a:p>
          <a:p>
            <a:pPr indent="-275664" lvl="0" marL="742950" marR="0" rtl="0" algn="just">
              <a:lnSpc>
                <a:spcPct val="120000"/>
              </a:lnSpc>
              <a:spcBef>
                <a:spcPts val="0"/>
              </a:spcBef>
              <a:spcAft>
                <a:spcPts val="0"/>
              </a:spcAft>
              <a:buClr>
                <a:srgbClr val="000000"/>
              </a:buClr>
              <a:buSzPct val="117647"/>
              <a:buFont typeface="Noto Sans Symbols"/>
              <a:buChar char="⮚"/>
            </a:pPr>
            <a:r>
              <a:rPr b="0" i="0" lang="uk-UA" sz="1800" u="none" cap="none" strike="noStrike">
                <a:solidFill>
                  <a:srgbClr val="000000"/>
                </a:solidFill>
                <a:latin typeface="Times New Roman"/>
                <a:ea typeface="Times New Roman"/>
                <a:cs typeface="Times New Roman"/>
                <a:sym typeface="Times New Roman"/>
              </a:rPr>
              <a:t>Продовження навчання медпрацівників з питань гендерної рівності, проходження відповідних навчальних програм з питань рівних прав та можливостей жінок і чоловіків, запобігання та протидії насильству за ознакою статі, застосування гендерних підходів в їхній діяльності;</a:t>
            </a:r>
            <a:endParaRPr/>
          </a:p>
          <a:p>
            <a:pPr indent="-275664" lvl="0" marL="742950" marR="0" rtl="0" algn="just">
              <a:lnSpc>
                <a:spcPct val="120000"/>
              </a:lnSpc>
              <a:spcBef>
                <a:spcPts val="0"/>
              </a:spcBef>
              <a:spcAft>
                <a:spcPts val="0"/>
              </a:spcAft>
              <a:buClr>
                <a:srgbClr val="000000"/>
              </a:buClr>
              <a:buSzPct val="117647"/>
              <a:buFont typeface="Noto Sans Symbols"/>
              <a:buChar char="⮚"/>
            </a:pPr>
            <a:r>
              <a:rPr b="0" i="0" lang="uk-UA" sz="1800" u="none" cap="none" strike="noStrike">
                <a:solidFill>
                  <a:srgbClr val="000000"/>
                </a:solidFill>
                <a:latin typeface="Times New Roman"/>
                <a:ea typeface="Times New Roman"/>
                <a:cs typeface="Times New Roman"/>
                <a:sym typeface="Times New Roman"/>
              </a:rPr>
              <a:t>Продовження у співпраці з партнерами навчально-освітніх заходів (тренінгів), спрямованих на підвищення професійного рівня знань медичних працівників щодо виявлення постраждалих від насильства, першу психологічну та клінічну допомогу, а також надання пацієнтам інформації про наявні юридичні, соціальні та інші послуги</a:t>
            </a:r>
            <a:r>
              <a:rPr lang="uk-UA" sz="1800">
                <a:solidFill>
                  <a:srgbClr val="000000"/>
                </a:solidFill>
                <a:latin typeface="Times New Roman"/>
                <a:ea typeface="Times New Roman"/>
                <a:cs typeface="Times New Roman"/>
                <a:sym typeface="Times New Roman"/>
              </a:rPr>
              <a:t>;</a:t>
            </a:r>
            <a:endParaRPr/>
          </a:p>
          <a:p>
            <a:pPr indent="-275664" lvl="0" marL="742950" marR="0" rtl="0" algn="just">
              <a:lnSpc>
                <a:spcPct val="120000"/>
              </a:lnSpc>
              <a:spcBef>
                <a:spcPts val="0"/>
              </a:spcBef>
              <a:spcAft>
                <a:spcPts val="0"/>
              </a:spcAft>
              <a:buClr>
                <a:srgbClr val="000000"/>
              </a:buClr>
              <a:buSzPct val="117647"/>
              <a:buFont typeface="Noto Sans Symbols"/>
              <a:buChar char="⮚"/>
            </a:pPr>
            <a:r>
              <a:rPr b="0" i="0" lang="uk-UA" sz="1800" u="none" cap="none" strike="noStrike">
                <a:solidFill>
                  <a:srgbClr val="000000"/>
                </a:solidFill>
                <a:latin typeface="Times New Roman"/>
                <a:ea typeface="Times New Roman"/>
                <a:cs typeface="Times New Roman"/>
                <a:sym typeface="Times New Roman"/>
              </a:rPr>
              <a:t>Продовження роботи над розширенням географії функціонування мобільних бригад, які надають гінекологічну та терапевтичну діагностичну, медико-профілактичну допомогу;</a:t>
            </a:r>
            <a:endParaRPr/>
          </a:p>
          <a:p>
            <a:pPr indent="-275664" lvl="0" marL="742950" marR="0" rtl="0" algn="just">
              <a:lnSpc>
                <a:spcPct val="120000"/>
              </a:lnSpc>
              <a:spcBef>
                <a:spcPts val="0"/>
              </a:spcBef>
              <a:spcAft>
                <a:spcPts val="0"/>
              </a:spcAft>
              <a:buClr>
                <a:srgbClr val="000000"/>
              </a:buClr>
              <a:buSzPct val="117647"/>
              <a:buFont typeface="Noto Sans Symbols"/>
              <a:buChar char="⮚"/>
            </a:pPr>
            <a:r>
              <a:rPr b="0" i="0" lang="uk-UA" sz="1800" u="none" cap="none" strike="noStrike">
                <a:solidFill>
                  <a:srgbClr val="000000"/>
                </a:solidFill>
                <a:latin typeface="Times New Roman"/>
                <a:ea typeface="Times New Roman"/>
                <a:cs typeface="Times New Roman"/>
                <a:sym typeface="Times New Roman"/>
              </a:rPr>
              <a:t>Продовження роботи щодо перегляду статистичних форм з урахуванням гендерних підходів та внесення відповідних змін до наказів МОЗ про затвердження форм звітності та медичної облікової документації</a:t>
            </a:r>
            <a:r>
              <a:rPr lang="uk-UA" sz="1800">
                <a:solidFill>
                  <a:srgbClr val="000000"/>
                </a:solidFill>
                <a:latin typeface="Times New Roman"/>
                <a:ea typeface="Times New Roman"/>
                <a:cs typeface="Times New Roman"/>
                <a:sym typeface="Times New Roman"/>
              </a:rPr>
              <a:t>;</a:t>
            </a:r>
            <a:endParaRPr/>
          </a:p>
          <a:p>
            <a:pPr indent="-275664" lvl="0" marL="742950" marR="0" rtl="0" algn="just">
              <a:lnSpc>
                <a:spcPct val="120000"/>
              </a:lnSpc>
              <a:spcBef>
                <a:spcPts val="0"/>
              </a:spcBef>
              <a:spcAft>
                <a:spcPts val="0"/>
              </a:spcAft>
              <a:buClr>
                <a:srgbClr val="000000"/>
              </a:buClr>
              <a:buSzPct val="117647"/>
              <a:buFont typeface="Noto Sans Symbols"/>
              <a:buChar char="⮚"/>
            </a:pPr>
            <a:r>
              <a:rPr b="0" i="0" lang="uk-UA" sz="1800" u="none" cap="none" strike="noStrike">
                <a:solidFill>
                  <a:srgbClr val="000000"/>
                </a:solidFill>
                <a:latin typeface="Times New Roman"/>
                <a:ea typeface="Times New Roman"/>
                <a:cs typeface="Times New Roman"/>
                <a:sym typeface="Times New Roman"/>
              </a:rPr>
              <a:t>Пріоритизація використання закладами охорони здоров’я коштів, передбачених у державному бюджеті для реалізації публічних інвестиційних проєктів на закупівлю товарів, в тому числі медичних виробів, робіт та послуг, спрямованих на облаштування універсального дизайну.</a:t>
            </a:r>
            <a:endParaRPr/>
          </a:p>
          <a:p>
            <a:pPr indent="-228600" lvl="0" marL="457200" rtl="0" algn="l">
              <a:lnSpc>
                <a:spcPct val="90000"/>
              </a:lnSpc>
              <a:spcBef>
                <a:spcPts val="1000"/>
              </a:spcBef>
              <a:spcAft>
                <a:spcPts val="0"/>
              </a:spcAft>
              <a:buClr>
                <a:schemeClr val="dk1"/>
              </a:buClr>
              <a:buSzPct val="75630"/>
              <a:buNone/>
            </a:pPr>
            <a:r>
              <a:t/>
            </a:r>
            <a:endParaRPr/>
          </a:p>
        </p:txBody>
      </p:sp>
      <p:sp>
        <p:nvSpPr>
          <p:cNvPr id="712" name="Google Shape;712;p10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16" name="Shape 716"/>
        <p:cNvGrpSpPr/>
        <p:nvPr/>
      </p:nvGrpSpPr>
      <p:grpSpPr>
        <a:xfrm>
          <a:off x="0" y="0"/>
          <a:ext cx="0" cy="0"/>
          <a:chOff x="0" y="0"/>
          <a:chExt cx="0" cy="0"/>
        </a:xfrm>
      </p:grpSpPr>
      <p:sp>
        <p:nvSpPr>
          <p:cNvPr id="717" name="Google Shape;717;p101"/>
          <p:cNvSpPr txBox="1"/>
          <p:nvPr>
            <p:ph type="title"/>
          </p:nvPr>
        </p:nvSpPr>
        <p:spPr>
          <a:xfrm>
            <a:off x="838200" y="24448"/>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Національна служба здоров’я України.</a:t>
            </a:r>
            <a:br>
              <a:rPr b="1" lang="uk-UA" sz="2400">
                <a:solidFill>
                  <a:srgbClr val="000000"/>
                </a:solidFill>
                <a:latin typeface="Times New Roman"/>
                <a:ea typeface="Times New Roman"/>
                <a:cs typeface="Times New Roman"/>
                <a:sym typeface="Times New Roman"/>
              </a:rPr>
            </a:br>
            <a:r>
              <a:rPr b="1" lang="uk-UA" sz="2400">
                <a:solidFill>
                  <a:srgbClr val="000000"/>
                </a:solidFill>
                <a:latin typeface="Times New Roman"/>
                <a:ea typeface="Times New Roman"/>
                <a:cs typeface="Times New Roman"/>
                <a:sym typeface="Times New Roman"/>
              </a:rPr>
              <a:t>Досягнення</a:t>
            </a:r>
            <a:endParaRPr b="1" sz="2400"/>
          </a:p>
        </p:txBody>
      </p:sp>
      <p:sp>
        <p:nvSpPr>
          <p:cNvPr id="718" name="Google Shape;718;p101"/>
          <p:cNvSpPr txBox="1"/>
          <p:nvPr>
            <p:ph idx="2" type="body"/>
          </p:nvPr>
        </p:nvSpPr>
        <p:spPr>
          <a:xfrm>
            <a:off x="6172200" y="1654176"/>
            <a:ext cx="5181600" cy="4351338"/>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100000"/>
              </a:lnSpc>
              <a:spcBef>
                <a:spcPts val="0"/>
              </a:spcBef>
              <a:spcAft>
                <a:spcPts val="0"/>
              </a:spcAft>
              <a:buClr>
                <a:srgbClr val="0076BD"/>
              </a:buClr>
              <a:buSzPts val="2000"/>
              <a:buFont typeface="Times New Roman"/>
              <a:buNone/>
            </a:pPr>
            <a:r>
              <a:rPr b="1" i="0" lang="uk-UA" sz="2000" u="none" cap="none" strike="noStrike">
                <a:solidFill>
                  <a:srgbClr val="0076BD"/>
                </a:solidFill>
                <a:latin typeface="Times New Roman"/>
                <a:ea typeface="Times New Roman"/>
                <a:cs typeface="Times New Roman"/>
                <a:sym typeface="Times New Roman"/>
              </a:rPr>
              <a:t>Психічне здоров’я:  зростання доступу до критично важливих послуг</a:t>
            </a:r>
            <a:endParaRPr/>
          </a:p>
          <a:p>
            <a:pPr indent="0" lvl="0" marL="0" marR="0" rtl="0" algn="l">
              <a:lnSpc>
                <a:spcPct val="100000"/>
              </a:lnSpc>
              <a:spcBef>
                <a:spcPts val="0"/>
              </a:spcBef>
              <a:spcAft>
                <a:spcPts val="0"/>
              </a:spcAft>
              <a:buClr>
                <a:schemeClr val="dk1"/>
              </a:buClr>
              <a:buSzPts val="2000"/>
              <a:buFont typeface="Calibri"/>
              <a:buNone/>
            </a:pPr>
            <a:r>
              <a:t/>
            </a:r>
            <a:endParaRPr b="0" i="1" sz="2000" u="none" cap="none" strike="noStrike">
              <a:solidFill>
                <a:srgbClr val="0076BD"/>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000"/>
              <a:buFont typeface="Times New Roman"/>
              <a:buNone/>
            </a:pPr>
            <a:r>
              <a:rPr b="0" i="1" lang="uk-UA" sz="2000" u="none" cap="none" strike="noStrike">
                <a:solidFill>
                  <a:srgbClr val="000000"/>
                </a:solidFill>
                <a:latin typeface="Times New Roman"/>
                <a:ea typeface="Times New Roman"/>
                <a:cs typeface="Times New Roman"/>
                <a:sym typeface="Times New Roman"/>
              </a:rPr>
              <a:t>Розширення доступу до:</a:t>
            </a:r>
            <a:endParaRPr/>
          </a:p>
          <a:p>
            <a:pPr indent="0" lvl="0" marL="0" marR="0" rtl="0" algn="l">
              <a:lnSpc>
                <a:spcPct val="100000"/>
              </a:lnSpc>
              <a:spcBef>
                <a:spcPts val="0"/>
              </a:spcBef>
              <a:spcAft>
                <a:spcPts val="0"/>
              </a:spcAft>
              <a:buClr>
                <a:srgbClr val="0070C0"/>
              </a:buClr>
              <a:buSzPts val="2000"/>
              <a:buFont typeface="Times New Roman"/>
              <a:buNone/>
            </a:pPr>
            <a:r>
              <a:rPr b="0" i="0" lang="uk-UA" sz="2000" u="none" cap="none" strike="noStrike">
                <a:solidFill>
                  <a:srgbClr val="0070C0"/>
                </a:solidFill>
                <a:latin typeface="Times New Roman"/>
                <a:ea typeface="Times New Roman"/>
                <a:cs typeface="Times New Roman"/>
                <a:sym typeface="Times New Roman"/>
              </a:rPr>
              <a:t>► </a:t>
            </a:r>
            <a:r>
              <a:rPr b="0" i="0" lang="uk-UA" sz="2000" u="none" cap="none" strike="noStrike">
                <a:solidFill>
                  <a:srgbClr val="000000"/>
                </a:solidFill>
                <a:latin typeface="Times New Roman"/>
                <a:ea typeface="Times New Roman"/>
                <a:cs typeface="Times New Roman"/>
                <a:sym typeface="Times New Roman"/>
              </a:rPr>
              <a:t>стаціонарної психіатричної допомоги дорослим і дітям</a:t>
            </a:r>
            <a:endParaRPr/>
          </a:p>
          <a:p>
            <a:pPr indent="0" lvl="0" marL="0" marR="0" rtl="0" algn="l">
              <a:lnSpc>
                <a:spcPct val="100000"/>
              </a:lnSpc>
              <a:spcBef>
                <a:spcPts val="0"/>
              </a:spcBef>
              <a:spcAft>
                <a:spcPts val="0"/>
              </a:spcAft>
              <a:buClr>
                <a:srgbClr val="0070C0"/>
              </a:buClr>
              <a:buSzPts val="2000"/>
              <a:buFont typeface="Times New Roman"/>
              <a:buNone/>
            </a:pPr>
            <a:r>
              <a:rPr b="0" i="0" lang="uk-UA" sz="2000" u="none" cap="none" strike="noStrike">
                <a:solidFill>
                  <a:srgbClr val="0070C0"/>
                </a:solidFill>
                <a:latin typeface="Times New Roman"/>
                <a:ea typeface="Times New Roman"/>
                <a:cs typeface="Times New Roman"/>
                <a:sym typeface="Times New Roman"/>
              </a:rPr>
              <a:t>► </a:t>
            </a:r>
            <a:r>
              <a:rPr b="0" i="0" lang="uk-UA" sz="2000" u="none" cap="none" strike="noStrike">
                <a:solidFill>
                  <a:srgbClr val="000000"/>
                </a:solidFill>
                <a:latin typeface="Times New Roman"/>
                <a:ea typeface="Times New Roman"/>
                <a:cs typeface="Times New Roman"/>
                <a:sym typeface="Times New Roman"/>
              </a:rPr>
              <a:t>лікування розладів, пов’язаних із вживанням опіоїдів</a:t>
            </a:r>
            <a:endParaRPr b="0" i="0" sz="20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70C0"/>
              </a:buClr>
              <a:buSzPts val="2000"/>
              <a:buFont typeface="Times New Roman"/>
              <a:buNone/>
            </a:pPr>
            <a:r>
              <a:rPr b="0" i="0" lang="uk-UA" sz="2000" u="none" cap="none" strike="noStrike">
                <a:solidFill>
                  <a:srgbClr val="0070C0"/>
                </a:solidFill>
                <a:latin typeface="Times New Roman"/>
                <a:ea typeface="Times New Roman"/>
                <a:cs typeface="Times New Roman"/>
                <a:sym typeface="Times New Roman"/>
              </a:rPr>
              <a:t>► </a:t>
            </a:r>
            <a:r>
              <a:rPr b="0" i="0" lang="uk-UA" sz="2000" u="none" cap="none" strike="noStrike">
                <a:solidFill>
                  <a:srgbClr val="000000"/>
                </a:solidFill>
                <a:latin typeface="Times New Roman"/>
                <a:ea typeface="Times New Roman"/>
                <a:cs typeface="Times New Roman"/>
                <a:sym typeface="Times New Roman"/>
              </a:rPr>
              <a:t>послуги охоплюють як жінок, так і чоловіків, з урахуванням різних моделей звернення та стигматизації.</a:t>
            </a:r>
            <a:endParaRPr/>
          </a:p>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70C0"/>
              </a:buClr>
              <a:buSzPts val="2000"/>
              <a:buFont typeface="Times New Roman"/>
              <a:buNone/>
            </a:pPr>
            <a:r>
              <a:rPr b="0" i="1" lang="uk-UA" sz="2000" u="none" cap="none" strike="noStrike">
                <a:solidFill>
                  <a:srgbClr val="0070C0"/>
                </a:solidFill>
                <a:latin typeface="Times New Roman"/>
                <a:ea typeface="Times New Roman"/>
                <a:cs typeface="Times New Roman"/>
                <a:sym typeface="Times New Roman"/>
              </a:rPr>
              <a:t>ПМГ зменшує гендерні бар’єри доступу до психіатричної допомоги</a:t>
            </a:r>
            <a:r>
              <a:rPr b="0" i="1" lang="uk-UA" sz="2000" u="none" cap="none" strike="noStrike">
                <a:solidFill>
                  <a:srgbClr val="0070C0"/>
                </a:solidFill>
                <a:latin typeface="Arial Narrow"/>
                <a:ea typeface="Arial Narrow"/>
                <a:cs typeface="Arial Narrow"/>
                <a:sym typeface="Arial Narrow"/>
              </a:rPr>
              <a:t>.</a:t>
            </a:r>
            <a:endParaRPr/>
          </a:p>
          <a:p>
            <a:pPr indent="-228600" lvl="0" marL="457200" rtl="0" algn="l">
              <a:lnSpc>
                <a:spcPct val="90000"/>
              </a:lnSpc>
              <a:spcBef>
                <a:spcPts val="1000"/>
              </a:spcBef>
              <a:spcAft>
                <a:spcPts val="0"/>
              </a:spcAft>
              <a:buClr>
                <a:schemeClr val="dk1"/>
              </a:buClr>
              <a:buSzPts val="1800"/>
              <a:buNone/>
            </a:pPr>
            <a:r>
              <a:t/>
            </a:r>
            <a:endParaRPr/>
          </a:p>
        </p:txBody>
      </p:sp>
      <p:sp>
        <p:nvSpPr>
          <p:cNvPr id="719" name="Google Shape;719;p101"/>
          <p:cNvSpPr txBox="1"/>
          <p:nvPr>
            <p:ph idx="1" type="body"/>
          </p:nvPr>
        </p:nvSpPr>
        <p:spPr>
          <a:xfrm>
            <a:off x="350520" y="1690688"/>
            <a:ext cx="5181600" cy="4351338"/>
          </a:xfrm>
          <a:prstGeom prst="rect">
            <a:avLst/>
          </a:prstGeom>
          <a:noFill/>
          <a:ln>
            <a:noFill/>
          </a:ln>
        </p:spPr>
        <p:txBody>
          <a:bodyPr anchorCtr="0" anchor="t" bIns="36575" lIns="36575" spcFirstLastPara="1" rIns="36575" wrap="square" tIns="36575">
            <a:normAutofit fontScale="92500" lnSpcReduction="10000"/>
          </a:bodyPr>
          <a:lstStyle/>
          <a:p>
            <a:pPr indent="0" lvl="0" marL="0" marR="0" rtl="0" algn="l">
              <a:lnSpc>
                <a:spcPct val="100000"/>
              </a:lnSpc>
              <a:spcBef>
                <a:spcPts val="0"/>
              </a:spcBef>
              <a:spcAft>
                <a:spcPts val="0"/>
              </a:spcAft>
              <a:buClr>
                <a:srgbClr val="0076BD"/>
              </a:buClr>
              <a:buSzPct val="100000"/>
              <a:buFont typeface="Times New Roman"/>
              <a:buNone/>
            </a:pPr>
            <a:r>
              <a:rPr b="1" i="0" lang="uk-UA" sz="2000" u="none" cap="none" strike="noStrike">
                <a:solidFill>
                  <a:srgbClr val="0076BD"/>
                </a:solidFill>
                <a:latin typeface="Times New Roman"/>
                <a:ea typeface="Times New Roman"/>
                <a:cs typeface="Times New Roman"/>
                <a:sym typeface="Times New Roman"/>
              </a:rPr>
              <a:t>Програма медичних гарантій (ПМГ) - як інструмент реалізації Державній стратегії забезпечення рівних прав і можливостей жінок і чоловіків до 2030 року</a:t>
            </a:r>
            <a:endParaRPr b="0" i="1" sz="2000" u="none" cap="none" strike="noStrike">
              <a:solidFill>
                <a:srgbClr val="0076BD"/>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ct val="100000"/>
              <a:buFont typeface="Calibri"/>
              <a:buNone/>
            </a:pPr>
            <a:r>
              <a:t/>
            </a:r>
            <a:endParaRPr b="0" i="1" sz="2000" u="none" cap="none" strike="noStrike">
              <a:solidFill>
                <a:srgbClr val="0076BD"/>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ct val="100000"/>
              <a:buFont typeface="Times New Roman"/>
              <a:buNone/>
            </a:pPr>
            <a:r>
              <a:rPr b="0" i="1" lang="uk-UA" sz="2000" u="none" cap="none" strike="noStrike">
                <a:solidFill>
                  <a:srgbClr val="000000"/>
                </a:solidFill>
                <a:latin typeface="Times New Roman"/>
                <a:ea typeface="Times New Roman"/>
                <a:cs typeface="Times New Roman"/>
                <a:sym typeface="Times New Roman"/>
              </a:rPr>
              <a:t>Реалізація ПМГ відповідає:</a:t>
            </a:r>
            <a:endParaRPr/>
          </a:p>
          <a:p>
            <a:pPr indent="0" lvl="0" marL="0" marR="0" rtl="0" algn="l">
              <a:lnSpc>
                <a:spcPct val="100000"/>
              </a:lnSpc>
              <a:spcBef>
                <a:spcPts val="0"/>
              </a:spcBef>
              <a:spcAft>
                <a:spcPts val="0"/>
              </a:spcAft>
              <a:buClr>
                <a:srgbClr val="0070C0"/>
              </a:buClr>
              <a:buSzPct val="100000"/>
              <a:buFont typeface="Times New Roman"/>
              <a:buNone/>
            </a:pPr>
            <a:r>
              <a:rPr b="0" i="0" lang="uk-UA" sz="2000" u="none" cap="none" strike="noStrike">
                <a:solidFill>
                  <a:srgbClr val="0070C0"/>
                </a:solidFill>
                <a:latin typeface="Times New Roman"/>
                <a:ea typeface="Times New Roman"/>
                <a:cs typeface="Times New Roman"/>
                <a:sym typeface="Times New Roman"/>
              </a:rPr>
              <a:t>► </a:t>
            </a:r>
            <a:r>
              <a:rPr b="0" i="0" lang="uk-UA" sz="2000" u="sng" cap="none" strike="noStrike">
                <a:solidFill>
                  <a:srgbClr val="000000"/>
                </a:solidFill>
                <a:latin typeface="Times New Roman"/>
                <a:ea typeface="Times New Roman"/>
                <a:cs typeface="Times New Roman"/>
                <a:sym typeface="Times New Roman"/>
                <a:hlinkClick r:id="rId4">
                  <a:extLst>
                    <a:ext uri="{A12FA001-AC4F-418D-AE19-62706E023703}">
                      <ahyp:hlinkClr val="tx"/>
                    </a:ext>
                  </a:extLst>
                </a:hlinkClick>
              </a:rPr>
              <a:t>Державній стратегії забезпечення рівних прав і можливостей жінок і чоловіків до 2030 року</a:t>
            </a:r>
            <a:r>
              <a:rPr b="0" i="0" lang="uk-UA" sz="2000" u="none" cap="none" strike="noStrike">
                <a:solidFill>
                  <a:srgbClr val="000000"/>
                </a:solidFill>
                <a:latin typeface="Times New Roman"/>
                <a:ea typeface="Times New Roman"/>
                <a:cs typeface="Times New Roman"/>
                <a:sym typeface="Times New Roman"/>
              </a:rPr>
              <a:t>;</a:t>
            </a:r>
            <a:endParaRPr/>
          </a:p>
          <a:p>
            <a:pPr indent="0" lvl="0" marL="0" marR="0" rtl="0" algn="l">
              <a:lnSpc>
                <a:spcPct val="100000"/>
              </a:lnSpc>
              <a:spcBef>
                <a:spcPts val="0"/>
              </a:spcBef>
              <a:spcAft>
                <a:spcPts val="0"/>
              </a:spcAft>
              <a:buClr>
                <a:srgbClr val="0070C0"/>
              </a:buClr>
              <a:buSzPct val="100000"/>
              <a:buFont typeface="Times New Roman"/>
              <a:buNone/>
            </a:pPr>
            <a:r>
              <a:rPr b="0" i="0" lang="uk-UA" sz="2000" u="none" cap="none" strike="noStrike">
                <a:solidFill>
                  <a:srgbClr val="0070C0"/>
                </a:solidFill>
                <a:latin typeface="Times New Roman"/>
                <a:ea typeface="Times New Roman"/>
                <a:cs typeface="Times New Roman"/>
                <a:sym typeface="Times New Roman"/>
              </a:rPr>
              <a:t>► </a:t>
            </a:r>
            <a:r>
              <a:rPr b="0" i="0" lang="uk-UA" sz="2000" u="sng" cap="none" strike="noStrike">
                <a:solidFill>
                  <a:srgbClr val="000000"/>
                </a:solidFill>
                <a:latin typeface="Times New Roman"/>
                <a:ea typeface="Times New Roman"/>
                <a:cs typeface="Times New Roman"/>
                <a:sym typeface="Times New Roman"/>
                <a:hlinkClick r:id="rId5">
                  <a:extLst>
                    <a:ext uri="{A12FA001-AC4F-418D-AE19-62706E023703}">
                      <ahyp:hlinkClr val="tx"/>
                    </a:ext>
                  </a:extLst>
                </a:hlinkClick>
              </a:rPr>
              <a:t>Операційному плану на 2025-2027 роки</a:t>
            </a:r>
            <a:r>
              <a:rPr b="0" i="0" lang="uk-UA" sz="2000" u="none" cap="none" strike="noStrike">
                <a:solidFill>
                  <a:srgbClr val="000000"/>
                </a:solidFill>
                <a:latin typeface="Times New Roman"/>
                <a:ea typeface="Times New Roman"/>
                <a:cs typeface="Times New Roman"/>
                <a:sym typeface="Times New Roman"/>
              </a:rPr>
              <a:t>;</a:t>
            </a:r>
            <a:endParaRPr/>
          </a:p>
          <a:p>
            <a:pPr indent="0" lvl="0" marL="0" marR="0" rtl="0" algn="l">
              <a:lnSpc>
                <a:spcPct val="100000"/>
              </a:lnSpc>
              <a:spcBef>
                <a:spcPts val="0"/>
              </a:spcBef>
              <a:spcAft>
                <a:spcPts val="0"/>
              </a:spcAft>
              <a:buClr>
                <a:srgbClr val="0070C0"/>
              </a:buClr>
              <a:buSzPct val="100000"/>
              <a:buFont typeface="Times New Roman"/>
              <a:buNone/>
            </a:pPr>
            <a:r>
              <a:rPr b="0" i="0" lang="uk-UA" sz="2000" u="none" cap="none" strike="noStrike">
                <a:solidFill>
                  <a:srgbClr val="0070C0"/>
                </a:solidFill>
                <a:latin typeface="Times New Roman"/>
                <a:ea typeface="Times New Roman"/>
                <a:cs typeface="Times New Roman"/>
                <a:sym typeface="Times New Roman"/>
              </a:rPr>
              <a:t>► </a:t>
            </a:r>
            <a:r>
              <a:rPr b="0" i="0" lang="uk-UA" sz="2000" u="none" cap="none" strike="noStrike">
                <a:solidFill>
                  <a:srgbClr val="000000"/>
                </a:solidFill>
                <a:latin typeface="Times New Roman"/>
                <a:ea typeface="Times New Roman"/>
                <a:cs typeface="Times New Roman"/>
                <a:sym typeface="Times New Roman"/>
              </a:rPr>
              <a:t>НСЗУ забезпечує реалізацію Стратегії через контрактування, оплату та моніторинг медичних послуг.</a:t>
            </a:r>
            <a:endParaRPr/>
          </a:p>
          <a:p>
            <a:pPr indent="0" lvl="0" marL="0" marR="0" rtl="0" algn="l">
              <a:lnSpc>
                <a:spcPct val="100000"/>
              </a:lnSpc>
              <a:spcBef>
                <a:spcPts val="0"/>
              </a:spcBef>
              <a:spcAft>
                <a:spcPts val="0"/>
              </a:spcAft>
              <a:buClr>
                <a:schemeClr val="dk1"/>
              </a:buClr>
              <a:buSzPct val="100000"/>
              <a:buFont typeface="Calibri"/>
              <a:buNone/>
            </a:pPr>
            <a:r>
              <a:t/>
            </a:r>
            <a:endParaRPr b="0" i="0" sz="20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70C0"/>
              </a:buClr>
              <a:buSzPct val="100000"/>
              <a:buFont typeface="Times New Roman"/>
              <a:buNone/>
            </a:pPr>
            <a:r>
              <a:rPr b="0" i="1" lang="uk-UA" sz="2000" u="none" cap="none" strike="noStrike">
                <a:solidFill>
                  <a:srgbClr val="0070C0"/>
                </a:solidFill>
                <a:latin typeface="Times New Roman"/>
                <a:ea typeface="Times New Roman"/>
                <a:cs typeface="Times New Roman"/>
                <a:sym typeface="Times New Roman"/>
              </a:rPr>
              <a:t>Гендерна рівність інтегрована в базові фінансові механізми системи охорони здоров’я.</a:t>
            </a:r>
            <a:endParaRPr/>
          </a:p>
        </p:txBody>
      </p:sp>
      <p:sp>
        <p:nvSpPr>
          <p:cNvPr id="720" name="Google Shape;720;p10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24" name="Shape 724"/>
        <p:cNvGrpSpPr/>
        <p:nvPr/>
      </p:nvGrpSpPr>
      <p:grpSpPr>
        <a:xfrm>
          <a:off x="0" y="0"/>
          <a:ext cx="0" cy="0"/>
          <a:chOff x="0" y="0"/>
          <a:chExt cx="0" cy="0"/>
        </a:xfrm>
      </p:grpSpPr>
      <p:sp>
        <p:nvSpPr>
          <p:cNvPr id="725" name="Google Shape;725;p102"/>
          <p:cNvSpPr txBox="1"/>
          <p:nvPr>
            <p:ph type="title"/>
          </p:nvPr>
        </p:nvSpPr>
        <p:spPr>
          <a:xfrm>
            <a:off x="731154" y="165789"/>
            <a:ext cx="11635409" cy="88458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НСЗУ. Досягнення</a:t>
            </a:r>
            <a:endParaRPr b="1" sz="2400"/>
          </a:p>
        </p:txBody>
      </p:sp>
      <p:sp>
        <p:nvSpPr>
          <p:cNvPr id="726" name="Google Shape;726;p102"/>
          <p:cNvSpPr txBox="1"/>
          <p:nvPr/>
        </p:nvSpPr>
        <p:spPr>
          <a:xfrm>
            <a:off x="190099" y="1575262"/>
            <a:ext cx="6358759" cy="3707476"/>
          </a:xfrm>
          <a:prstGeom prst="rect">
            <a:avLst/>
          </a:prstGeom>
          <a:noFill/>
          <a:ln>
            <a:noFill/>
          </a:ln>
        </p:spPr>
        <p:txBody>
          <a:bodyPr anchorCtr="0" anchor="t" bIns="36575" lIns="36575" spcFirstLastPara="1" rIns="36575" wrap="square" tIns="36575">
            <a:noAutofit/>
          </a:bodyPr>
          <a:lstStyle/>
          <a:p>
            <a:pPr indent="0" lvl="0" marL="0" marR="0" rtl="0" algn="ctr">
              <a:lnSpc>
                <a:spcPct val="100000"/>
              </a:lnSpc>
              <a:spcBef>
                <a:spcPts val="0"/>
              </a:spcBef>
              <a:spcAft>
                <a:spcPts val="0"/>
              </a:spcAft>
              <a:buClr>
                <a:srgbClr val="0076BD"/>
              </a:buClr>
              <a:buSzPts val="2000"/>
              <a:buFont typeface="Arial"/>
              <a:buNone/>
            </a:pPr>
            <a:r>
              <a:rPr b="1" i="0" lang="uk-UA" sz="2000" u="none" cap="none" strike="noStrike">
                <a:solidFill>
                  <a:srgbClr val="0076BD"/>
                </a:solidFill>
                <a:latin typeface="Times New Roman"/>
                <a:ea typeface="Times New Roman"/>
                <a:cs typeface="Times New Roman"/>
                <a:sym typeface="Times New Roman"/>
              </a:rPr>
              <a:t>Репродуктивне здоров’я: різні маршрути −</a:t>
            </a:r>
            <a:endParaRPr/>
          </a:p>
          <a:p>
            <a:pPr indent="0" lvl="0" marL="0" marR="0" rtl="0" algn="ctr">
              <a:lnSpc>
                <a:spcPct val="100000"/>
              </a:lnSpc>
              <a:spcBef>
                <a:spcPts val="0"/>
              </a:spcBef>
              <a:spcAft>
                <a:spcPts val="0"/>
              </a:spcAft>
              <a:buClr>
                <a:srgbClr val="0076BD"/>
              </a:buClr>
              <a:buSzPts val="2000"/>
              <a:buFont typeface="Arial"/>
              <a:buNone/>
            </a:pPr>
            <a:r>
              <a:rPr b="1" i="0" lang="uk-UA" sz="2000" u="none" cap="none" strike="noStrike">
                <a:solidFill>
                  <a:srgbClr val="0076BD"/>
                </a:solidFill>
                <a:latin typeface="Times New Roman"/>
                <a:ea typeface="Times New Roman"/>
                <a:cs typeface="Times New Roman"/>
                <a:sym typeface="Times New Roman"/>
              </a:rPr>
              <a:t> єдиний доступ</a:t>
            </a:r>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76BD"/>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70C0"/>
              </a:buClr>
              <a:buSzPts val="2000"/>
              <a:buFont typeface="Arial"/>
              <a:buNone/>
            </a:pPr>
            <a:r>
              <a:rPr b="0" i="0" lang="uk-UA" sz="2000" u="none" cap="none" strike="noStrike">
                <a:solidFill>
                  <a:srgbClr val="0070C0"/>
                </a:solidFill>
                <a:latin typeface="Times New Roman"/>
                <a:ea typeface="Times New Roman"/>
                <a:cs typeface="Times New Roman"/>
                <a:sym typeface="Times New Roman"/>
              </a:rPr>
              <a:t>► </a:t>
            </a:r>
            <a:r>
              <a:rPr b="0" i="0" lang="uk-UA" sz="2000" u="none" cap="none" strike="noStrike">
                <a:solidFill>
                  <a:srgbClr val="000000"/>
                </a:solidFill>
                <a:latin typeface="Times New Roman"/>
                <a:ea typeface="Times New Roman"/>
                <a:cs typeface="Times New Roman"/>
                <a:sym typeface="Times New Roman"/>
              </a:rPr>
              <a:t>Допоміжні репродуктивні технології (ДРТ) − послуга, орієнтована на жінок (100% отримувачів).</a:t>
            </a:r>
            <a:endParaRPr/>
          </a:p>
          <a:p>
            <a:pPr indent="0" lvl="0" marL="0" marR="0" rtl="0" algn="l">
              <a:lnSpc>
                <a:spcPct val="100000"/>
              </a:lnSpc>
              <a:spcBef>
                <a:spcPts val="0"/>
              </a:spcBef>
              <a:spcAft>
                <a:spcPts val="0"/>
              </a:spcAft>
              <a:buClr>
                <a:srgbClr val="0070C0"/>
              </a:buClr>
              <a:buSzPts val="2000"/>
              <a:buFont typeface="Arial"/>
              <a:buNone/>
            </a:pPr>
            <a:r>
              <a:rPr b="0" i="0" lang="uk-UA" sz="2000" u="none" cap="none" strike="noStrike">
                <a:solidFill>
                  <a:srgbClr val="0070C0"/>
                </a:solidFill>
                <a:latin typeface="Times New Roman"/>
                <a:ea typeface="Times New Roman"/>
                <a:cs typeface="Times New Roman"/>
                <a:sym typeface="Times New Roman"/>
              </a:rPr>
              <a:t>► </a:t>
            </a:r>
            <a:r>
              <a:rPr b="0" i="0" lang="uk-UA" sz="2000" u="none" cap="none" strike="noStrike">
                <a:solidFill>
                  <a:srgbClr val="000000"/>
                </a:solidFill>
                <a:latin typeface="Times New Roman"/>
                <a:ea typeface="Times New Roman"/>
                <a:cs typeface="Times New Roman"/>
                <a:sym typeface="Times New Roman"/>
              </a:rPr>
              <a:t>Кріоконсервація − переважно здебільшого використовується чоловіками.</a:t>
            </a:r>
            <a:endParaRPr/>
          </a:p>
          <a:p>
            <a:pPr indent="0" lvl="0" marL="0" marR="0" rtl="0" algn="l">
              <a:lnSpc>
                <a:spcPct val="100000"/>
              </a:lnSpc>
              <a:spcBef>
                <a:spcPts val="0"/>
              </a:spcBef>
              <a:spcAft>
                <a:spcPts val="0"/>
              </a:spcAft>
              <a:buClr>
                <a:srgbClr val="000000"/>
              </a:buClr>
              <a:buSzPts val="2000"/>
              <a:buFont typeface="Arial"/>
              <a:buNone/>
            </a:pPr>
            <a:r>
              <a:rPr b="0" i="1" lang="uk-UA" sz="2000" u="none" cap="none" strike="noStrike">
                <a:solidFill>
                  <a:srgbClr val="000000"/>
                </a:solidFill>
                <a:latin typeface="Times New Roman"/>
                <a:ea typeface="Times New Roman"/>
                <a:cs typeface="Times New Roman"/>
                <a:sym typeface="Times New Roman"/>
              </a:rPr>
              <a:t>Дані демонструють гендерно диференційований попит, який покривається єдиною фінансовою моделлю.</a:t>
            </a:r>
            <a:endParaRPr/>
          </a:p>
          <a:p>
            <a:pPr indent="0" lvl="0" marL="0" marR="0" rtl="0" algn="l">
              <a:lnSpc>
                <a:spcPct val="100000"/>
              </a:lnSpc>
              <a:spcBef>
                <a:spcPts val="0"/>
              </a:spcBef>
              <a:spcAft>
                <a:spcPts val="0"/>
              </a:spcAft>
              <a:buClr>
                <a:srgbClr val="000000"/>
              </a:buClr>
              <a:buSzPts val="2000"/>
              <a:buFont typeface="Arial"/>
              <a:buNone/>
            </a:pPr>
            <a:r>
              <a:t/>
            </a:r>
            <a:endParaRPr b="0" i="1" sz="20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70C0"/>
              </a:buClr>
              <a:buSzPts val="2000"/>
              <a:buFont typeface="Arial"/>
              <a:buNone/>
            </a:pPr>
            <a:r>
              <a:rPr b="0" i="1" lang="uk-UA" sz="2000" u="none" cap="none" strike="noStrike">
                <a:solidFill>
                  <a:srgbClr val="0070C0"/>
                </a:solidFill>
                <a:latin typeface="Times New Roman"/>
                <a:ea typeface="Times New Roman"/>
                <a:cs typeface="Times New Roman"/>
                <a:sym typeface="Times New Roman"/>
              </a:rPr>
              <a:t>ПМГ враховує відмінності потреб, не створюючи дискримінації</a:t>
            </a:r>
            <a:r>
              <a:rPr b="0" i="1" lang="uk-UA" sz="1600" u="none" cap="none" strike="noStrike">
                <a:solidFill>
                  <a:srgbClr val="0070C0"/>
                </a:solidFill>
                <a:latin typeface="Arial Narrow"/>
                <a:ea typeface="Arial Narrow"/>
                <a:cs typeface="Arial Narrow"/>
                <a:sym typeface="Arial Narrow"/>
              </a:rPr>
              <a:t>.</a:t>
            </a:r>
            <a:endParaRPr/>
          </a:p>
        </p:txBody>
      </p:sp>
      <p:sp>
        <p:nvSpPr>
          <p:cNvPr id="727" name="Google Shape;727;p102"/>
          <p:cNvSpPr txBox="1"/>
          <p:nvPr/>
        </p:nvSpPr>
        <p:spPr>
          <a:xfrm>
            <a:off x="6617101" y="1575262"/>
            <a:ext cx="5384800" cy="3880658"/>
          </a:xfrm>
          <a:prstGeom prst="rect">
            <a:avLst/>
          </a:prstGeom>
          <a:noFill/>
          <a:ln>
            <a:noFill/>
          </a:ln>
        </p:spPr>
        <p:txBody>
          <a:bodyPr anchorCtr="0" anchor="t" bIns="36575" lIns="36575" spcFirstLastPara="1" rIns="36575" wrap="square" tIns="36575">
            <a:noAutofit/>
          </a:bodyPr>
          <a:lstStyle/>
          <a:p>
            <a:pPr indent="0" lvl="0" marL="0" marR="0" rtl="0" algn="ctr">
              <a:lnSpc>
                <a:spcPct val="100000"/>
              </a:lnSpc>
              <a:spcBef>
                <a:spcPts val="0"/>
              </a:spcBef>
              <a:spcAft>
                <a:spcPts val="0"/>
              </a:spcAft>
              <a:buClr>
                <a:srgbClr val="0076BD"/>
              </a:buClr>
              <a:buSzPts val="2000"/>
              <a:buFont typeface="Arial"/>
              <a:buNone/>
            </a:pPr>
            <a:r>
              <a:rPr b="1" i="0" lang="uk-UA" sz="2000" u="none" cap="none" strike="noStrike">
                <a:solidFill>
                  <a:srgbClr val="0076BD"/>
                </a:solidFill>
                <a:latin typeface="Times New Roman"/>
                <a:ea typeface="Times New Roman"/>
                <a:cs typeface="Times New Roman"/>
                <a:sym typeface="Times New Roman"/>
              </a:rPr>
              <a:t>Материнство і дитинство: повний маршрут допомоги</a:t>
            </a:r>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0076BD"/>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70C0"/>
              </a:buClr>
              <a:buSzPts val="2000"/>
              <a:buFont typeface="Arial"/>
              <a:buNone/>
            </a:pPr>
            <a:r>
              <a:rPr b="0" i="0" lang="uk-UA" sz="2000" u="none" cap="none" strike="noStrike">
                <a:solidFill>
                  <a:srgbClr val="0070C0"/>
                </a:solidFill>
                <a:latin typeface="Times New Roman"/>
                <a:ea typeface="Times New Roman"/>
                <a:cs typeface="Times New Roman"/>
                <a:sym typeface="Times New Roman"/>
              </a:rPr>
              <a:t>► </a:t>
            </a:r>
            <a:r>
              <a:rPr b="0" i="0" lang="uk-UA" sz="2000" u="none" cap="none" strike="noStrike">
                <a:solidFill>
                  <a:srgbClr val="000000"/>
                </a:solidFill>
                <a:latin typeface="Times New Roman"/>
                <a:ea typeface="Times New Roman"/>
                <a:cs typeface="Times New Roman"/>
                <a:sym typeface="Times New Roman"/>
              </a:rPr>
              <a:t>Ведення вагітності та пологи − 100% жінки.</a:t>
            </a:r>
            <a:endParaRPr/>
          </a:p>
          <a:p>
            <a:pPr indent="0" lvl="0" marL="0" marR="0" rtl="0" algn="l">
              <a:lnSpc>
                <a:spcPct val="100000"/>
              </a:lnSpc>
              <a:spcBef>
                <a:spcPts val="0"/>
              </a:spcBef>
              <a:spcAft>
                <a:spcPts val="0"/>
              </a:spcAft>
              <a:buClr>
                <a:srgbClr val="0070C0"/>
              </a:buClr>
              <a:buSzPts val="2000"/>
              <a:buFont typeface="Arial"/>
              <a:buNone/>
            </a:pPr>
            <a:r>
              <a:rPr b="0" i="0" lang="uk-UA" sz="2000" u="none" cap="none" strike="noStrike">
                <a:solidFill>
                  <a:srgbClr val="0070C0"/>
                </a:solidFill>
                <a:latin typeface="Times New Roman"/>
                <a:ea typeface="Times New Roman"/>
                <a:cs typeface="Times New Roman"/>
                <a:sym typeface="Times New Roman"/>
              </a:rPr>
              <a:t>► </a:t>
            </a:r>
            <a:r>
              <a:rPr b="0" i="0" lang="uk-UA" sz="2000" u="none" cap="none" strike="noStrike">
                <a:solidFill>
                  <a:srgbClr val="000000"/>
                </a:solidFill>
                <a:latin typeface="Times New Roman"/>
                <a:ea typeface="Times New Roman"/>
                <a:cs typeface="Times New Roman"/>
                <a:sym typeface="Times New Roman"/>
              </a:rPr>
              <a:t>Неонатальна допомога, скринінг, реабілітація − охоплення обох статей.</a:t>
            </a:r>
            <a:endParaRPr/>
          </a:p>
          <a:p>
            <a:pPr indent="0" lvl="0" marL="0" marR="0" rtl="0" algn="l">
              <a:lnSpc>
                <a:spcPct val="100000"/>
              </a:lnSpc>
              <a:spcBef>
                <a:spcPts val="0"/>
              </a:spcBef>
              <a:spcAft>
                <a:spcPts val="0"/>
              </a:spcAft>
              <a:buClr>
                <a:srgbClr val="000000"/>
              </a:buClr>
              <a:buSzPts val="2000"/>
              <a:buFont typeface="Arial"/>
              <a:buNone/>
            </a:pPr>
            <a:r>
              <a:rPr b="0" i="1" lang="uk-UA" sz="2000" u="none" cap="none" strike="noStrike">
                <a:solidFill>
                  <a:srgbClr val="000000"/>
                </a:solidFill>
                <a:latin typeface="Times New Roman"/>
                <a:ea typeface="Times New Roman"/>
                <a:cs typeface="Times New Roman"/>
                <a:sym typeface="Times New Roman"/>
              </a:rPr>
              <a:t>Система забезпечує безперервність допомоги від вагітності до раннього дитинства.</a:t>
            </a:r>
            <a:endParaRPr/>
          </a:p>
          <a:p>
            <a:pPr indent="0" lvl="0" marL="0" marR="0" rtl="0" algn="l">
              <a:lnSpc>
                <a:spcPct val="100000"/>
              </a:lnSpc>
              <a:spcBef>
                <a:spcPts val="0"/>
              </a:spcBef>
              <a:spcAft>
                <a:spcPts val="0"/>
              </a:spcAft>
              <a:buClr>
                <a:srgbClr val="000000"/>
              </a:buClr>
              <a:buSzPts val="2000"/>
              <a:buFont typeface="Arial"/>
              <a:buNone/>
            </a:pPr>
            <a:r>
              <a:t/>
            </a:r>
            <a:endParaRPr b="0" i="1" sz="20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70C0"/>
              </a:buClr>
              <a:buSzPts val="2000"/>
              <a:buFont typeface="Arial"/>
              <a:buNone/>
            </a:pPr>
            <a:r>
              <a:t/>
            </a:r>
            <a:endParaRPr i="1" sz="2000">
              <a:solidFill>
                <a:srgbClr val="0070C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70C0"/>
              </a:buClr>
              <a:buSzPts val="2000"/>
              <a:buFont typeface="Arial"/>
              <a:buNone/>
            </a:pPr>
            <a:r>
              <a:rPr b="0" i="1" lang="uk-UA" sz="2000" u="none" cap="none" strike="noStrike">
                <a:solidFill>
                  <a:srgbClr val="0070C0"/>
                </a:solidFill>
                <a:latin typeface="Times New Roman"/>
                <a:ea typeface="Times New Roman"/>
                <a:cs typeface="Times New Roman"/>
                <a:sym typeface="Times New Roman"/>
              </a:rPr>
              <a:t>Гендерна рівність у ПМГ означає захист матері та дитини як єдиної системи.</a:t>
            </a:r>
            <a:endParaRPr/>
          </a:p>
        </p:txBody>
      </p:sp>
      <p:sp>
        <p:nvSpPr>
          <p:cNvPr id="728" name="Google Shape;728;p10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32" name="Shape 732"/>
        <p:cNvGrpSpPr/>
        <p:nvPr/>
      </p:nvGrpSpPr>
      <p:grpSpPr>
        <a:xfrm>
          <a:off x="0" y="0"/>
          <a:ext cx="0" cy="0"/>
          <a:chOff x="0" y="0"/>
          <a:chExt cx="0" cy="0"/>
        </a:xfrm>
      </p:grpSpPr>
      <p:sp>
        <p:nvSpPr>
          <p:cNvPr id="733" name="Google Shape;733;p103"/>
          <p:cNvSpPr txBox="1"/>
          <p:nvPr>
            <p:ph type="title"/>
          </p:nvPr>
        </p:nvSpPr>
        <p:spPr>
          <a:xfrm>
            <a:off x="731154" y="165789"/>
            <a:ext cx="11635409" cy="88458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НСЗУ. Досягнення</a:t>
            </a:r>
            <a:endParaRPr b="1" sz="2400"/>
          </a:p>
        </p:txBody>
      </p:sp>
      <p:grpSp>
        <p:nvGrpSpPr>
          <p:cNvPr id="734" name="Google Shape;734;p103"/>
          <p:cNvGrpSpPr/>
          <p:nvPr/>
        </p:nvGrpSpPr>
        <p:grpSpPr>
          <a:xfrm rot="10800000">
            <a:off x="857929" y="1489332"/>
            <a:ext cx="1617195" cy="1487111"/>
            <a:chOff x="4175126" y="2065729"/>
            <a:chExt cx="1617195" cy="1487111"/>
          </a:xfrm>
        </p:grpSpPr>
        <p:sp>
          <p:nvSpPr>
            <p:cNvPr id="735" name="Google Shape;735;p103"/>
            <p:cNvSpPr/>
            <p:nvPr/>
          </p:nvSpPr>
          <p:spPr>
            <a:xfrm rot="-5400000">
              <a:off x="4773102" y="2498733"/>
              <a:ext cx="1452223" cy="586214"/>
            </a:xfrm>
            <a:prstGeom prst="triangle">
              <a:avLst>
                <a:gd fmla="val 47764" name="adj"/>
              </a:avLst>
            </a:prstGeom>
            <a:solidFill>
              <a:srgbClr val="ABD43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36" name="Google Shape;736;p103"/>
            <p:cNvSpPr/>
            <p:nvPr/>
          </p:nvSpPr>
          <p:spPr>
            <a:xfrm rot="-5400000">
              <a:off x="4443419" y="2523199"/>
              <a:ext cx="1452223" cy="586214"/>
            </a:xfrm>
            <a:prstGeom prst="triangle">
              <a:avLst>
                <a:gd fmla="val 47764" name="adj"/>
              </a:avLst>
            </a:prstGeom>
            <a:solidFill>
              <a:srgbClr val="BADC5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37" name="Google Shape;737;p103"/>
            <p:cNvSpPr/>
            <p:nvPr/>
          </p:nvSpPr>
          <p:spPr>
            <a:xfrm rot="-5400000">
              <a:off x="4079684" y="2533621"/>
              <a:ext cx="1452223" cy="586214"/>
            </a:xfrm>
            <a:prstGeom prst="triangle">
              <a:avLst>
                <a:gd fmla="val 47764" name="adj"/>
              </a:avLst>
            </a:prstGeom>
            <a:solidFill>
              <a:srgbClr val="BDDD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38" name="Google Shape;738;p103"/>
            <p:cNvSpPr/>
            <p:nvPr/>
          </p:nvSpPr>
          <p:spPr>
            <a:xfrm rot="-5400000">
              <a:off x="3742121" y="2523199"/>
              <a:ext cx="1452223" cy="586214"/>
            </a:xfrm>
            <a:prstGeom prst="triangle">
              <a:avLst>
                <a:gd fmla="val 47764" name="adj"/>
              </a:avLst>
            </a:prstGeom>
            <a:solidFill>
              <a:srgbClr val="D4E9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sp>
        <p:nvSpPr>
          <p:cNvPr id="739" name="Google Shape;739;p103"/>
          <p:cNvSpPr txBox="1"/>
          <p:nvPr/>
        </p:nvSpPr>
        <p:spPr>
          <a:xfrm>
            <a:off x="3045731" y="1349061"/>
            <a:ext cx="8384269" cy="1767655"/>
          </a:xfrm>
          <a:prstGeom prst="rect">
            <a:avLst/>
          </a:prstGeom>
          <a:noFill/>
          <a:ln>
            <a:noFill/>
          </a:ln>
        </p:spPr>
        <p:txBody>
          <a:bodyPr anchorCtr="0" anchor="t" bIns="36575" lIns="36575" spcFirstLastPara="1" rIns="36575" wrap="square" tIns="36575">
            <a:noAutofit/>
          </a:bodyPr>
          <a:lstStyle/>
          <a:p>
            <a:pPr indent="0" lvl="0" marL="0" marR="0" rtl="0" algn="l">
              <a:lnSpc>
                <a:spcPct val="100000"/>
              </a:lnSpc>
              <a:spcBef>
                <a:spcPts val="0"/>
              </a:spcBef>
              <a:spcAft>
                <a:spcPts val="0"/>
              </a:spcAft>
              <a:buClr>
                <a:srgbClr val="0076BD"/>
              </a:buClr>
              <a:buSzPts val="2000"/>
              <a:buFont typeface="Arial"/>
              <a:buNone/>
            </a:pPr>
            <a:r>
              <a:rPr b="1" i="0" lang="uk-UA" sz="2000" u="none" cap="none" strike="noStrike">
                <a:solidFill>
                  <a:srgbClr val="0076BD"/>
                </a:solidFill>
                <a:latin typeface="Times New Roman"/>
                <a:ea typeface="Times New Roman"/>
                <a:cs typeface="Times New Roman"/>
                <a:sym typeface="Times New Roman"/>
              </a:rPr>
              <a:t>Онкологія: рівний доступ до пріоритетної допомоги</a:t>
            </a:r>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76BD"/>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70C0"/>
              </a:buClr>
              <a:buSzPts val="2000"/>
              <a:buFont typeface="Arial"/>
              <a:buNone/>
            </a:pPr>
            <a:r>
              <a:rPr b="0" i="0" lang="uk-UA" sz="2000" u="none" cap="none" strike="noStrike">
                <a:solidFill>
                  <a:srgbClr val="0070C0"/>
                </a:solidFill>
                <a:latin typeface="Times New Roman"/>
                <a:ea typeface="Times New Roman"/>
                <a:cs typeface="Times New Roman"/>
                <a:sym typeface="Times New Roman"/>
              </a:rPr>
              <a:t>► </a:t>
            </a:r>
            <a:r>
              <a:rPr b="0" i="0" lang="uk-UA" sz="2000" u="none" cap="none" strike="noStrike">
                <a:solidFill>
                  <a:srgbClr val="000000"/>
                </a:solidFill>
                <a:latin typeface="Times New Roman"/>
                <a:ea typeface="Times New Roman"/>
                <a:cs typeface="Times New Roman"/>
                <a:sym typeface="Times New Roman"/>
              </a:rPr>
              <a:t>Онкологічна допомога є одним з пріоритетів ПМГ.</a:t>
            </a:r>
            <a:endParaRPr/>
          </a:p>
          <a:p>
            <a:pPr indent="0" lvl="0" marL="0" marR="0" rtl="0" algn="l">
              <a:lnSpc>
                <a:spcPct val="100000"/>
              </a:lnSpc>
              <a:spcBef>
                <a:spcPts val="0"/>
              </a:spcBef>
              <a:spcAft>
                <a:spcPts val="0"/>
              </a:spcAft>
              <a:buClr>
                <a:srgbClr val="0070C0"/>
              </a:buClr>
              <a:buSzPts val="2000"/>
              <a:buFont typeface="Arial"/>
              <a:buNone/>
            </a:pPr>
            <a:r>
              <a:rPr b="0" i="0" lang="uk-UA" sz="2000" u="none" cap="none" strike="noStrike">
                <a:solidFill>
                  <a:srgbClr val="0070C0"/>
                </a:solidFill>
                <a:latin typeface="Times New Roman"/>
                <a:ea typeface="Times New Roman"/>
                <a:cs typeface="Times New Roman"/>
                <a:sym typeface="Times New Roman"/>
              </a:rPr>
              <a:t>► </a:t>
            </a:r>
            <a:r>
              <a:rPr b="0" i="0" lang="uk-UA" sz="2000" u="none" cap="none" strike="noStrike">
                <a:solidFill>
                  <a:srgbClr val="000000"/>
                </a:solidFill>
                <a:latin typeface="Times New Roman"/>
                <a:ea typeface="Times New Roman"/>
                <a:cs typeface="Times New Roman"/>
                <a:sym typeface="Times New Roman"/>
              </a:rPr>
              <a:t>Послуги доступні жінкам і чоловікам у співвідношенні, що відображає реальну захворюваність.</a:t>
            </a:r>
            <a:endParaRPr/>
          </a:p>
          <a:p>
            <a:pPr indent="0" lvl="0" marL="0" marR="0" rtl="0" algn="l">
              <a:lnSpc>
                <a:spcPct val="100000"/>
              </a:lnSpc>
              <a:spcBef>
                <a:spcPts val="0"/>
              </a:spcBef>
              <a:spcAft>
                <a:spcPts val="0"/>
              </a:spcAft>
              <a:buClr>
                <a:srgbClr val="000000"/>
              </a:buClr>
              <a:buSzPts val="2000"/>
              <a:buFont typeface="Arial"/>
              <a:buNone/>
            </a:pPr>
            <a:r>
              <a:rPr b="0" i="0" lang="uk-UA" sz="2000" u="none" cap="none" strike="noStrike">
                <a:solidFill>
                  <a:srgbClr val="000000"/>
                </a:solidFill>
                <a:latin typeface="Times New Roman"/>
                <a:ea typeface="Times New Roman"/>
                <a:cs typeface="Times New Roman"/>
                <a:sym typeface="Times New Roman"/>
              </a:rPr>
              <a:t>	</a:t>
            </a:r>
            <a:endParaRPr/>
          </a:p>
          <a:p>
            <a:pPr indent="0" lvl="0" marL="0" marR="0" rtl="0" algn="l">
              <a:lnSpc>
                <a:spcPct val="100000"/>
              </a:lnSpc>
              <a:spcBef>
                <a:spcPts val="0"/>
              </a:spcBef>
              <a:spcAft>
                <a:spcPts val="0"/>
              </a:spcAft>
              <a:buClr>
                <a:srgbClr val="0070C0"/>
              </a:buClr>
              <a:buSzPts val="2000"/>
              <a:buFont typeface="Arial"/>
              <a:buNone/>
            </a:pPr>
            <a:r>
              <a:rPr b="0" i="1" lang="uk-UA" sz="2000" u="none" cap="none" strike="noStrike">
                <a:solidFill>
                  <a:srgbClr val="0070C0"/>
                </a:solidFill>
                <a:latin typeface="Times New Roman"/>
                <a:ea typeface="Times New Roman"/>
                <a:cs typeface="Times New Roman"/>
                <a:sym typeface="Times New Roman"/>
              </a:rPr>
              <a:t>Фінансова модель не створює переваг або обмежень за статтю</a:t>
            </a:r>
            <a:r>
              <a:rPr b="0" i="1" lang="uk-UA" sz="1600" u="none" cap="none" strike="noStrike">
                <a:solidFill>
                  <a:srgbClr val="0070C0"/>
                </a:solidFill>
                <a:latin typeface="Arial Narrow"/>
                <a:ea typeface="Arial Narrow"/>
                <a:cs typeface="Arial Narrow"/>
                <a:sym typeface="Arial Narrow"/>
              </a:rPr>
              <a:t>.</a:t>
            </a:r>
            <a:endParaRPr/>
          </a:p>
        </p:txBody>
      </p:sp>
      <p:grpSp>
        <p:nvGrpSpPr>
          <p:cNvPr id="740" name="Google Shape;740;p103"/>
          <p:cNvGrpSpPr/>
          <p:nvPr/>
        </p:nvGrpSpPr>
        <p:grpSpPr>
          <a:xfrm rot="10800000">
            <a:off x="857930" y="4491792"/>
            <a:ext cx="1617195" cy="1487111"/>
            <a:chOff x="4175126" y="2065729"/>
            <a:chExt cx="1617195" cy="1487111"/>
          </a:xfrm>
        </p:grpSpPr>
        <p:sp>
          <p:nvSpPr>
            <p:cNvPr id="741" name="Google Shape;741;p103"/>
            <p:cNvSpPr/>
            <p:nvPr/>
          </p:nvSpPr>
          <p:spPr>
            <a:xfrm rot="-5400000">
              <a:off x="4773102" y="2498733"/>
              <a:ext cx="1452223" cy="586214"/>
            </a:xfrm>
            <a:prstGeom prst="triangle">
              <a:avLst>
                <a:gd fmla="val 47764" name="adj"/>
              </a:avLst>
            </a:prstGeom>
            <a:solidFill>
              <a:srgbClr val="ABD43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42" name="Google Shape;742;p103"/>
            <p:cNvSpPr/>
            <p:nvPr/>
          </p:nvSpPr>
          <p:spPr>
            <a:xfrm rot="-5400000">
              <a:off x="4443419" y="2523199"/>
              <a:ext cx="1452223" cy="586214"/>
            </a:xfrm>
            <a:prstGeom prst="triangle">
              <a:avLst>
                <a:gd fmla="val 47764" name="adj"/>
              </a:avLst>
            </a:prstGeom>
            <a:solidFill>
              <a:srgbClr val="BADC5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43" name="Google Shape;743;p103"/>
            <p:cNvSpPr/>
            <p:nvPr/>
          </p:nvSpPr>
          <p:spPr>
            <a:xfrm rot="-5400000">
              <a:off x="4079684" y="2533621"/>
              <a:ext cx="1452223" cy="586214"/>
            </a:xfrm>
            <a:prstGeom prst="triangle">
              <a:avLst>
                <a:gd fmla="val 47764" name="adj"/>
              </a:avLst>
            </a:prstGeom>
            <a:solidFill>
              <a:srgbClr val="BDDD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44" name="Google Shape;744;p103"/>
            <p:cNvSpPr/>
            <p:nvPr/>
          </p:nvSpPr>
          <p:spPr>
            <a:xfrm rot="-5400000">
              <a:off x="3742121" y="2523199"/>
              <a:ext cx="1452223" cy="586214"/>
            </a:xfrm>
            <a:prstGeom prst="triangle">
              <a:avLst>
                <a:gd fmla="val 47764" name="adj"/>
              </a:avLst>
            </a:prstGeom>
            <a:solidFill>
              <a:srgbClr val="D4E9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sp>
        <p:nvSpPr>
          <p:cNvPr id="745" name="Google Shape;745;p103"/>
          <p:cNvSpPr txBox="1"/>
          <p:nvPr/>
        </p:nvSpPr>
        <p:spPr>
          <a:xfrm>
            <a:off x="3045731" y="4334773"/>
            <a:ext cx="9073620" cy="1836036"/>
          </a:xfrm>
          <a:prstGeom prst="rect">
            <a:avLst/>
          </a:prstGeom>
          <a:noFill/>
          <a:ln>
            <a:noFill/>
          </a:ln>
        </p:spPr>
        <p:txBody>
          <a:bodyPr anchorCtr="0" anchor="t" bIns="36575" lIns="36575" spcFirstLastPara="1" rIns="36575" wrap="square" tIns="36575">
            <a:noAutofit/>
          </a:bodyPr>
          <a:lstStyle/>
          <a:p>
            <a:pPr indent="0" lvl="0" marL="0" marR="0" rtl="0" algn="l">
              <a:lnSpc>
                <a:spcPct val="100000"/>
              </a:lnSpc>
              <a:spcBef>
                <a:spcPts val="0"/>
              </a:spcBef>
              <a:spcAft>
                <a:spcPts val="0"/>
              </a:spcAft>
              <a:buClr>
                <a:srgbClr val="0076BD"/>
              </a:buClr>
              <a:buSzPts val="2000"/>
              <a:buFont typeface="Arial"/>
              <a:buNone/>
            </a:pPr>
            <a:r>
              <a:rPr b="1" i="0" lang="uk-UA" sz="2000" u="none" cap="none" strike="noStrike">
                <a:solidFill>
                  <a:srgbClr val="0076BD"/>
                </a:solidFill>
                <a:latin typeface="Times New Roman"/>
                <a:ea typeface="Times New Roman"/>
                <a:cs typeface="Times New Roman"/>
                <a:sym typeface="Times New Roman"/>
              </a:rPr>
              <a:t>Соціально значущі захворювання:  робота з вразливими групами</a:t>
            </a:r>
            <a:endParaRPr/>
          </a:p>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0076BD"/>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70C0"/>
              </a:buClr>
              <a:buSzPts val="2000"/>
              <a:buFont typeface="Arial"/>
              <a:buNone/>
            </a:pPr>
            <a:r>
              <a:rPr b="0" i="0" lang="uk-UA" sz="2000" u="none" cap="none" strike="noStrike">
                <a:solidFill>
                  <a:srgbClr val="0070C0"/>
                </a:solidFill>
                <a:latin typeface="Times New Roman"/>
                <a:ea typeface="Times New Roman"/>
                <a:cs typeface="Times New Roman"/>
                <a:sym typeface="Times New Roman"/>
              </a:rPr>
              <a:t>► </a:t>
            </a:r>
            <a:r>
              <a:rPr b="0" i="0" lang="uk-UA" sz="2000" u="none" cap="none" strike="noStrike">
                <a:solidFill>
                  <a:srgbClr val="000000"/>
                </a:solidFill>
                <a:latin typeface="Times New Roman"/>
                <a:ea typeface="Times New Roman"/>
                <a:cs typeface="Times New Roman"/>
                <a:sym typeface="Times New Roman"/>
              </a:rPr>
              <a:t>Туберкульоз та ВІЛ мають чітко виражений гендерний профіль.</a:t>
            </a:r>
            <a:endParaRPr/>
          </a:p>
          <a:p>
            <a:pPr indent="0" lvl="0" marL="0" marR="0" rtl="0" algn="l">
              <a:lnSpc>
                <a:spcPct val="100000"/>
              </a:lnSpc>
              <a:spcBef>
                <a:spcPts val="0"/>
              </a:spcBef>
              <a:spcAft>
                <a:spcPts val="0"/>
              </a:spcAft>
              <a:buClr>
                <a:srgbClr val="0070C0"/>
              </a:buClr>
              <a:buSzPts val="2000"/>
              <a:buFont typeface="Arial"/>
              <a:buNone/>
            </a:pPr>
            <a:r>
              <a:rPr b="0" i="0" lang="uk-UA" sz="2000" u="none" cap="none" strike="noStrike">
                <a:solidFill>
                  <a:srgbClr val="0070C0"/>
                </a:solidFill>
                <a:latin typeface="Times New Roman"/>
                <a:ea typeface="Times New Roman"/>
                <a:cs typeface="Times New Roman"/>
                <a:sym typeface="Times New Roman"/>
              </a:rPr>
              <a:t>► </a:t>
            </a:r>
            <a:r>
              <a:rPr b="0" i="0" lang="uk-UA" sz="2000" u="none" cap="none" strike="noStrike">
                <a:solidFill>
                  <a:srgbClr val="000000"/>
                </a:solidFill>
                <a:latin typeface="Times New Roman"/>
                <a:ea typeface="Times New Roman"/>
                <a:cs typeface="Times New Roman"/>
                <a:sym typeface="Times New Roman"/>
              </a:rPr>
              <a:t>ПМГ забезпечує доступ до діагностики, лікування та супроводу незалежно від статі.</a:t>
            </a:r>
            <a:endParaRPr/>
          </a:p>
          <a:p>
            <a:pPr indent="0" lvl="0" marL="0" marR="0" rtl="0" algn="l">
              <a:lnSpc>
                <a:spcPct val="100000"/>
              </a:lnSpc>
              <a:spcBef>
                <a:spcPts val="0"/>
              </a:spcBef>
              <a:spcAft>
                <a:spcPts val="0"/>
              </a:spcAft>
              <a:buClr>
                <a:srgbClr val="000000"/>
              </a:buClr>
              <a:buSzPts val="2000"/>
              <a:buFont typeface="Arial"/>
              <a:buNone/>
            </a:pPr>
            <a:r>
              <a:rPr b="0" i="0" lang="uk-UA" sz="2000" u="none" cap="none" strike="noStrike">
                <a:solidFill>
                  <a:srgbClr val="000000"/>
                </a:solidFill>
                <a:latin typeface="Times New Roman"/>
                <a:ea typeface="Times New Roman"/>
                <a:cs typeface="Times New Roman"/>
                <a:sym typeface="Times New Roman"/>
              </a:rPr>
              <a:t>	</a:t>
            </a:r>
            <a:endParaRPr/>
          </a:p>
          <a:p>
            <a:pPr indent="0" lvl="0" marL="0" marR="0" rtl="0" algn="l">
              <a:lnSpc>
                <a:spcPct val="100000"/>
              </a:lnSpc>
              <a:spcBef>
                <a:spcPts val="0"/>
              </a:spcBef>
              <a:spcAft>
                <a:spcPts val="0"/>
              </a:spcAft>
              <a:buClr>
                <a:srgbClr val="0070C0"/>
              </a:buClr>
              <a:buSzPts val="2000"/>
              <a:buFont typeface="Arial"/>
              <a:buNone/>
            </a:pPr>
            <a:r>
              <a:rPr b="0" i="1" lang="uk-UA" sz="2000" u="none" cap="none" strike="noStrike">
                <a:solidFill>
                  <a:srgbClr val="0070C0"/>
                </a:solidFill>
                <a:latin typeface="Times New Roman"/>
                <a:ea typeface="Times New Roman"/>
                <a:cs typeface="Times New Roman"/>
                <a:sym typeface="Times New Roman"/>
              </a:rPr>
              <a:t>Рівний доступ − ключ до стримування епідемій.</a:t>
            </a:r>
            <a:endParaRPr/>
          </a:p>
        </p:txBody>
      </p:sp>
      <p:sp>
        <p:nvSpPr>
          <p:cNvPr id="746" name="Google Shape;746;p10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7" name="Shape 207"/>
        <p:cNvGrpSpPr/>
        <p:nvPr/>
      </p:nvGrpSpPr>
      <p:grpSpPr>
        <a:xfrm>
          <a:off x="0" y="0"/>
          <a:ext cx="0" cy="0"/>
          <a:chOff x="0" y="0"/>
          <a:chExt cx="0" cy="0"/>
        </a:xfrm>
      </p:grpSpPr>
      <p:sp>
        <p:nvSpPr>
          <p:cNvPr id="208" name="Google Shape;208;p22"/>
          <p:cNvSpPr txBox="1"/>
          <p:nvPr>
            <p:ph idx="1" type="body"/>
          </p:nvPr>
        </p:nvSpPr>
        <p:spPr>
          <a:xfrm>
            <a:off x="271669" y="1050372"/>
            <a:ext cx="11635409" cy="435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None/>
            </a:pPr>
            <a:r>
              <a:rPr lang="uk-UA" sz="2000">
                <a:latin typeface="Times New Roman"/>
                <a:ea typeface="Times New Roman"/>
                <a:cs typeface="Times New Roman"/>
                <a:sym typeface="Times New Roman"/>
              </a:rPr>
              <a:t>	</a:t>
            </a:r>
            <a:endParaRPr sz="2000">
              <a:latin typeface="Times New Roman"/>
              <a:ea typeface="Times New Roman"/>
              <a:cs typeface="Times New Roman"/>
              <a:sym typeface="Times New Roman"/>
            </a:endParaRPr>
          </a:p>
        </p:txBody>
      </p:sp>
      <p:sp>
        <p:nvSpPr>
          <p:cNvPr id="209" name="Google Shape;209;p22"/>
          <p:cNvSpPr txBox="1"/>
          <p:nvPr/>
        </p:nvSpPr>
        <p:spPr>
          <a:xfrm>
            <a:off x="328229" y="-1814548"/>
            <a:ext cx="10508044" cy="23876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000000"/>
              </a:buClr>
              <a:buSzPts val="2800"/>
              <a:buFont typeface="Calibri"/>
              <a:buNone/>
            </a:pPr>
            <a:br>
              <a:rPr b="1" i="0" lang="uk-UA" sz="2800" u="none" cap="none" strike="noStrike">
                <a:solidFill>
                  <a:srgbClr val="000000"/>
                </a:solidFill>
                <a:latin typeface="Calibri"/>
                <a:ea typeface="Calibri"/>
                <a:cs typeface="Calibri"/>
                <a:sym typeface="Calibri"/>
              </a:rPr>
            </a:br>
            <a:br>
              <a:rPr b="1" i="0" lang="uk-UA" sz="2800" u="none" cap="none" strike="noStrike">
                <a:solidFill>
                  <a:srgbClr val="000000"/>
                </a:solidFill>
                <a:latin typeface="Calibri"/>
                <a:ea typeface="Calibri"/>
                <a:cs typeface="Calibri"/>
                <a:sym typeface="Calibri"/>
              </a:rPr>
            </a:br>
            <a:endParaRPr b="1" i="0" sz="2800" u="none" cap="none" strike="noStrike">
              <a:solidFill>
                <a:srgbClr val="000000"/>
              </a:solidFill>
              <a:latin typeface="Calibri"/>
              <a:ea typeface="Calibri"/>
              <a:cs typeface="Calibri"/>
              <a:sym typeface="Calibri"/>
            </a:endParaRPr>
          </a:p>
          <a:p>
            <a:pPr indent="0" lvl="0" marL="0" marR="0" rtl="0" algn="ctr">
              <a:lnSpc>
                <a:spcPct val="90000"/>
              </a:lnSpc>
              <a:spcBef>
                <a:spcPts val="0"/>
              </a:spcBef>
              <a:spcAft>
                <a:spcPts val="0"/>
              </a:spcAft>
              <a:buClr>
                <a:srgbClr val="000000"/>
              </a:buClr>
              <a:buSzPts val="2800"/>
              <a:buFont typeface="Calibri"/>
              <a:buNone/>
            </a:pPr>
            <a:r>
              <a:rPr b="1" i="0" lang="uk-UA" sz="2800" u="none" cap="none" strike="noStrike">
                <a:solidFill>
                  <a:srgbClr val="000000"/>
                </a:solidFill>
                <a:latin typeface="Times New Roman"/>
                <a:ea typeface="Times New Roman"/>
                <a:cs typeface="Times New Roman"/>
                <a:sym typeface="Times New Roman"/>
              </a:rPr>
              <a:t>Контекст</a:t>
            </a:r>
            <a:endParaRPr b="0" i="0" sz="3200" u="none" cap="none" strike="noStrike">
              <a:solidFill>
                <a:schemeClr val="dk1"/>
              </a:solidFill>
              <a:latin typeface="Times New Roman"/>
              <a:ea typeface="Times New Roman"/>
              <a:cs typeface="Times New Roman"/>
              <a:sym typeface="Times New Roman"/>
            </a:endParaRPr>
          </a:p>
        </p:txBody>
      </p:sp>
      <p:sp>
        <p:nvSpPr>
          <p:cNvPr id="210" name="Google Shape;210;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uk-UA"/>
              <a:t>‹#›</a:t>
            </a:fld>
            <a:endParaRPr/>
          </a:p>
        </p:txBody>
      </p:sp>
      <p:sp>
        <p:nvSpPr>
          <p:cNvPr id="211" name="Google Shape;211;p22"/>
          <p:cNvSpPr txBox="1"/>
          <p:nvPr/>
        </p:nvSpPr>
        <p:spPr>
          <a:xfrm>
            <a:off x="328229" y="673666"/>
            <a:ext cx="11522400" cy="52281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uk-UA" sz="1600" u="none" cap="none" strike="noStrike">
                <a:solidFill>
                  <a:srgbClr val="000000"/>
                </a:solidFill>
                <a:latin typeface="Times New Roman"/>
                <a:ea typeface="Times New Roman"/>
                <a:cs typeface="Times New Roman"/>
                <a:sym typeface="Times New Roman"/>
              </a:rPr>
              <a:t>	Україна вже п’ятий рік протистоїть повномасштабному вторгненню рф та тринадцятий рік її збройній агресії, що розпочалася у 2014 році. Війна є продовженням багатовікової боротьби українського народу за державність і свободу.</a:t>
            </a:r>
            <a:endParaRPr/>
          </a:p>
          <a:p>
            <a:pPr indent="0" lvl="0" marL="0" marR="0" rtl="0" algn="just">
              <a:lnSpc>
                <a:spcPct val="100000"/>
              </a:lnSpc>
              <a:spcBef>
                <a:spcPts val="1000"/>
              </a:spcBef>
              <a:spcAft>
                <a:spcPts val="0"/>
              </a:spcAft>
              <a:buNone/>
            </a:pPr>
            <a:r>
              <a:rPr b="0" i="0" lang="uk-UA" sz="1600" u="none" cap="none" strike="noStrike">
                <a:solidFill>
                  <a:srgbClr val="000000"/>
                </a:solidFill>
                <a:latin typeface="Times New Roman"/>
                <a:ea typeface="Times New Roman"/>
                <a:cs typeface="Times New Roman"/>
                <a:sym typeface="Times New Roman"/>
              </a:rPr>
              <a:t>	Повномасштабне вторгнення призвело до безпрецедентних гуманітарних, соціальних та економічних викликів: зросла кількість вразливих груп жінок і чоловіків; мільйони громадян вимушені були покинути свої домівки і виїхати в інші країни, отримавши статус тимчасового перебування, тисячі вбитих та поранених цивільних, включаючи дітей, та військових, зниклих </a:t>
            </a:r>
            <a:r>
              <a:rPr lang="uk-UA" sz="1600">
                <a:latin typeface="Times New Roman"/>
                <a:ea typeface="Times New Roman"/>
                <a:cs typeface="Times New Roman"/>
                <a:sym typeface="Times New Roman"/>
              </a:rPr>
              <a:t>безвісти</a:t>
            </a:r>
            <a:r>
              <a:rPr b="0" i="0" lang="uk-UA" sz="1600" u="none" cap="none" strike="noStrike">
                <a:solidFill>
                  <a:srgbClr val="000000"/>
                </a:solidFill>
                <a:latin typeface="Times New Roman"/>
                <a:ea typeface="Times New Roman"/>
                <a:cs typeface="Times New Roman"/>
                <a:sym typeface="Times New Roman"/>
              </a:rPr>
              <a:t> та полонених; руйнування цивільної інфраструктури; </a:t>
            </a:r>
            <a:r>
              <a:rPr lang="uk-UA" sz="1600">
                <a:latin typeface="Times New Roman"/>
                <a:ea typeface="Times New Roman"/>
                <a:cs typeface="Times New Roman"/>
                <a:sym typeface="Times New Roman"/>
              </a:rPr>
              <a:t>ускладнення</a:t>
            </a:r>
            <a:r>
              <a:rPr b="0" i="0" lang="uk-UA" sz="1600" u="none" cap="none" strike="noStrike">
                <a:solidFill>
                  <a:srgbClr val="000000"/>
                </a:solidFill>
                <a:latin typeface="Times New Roman"/>
                <a:ea typeface="Times New Roman"/>
                <a:cs typeface="Times New Roman"/>
                <a:sym typeface="Times New Roman"/>
              </a:rPr>
              <a:t> доступ до базових потреб </a:t>
            </a:r>
            <a:r>
              <a:rPr lang="uk-UA" sz="1600">
                <a:solidFill>
                  <a:srgbClr val="0A0A0A"/>
                </a:solidFill>
                <a:latin typeface="Courier New"/>
                <a:ea typeface="Courier New"/>
                <a:cs typeface="Courier New"/>
                <a:sym typeface="Courier New"/>
              </a:rPr>
              <a:t>—</a:t>
            </a:r>
            <a:r>
              <a:rPr b="0" i="0" lang="uk-UA" sz="1600" u="none" cap="none" strike="noStrike">
                <a:solidFill>
                  <a:srgbClr val="000000"/>
                </a:solidFill>
                <a:latin typeface="Times New Roman"/>
                <a:ea typeface="Times New Roman"/>
                <a:cs typeface="Times New Roman"/>
                <a:sym typeface="Times New Roman"/>
              </a:rPr>
              <a:t> безпеки, чистої питної води, електропостачання та стабільних доходів тощо. Зростають ризики СНПК </a:t>
            </a:r>
            <a:r>
              <a:rPr lang="uk-UA" sz="1600">
                <a:solidFill>
                  <a:srgbClr val="0A0A0A"/>
                </a:solidFill>
                <a:latin typeface="Courier New"/>
                <a:ea typeface="Courier New"/>
                <a:cs typeface="Courier New"/>
                <a:sym typeface="Courier New"/>
              </a:rPr>
              <a:t>—</a:t>
            </a:r>
            <a:r>
              <a:rPr b="0" i="0" lang="uk-UA" sz="1600" u="none" cap="none" strike="noStrike">
                <a:solidFill>
                  <a:srgbClr val="000000"/>
                </a:solidFill>
                <a:latin typeface="Times New Roman"/>
                <a:ea typeface="Times New Roman"/>
                <a:cs typeface="Times New Roman"/>
                <a:sym typeface="Times New Roman"/>
              </a:rPr>
              <a:t> сексуального насильства, пов’язаного з конфліктом, у відповідь на що держава впроваджує комплексні та скоординовані заходи запобігання, реагування та підтримки постраждалих.</a:t>
            </a:r>
            <a:endParaRPr/>
          </a:p>
          <a:p>
            <a:pPr indent="0" lvl="0" marL="0" marR="0" rtl="0" algn="just">
              <a:lnSpc>
                <a:spcPct val="100000"/>
              </a:lnSpc>
              <a:spcBef>
                <a:spcPts val="1000"/>
              </a:spcBef>
              <a:spcAft>
                <a:spcPts val="0"/>
              </a:spcAft>
              <a:buNone/>
            </a:pPr>
            <a:r>
              <a:rPr b="0" i="0" lang="uk-UA" sz="1600" u="none" cap="none" strike="noStrike">
                <a:solidFill>
                  <a:srgbClr val="000000"/>
                </a:solidFill>
                <a:latin typeface="Times New Roman"/>
                <a:ea typeface="Times New Roman"/>
                <a:cs typeface="Times New Roman"/>
                <a:sym typeface="Times New Roman"/>
              </a:rPr>
              <a:t>	Війна загострила наявні прояви гендерної нерівності </a:t>
            </a:r>
            <a:r>
              <a:rPr lang="uk-UA" sz="1600">
                <a:solidFill>
                  <a:srgbClr val="0A0A0A"/>
                </a:solidFill>
                <a:latin typeface="Courier New"/>
                <a:ea typeface="Courier New"/>
                <a:cs typeface="Courier New"/>
                <a:sym typeface="Courier New"/>
              </a:rPr>
              <a:t>—</a:t>
            </a:r>
            <a:r>
              <a:rPr lang="uk-UA" sz="2000">
                <a:solidFill>
                  <a:srgbClr val="0A0A0A"/>
                </a:solidFill>
                <a:latin typeface="Courier New"/>
                <a:ea typeface="Courier New"/>
                <a:cs typeface="Courier New"/>
                <a:sym typeface="Courier New"/>
              </a:rPr>
              <a:t> </a:t>
            </a:r>
            <a:r>
              <a:rPr b="0" i="0" lang="uk-UA" sz="1600" u="none" cap="none" strike="noStrike">
                <a:solidFill>
                  <a:srgbClr val="000000"/>
                </a:solidFill>
                <a:latin typeface="Times New Roman"/>
                <a:ea typeface="Times New Roman"/>
                <a:cs typeface="Times New Roman"/>
                <a:sym typeface="Times New Roman"/>
              </a:rPr>
              <a:t>посилила безробіття, бідність та економічну нестабільність. Жінки становлять близько 72% отримувачів соціальної допомоги. Жінки і дівчата несуть множинне навантаження </a:t>
            </a:r>
            <a:r>
              <a:rPr lang="uk-UA" sz="1600">
                <a:solidFill>
                  <a:srgbClr val="0A0A0A"/>
                </a:solidFill>
                <a:latin typeface="Courier New"/>
                <a:ea typeface="Courier New"/>
                <a:cs typeface="Courier New"/>
                <a:sym typeface="Courier New"/>
              </a:rPr>
              <a:t>—</a:t>
            </a:r>
            <a:r>
              <a:rPr b="0" i="0" lang="uk-UA" sz="1600" u="none" cap="none" strike="noStrike">
                <a:solidFill>
                  <a:srgbClr val="000000"/>
                </a:solidFill>
                <a:latin typeface="Times New Roman"/>
                <a:ea typeface="Times New Roman"/>
                <a:cs typeface="Times New Roman"/>
                <a:sym typeface="Times New Roman"/>
              </a:rPr>
              <a:t> беруть участь у захисті держави, працюють, здійснюють догляд за дітьми, людьми похилого віку та особами з інвалідністю, підтримують родини, які втратили близьких або очікують на повернення з полону. </a:t>
            </a:r>
            <a:endParaRPr/>
          </a:p>
          <a:p>
            <a:pPr indent="0" lvl="0" marL="0" marR="0" rtl="0" algn="just">
              <a:lnSpc>
                <a:spcPct val="100000"/>
              </a:lnSpc>
              <a:spcBef>
                <a:spcPts val="1000"/>
              </a:spcBef>
              <a:spcAft>
                <a:spcPts val="0"/>
              </a:spcAft>
              <a:buNone/>
            </a:pPr>
            <a:r>
              <a:rPr b="0" i="0" lang="uk-UA" sz="1600" u="none" cap="none" strike="noStrike">
                <a:solidFill>
                  <a:srgbClr val="000000"/>
                </a:solidFill>
                <a:latin typeface="Times New Roman"/>
                <a:ea typeface="Times New Roman"/>
                <a:cs typeface="Times New Roman"/>
                <a:sym typeface="Times New Roman"/>
              </a:rPr>
              <a:t>	Для чоловіків серед ключових викликів є мобілізація та безпосередня участь у бойових діях </a:t>
            </a:r>
            <a:r>
              <a:rPr lang="uk-UA" sz="1600">
                <a:solidFill>
                  <a:srgbClr val="0A0A0A"/>
                </a:solidFill>
                <a:latin typeface="Courier New"/>
                <a:ea typeface="Courier New"/>
                <a:cs typeface="Courier New"/>
                <a:sym typeface="Courier New"/>
              </a:rPr>
              <a:t>—</a:t>
            </a:r>
            <a:r>
              <a:rPr b="0" i="0" lang="uk-UA" sz="1600" u="none" cap="none" strike="noStrike">
                <a:solidFill>
                  <a:srgbClr val="000000"/>
                </a:solidFill>
                <a:latin typeface="Times New Roman"/>
                <a:ea typeface="Times New Roman"/>
                <a:cs typeface="Times New Roman"/>
                <a:sym typeface="Times New Roman"/>
              </a:rPr>
              <a:t> підвищені ризики поранень, загибелі або полону, значне психологічне навантаження, зокрема ризик ПТСР, труднощі реінтеграції після служби.</a:t>
            </a:r>
            <a:endParaRPr/>
          </a:p>
          <a:p>
            <a:pPr indent="0" lvl="0" marL="0" marR="0" rtl="0" algn="just">
              <a:lnSpc>
                <a:spcPct val="100000"/>
              </a:lnSpc>
              <a:spcBef>
                <a:spcPts val="1000"/>
              </a:spcBef>
              <a:spcAft>
                <a:spcPts val="0"/>
              </a:spcAft>
              <a:buNone/>
            </a:pPr>
            <a:r>
              <a:rPr b="0" i="0" lang="uk-UA" sz="1600" u="none" cap="none" strike="noStrike">
                <a:solidFill>
                  <a:srgbClr val="000000"/>
                </a:solidFill>
                <a:latin typeface="Times New Roman"/>
                <a:ea typeface="Times New Roman"/>
                <a:cs typeface="Times New Roman"/>
                <a:sym typeface="Times New Roman"/>
              </a:rPr>
              <a:t>	Попри війну, забезпечення рівних прав і можливостей жінок і чоловіків залишається пріоритетом державної політики. </a:t>
            </a:r>
            <a:endParaRPr/>
          </a:p>
          <a:p>
            <a:pPr indent="0" lvl="0" marL="0" marR="0" rtl="0" algn="just">
              <a:lnSpc>
                <a:spcPct val="100000"/>
              </a:lnSpc>
              <a:spcBef>
                <a:spcPts val="1000"/>
              </a:spcBef>
              <a:spcAft>
                <a:spcPts val="0"/>
              </a:spcAft>
              <a:buNone/>
            </a:pPr>
            <a:r>
              <a:rPr b="0" i="0" lang="uk-UA" sz="1600" u="none" cap="none" strike="noStrike">
                <a:solidFill>
                  <a:srgbClr val="000000"/>
                </a:solidFill>
                <a:latin typeface="Times New Roman"/>
                <a:ea typeface="Times New Roman"/>
                <a:cs typeface="Times New Roman"/>
                <a:sym typeface="Times New Roman"/>
              </a:rPr>
              <a:t>	Цей буклет присвячений досягненням, викликам і планам у сфері гендерної політики та є свідченням послідовної, системної й відповідальної роботи держави в умовах воєнного часу.</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50" name="Shape 750"/>
        <p:cNvGrpSpPr/>
        <p:nvPr/>
      </p:nvGrpSpPr>
      <p:grpSpPr>
        <a:xfrm>
          <a:off x="0" y="0"/>
          <a:ext cx="0" cy="0"/>
          <a:chOff x="0" y="0"/>
          <a:chExt cx="0" cy="0"/>
        </a:xfrm>
      </p:grpSpPr>
      <p:sp>
        <p:nvSpPr>
          <p:cNvPr id="751" name="Google Shape;751;p104"/>
          <p:cNvSpPr txBox="1"/>
          <p:nvPr>
            <p:ph type="title"/>
          </p:nvPr>
        </p:nvSpPr>
        <p:spPr>
          <a:xfrm>
            <a:off x="454177" y="81952"/>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НСЗУ</a:t>
            </a:r>
            <a:endParaRPr b="1" sz="2400"/>
          </a:p>
        </p:txBody>
      </p:sp>
      <p:sp>
        <p:nvSpPr>
          <p:cNvPr id="752" name="Google Shape;752;p104"/>
          <p:cNvSpPr txBox="1"/>
          <p:nvPr/>
        </p:nvSpPr>
        <p:spPr>
          <a:xfrm>
            <a:off x="6243320" y="3822633"/>
            <a:ext cx="5667879" cy="2133116"/>
          </a:xfrm>
          <a:prstGeom prst="rect">
            <a:avLst/>
          </a:prstGeom>
          <a:noFill/>
          <a:ln>
            <a:noFill/>
          </a:ln>
        </p:spPr>
        <p:txBody>
          <a:bodyPr anchorCtr="0" anchor="t" bIns="36575" lIns="36575" spcFirstLastPara="1" rIns="36575" wrap="square" tIns="36575">
            <a:noAutofit/>
          </a:bodyPr>
          <a:lstStyle/>
          <a:p>
            <a:pPr indent="0" lvl="0" marL="0" marR="0" rtl="0" algn="l">
              <a:lnSpc>
                <a:spcPct val="100000"/>
              </a:lnSpc>
              <a:spcBef>
                <a:spcPts val="0"/>
              </a:spcBef>
              <a:spcAft>
                <a:spcPts val="0"/>
              </a:spcAft>
              <a:buClr>
                <a:srgbClr val="000000"/>
              </a:buClr>
              <a:buSzPts val="2000"/>
              <a:buFont typeface="Arial"/>
              <a:buNone/>
            </a:pPr>
            <a:r>
              <a:rPr b="1" i="0" lang="uk-UA" sz="2000" u="none" cap="none" strike="noStrike">
                <a:solidFill>
                  <a:srgbClr val="0076BD"/>
                </a:solidFill>
                <a:latin typeface="Times New Roman"/>
                <a:ea typeface="Times New Roman"/>
                <a:cs typeface="Times New Roman"/>
                <a:sym typeface="Times New Roman"/>
              </a:rPr>
              <a:t>Гендерна чутливість і недискримінація: </a:t>
            </a:r>
            <a:endParaRPr/>
          </a:p>
          <a:p>
            <a:pPr indent="0" lvl="0" marL="0" marR="0" rtl="0" algn="l">
              <a:lnSpc>
                <a:spcPct val="100000"/>
              </a:lnSpc>
              <a:spcBef>
                <a:spcPts val="0"/>
              </a:spcBef>
              <a:spcAft>
                <a:spcPts val="0"/>
              </a:spcAft>
              <a:buClr>
                <a:srgbClr val="000000"/>
              </a:buClr>
              <a:buSzPts val="2000"/>
              <a:buFont typeface="Arial"/>
              <a:buNone/>
            </a:pPr>
            <a:r>
              <a:rPr b="1" i="0" lang="uk-UA" sz="2000" u="none" cap="none" strike="noStrike">
                <a:solidFill>
                  <a:srgbClr val="0076BD"/>
                </a:solidFill>
                <a:latin typeface="Times New Roman"/>
                <a:ea typeface="Times New Roman"/>
                <a:cs typeface="Times New Roman"/>
                <a:sym typeface="Times New Roman"/>
              </a:rPr>
              <a:t>системні інструменти</a:t>
            </a:r>
            <a:endParaRPr b="0" i="1" sz="2000" u="none" cap="none" strike="noStrike">
              <a:solidFill>
                <a:srgbClr val="0076BD"/>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000"/>
              <a:buFont typeface="Arial"/>
              <a:buNone/>
            </a:pPr>
            <a:r>
              <a:t/>
            </a:r>
            <a:endParaRPr b="0" i="1" sz="20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000"/>
              <a:buFont typeface="Arial"/>
              <a:buNone/>
            </a:pPr>
            <a:r>
              <a:rPr b="0" i="0" lang="uk-UA" sz="2000" u="none" cap="none" strike="noStrike">
                <a:solidFill>
                  <a:srgbClr val="0070C0"/>
                </a:solidFill>
                <a:latin typeface="Times New Roman"/>
                <a:ea typeface="Times New Roman"/>
                <a:cs typeface="Times New Roman"/>
                <a:sym typeface="Times New Roman"/>
              </a:rPr>
              <a:t>► </a:t>
            </a:r>
            <a:r>
              <a:rPr b="0" i="0" lang="uk-UA" sz="2000" u="none" cap="none" strike="noStrike">
                <a:solidFill>
                  <a:srgbClr val="000000"/>
                </a:solidFill>
                <a:latin typeface="Times New Roman"/>
                <a:ea typeface="Times New Roman"/>
                <a:cs typeface="Times New Roman"/>
                <a:sym typeface="Times New Roman"/>
              </a:rPr>
              <a:t>Інформування пацієнтів через офіційні канали НСЗУ.</a:t>
            </a:r>
            <a:endParaRPr/>
          </a:p>
          <a:p>
            <a:pPr indent="0" lvl="0" marL="0" marR="0" rtl="0" algn="l">
              <a:lnSpc>
                <a:spcPct val="100000"/>
              </a:lnSpc>
              <a:spcBef>
                <a:spcPts val="0"/>
              </a:spcBef>
              <a:spcAft>
                <a:spcPts val="0"/>
              </a:spcAft>
              <a:buClr>
                <a:srgbClr val="000000"/>
              </a:buClr>
              <a:buSzPts val="2000"/>
              <a:buFont typeface="Arial"/>
              <a:buNone/>
            </a:pPr>
            <a:r>
              <a:rPr b="0" i="0" lang="uk-UA" sz="2000" u="none" cap="none" strike="noStrike">
                <a:solidFill>
                  <a:srgbClr val="0070C0"/>
                </a:solidFill>
                <a:latin typeface="Times New Roman"/>
                <a:ea typeface="Times New Roman"/>
                <a:cs typeface="Times New Roman"/>
                <a:sym typeface="Times New Roman"/>
              </a:rPr>
              <a:t>► </a:t>
            </a:r>
            <a:r>
              <a:rPr b="0" i="0" lang="uk-UA" sz="2000" u="none" cap="none" strike="noStrike">
                <a:solidFill>
                  <a:srgbClr val="000000"/>
                </a:solidFill>
                <a:latin typeface="Times New Roman"/>
                <a:ea typeface="Times New Roman"/>
                <a:cs typeface="Times New Roman"/>
                <a:sym typeface="Times New Roman"/>
              </a:rPr>
              <a:t>Навчання медичних працівників через Академію НСЗУ.</a:t>
            </a:r>
            <a:endParaRPr/>
          </a:p>
          <a:p>
            <a:pPr indent="0" lvl="0" marL="0" marR="0" rtl="0" algn="l">
              <a:lnSpc>
                <a:spcPct val="100000"/>
              </a:lnSpc>
              <a:spcBef>
                <a:spcPts val="0"/>
              </a:spcBef>
              <a:spcAft>
                <a:spcPts val="0"/>
              </a:spcAft>
              <a:buClr>
                <a:srgbClr val="000000"/>
              </a:buClr>
              <a:buSzPts val="2000"/>
              <a:buFont typeface="Arial"/>
              <a:buNone/>
            </a:pPr>
            <a:r>
              <a:rPr b="0" i="0" lang="uk-UA" sz="2000" u="none" cap="none" strike="noStrike">
                <a:solidFill>
                  <a:srgbClr val="0070C0"/>
                </a:solidFill>
                <a:latin typeface="Times New Roman"/>
                <a:ea typeface="Times New Roman"/>
                <a:cs typeface="Times New Roman"/>
                <a:sym typeface="Times New Roman"/>
              </a:rPr>
              <a:t>► </a:t>
            </a:r>
            <a:r>
              <a:rPr b="0" i="0" lang="uk-UA" sz="2000" u="none" cap="none" strike="noStrike">
                <a:solidFill>
                  <a:srgbClr val="000000"/>
                </a:solidFill>
                <a:latin typeface="Times New Roman"/>
                <a:ea typeface="Times New Roman"/>
                <a:cs typeface="Times New Roman"/>
                <a:sym typeface="Times New Roman"/>
              </a:rPr>
              <a:t>Формування культури чутливої комунікації та поваги до прав людини.</a:t>
            </a:r>
            <a:endParaRPr/>
          </a:p>
          <a:p>
            <a:pPr indent="0" lvl="0" marL="0" marR="0" rtl="0" algn="l">
              <a:lnSpc>
                <a:spcPct val="100000"/>
              </a:lnSpc>
              <a:spcBef>
                <a:spcPts val="0"/>
              </a:spcBef>
              <a:spcAft>
                <a:spcPts val="0"/>
              </a:spcAft>
              <a:buClr>
                <a:srgbClr val="000000"/>
              </a:buClr>
              <a:buSzPts val="1600"/>
              <a:buFont typeface="Arial"/>
              <a:buNone/>
            </a:pPr>
            <a:r>
              <a:t/>
            </a:r>
            <a:endParaRPr b="0" i="1" sz="1600" u="none" cap="none" strike="noStrike">
              <a:solidFill>
                <a:srgbClr val="000000"/>
              </a:solidFill>
              <a:latin typeface="Arial Narrow"/>
              <a:ea typeface="Arial Narrow"/>
              <a:cs typeface="Arial Narrow"/>
              <a:sym typeface="Arial Narrow"/>
            </a:endParaRPr>
          </a:p>
        </p:txBody>
      </p:sp>
      <p:sp>
        <p:nvSpPr>
          <p:cNvPr id="753" name="Google Shape;753;p104"/>
          <p:cNvSpPr txBox="1"/>
          <p:nvPr/>
        </p:nvSpPr>
        <p:spPr>
          <a:xfrm>
            <a:off x="5769425" y="902250"/>
            <a:ext cx="6307800" cy="5754600"/>
          </a:xfrm>
          <a:prstGeom prst="rect">
            <a:avLst/>
          </a:prstGeom>
          <a:noFill/>
          <a:ln>
            <a:noFill/>
          </a:ln>
        </p:spPr>
        <p:txBody>
          <a:bodyPr anchorCtr="0" anchor="t" bIns="36575" lIns="36575" spcFirstLastPara="1" rIns="36575" wrap="square" tIns="36575">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76BD"/>
              </a:solidFill>
              <a:latin typeface="Arial Narrow"/>
              <a:ea typeface="Arial Narrow"/>
              <a:cs typeface="Arial Narrow"/>
              <a:sym typeface="Arial Narrow"/>
            </a:endParaRPr>
          </a:p>
          <a:p>
            <a:pPr indent="-228600" lvl="0" marL="457200" rtl="0" algn="l">
              <a:lnSpc>
                <a:spcPct val="90000"/>
              </a:lnSpc>
              <a:spcBef>
                <a:spcPts val="1000"/>
              </a:spcBef>
              <a:spcAft>
                <a:spcPts val="0"/>
              </a:spcAft>
              <a:buClr>
                <a:schemeClr val="dk1"/>
              </a:buClr>
              <a:buSzPts val="2400"/>
              <a:buFont typeface="Arial"/>
              <a:buNone/>
            </a:pPr>
            <a:r>
              <a:rPr b="1" lang="uk-UA" sz="2400">
                <a:solidFill>
                  <a:schemeClr val="dk1"/>
                </a:solidFill>
                <a:latin typeface="Times New Roman"/>
                <a:ea typeface="Times New Roman"/>
                <a:cs typeface="Times New Roman"/>
                <a:sym typeface="Times New Roman"/>
              </a:rPr>
              <a:t>Плани</a:t>
            </a:r>
            <a:endParaRPr b="1" sz="2000">
              <a:solidFill>
                <a:srgbClr val="0076BD"/>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000"/>
              <a:buFont typeface="Arial"/>
              <a:buNone/>
            </a:pPr>
            <a:r>
              <a:rPr b="1" i="0" lang="uk-UA" sz="2000" u="none" cap="none" strike="noStrike">
                <a:solidFill>
                  <a:srgbClr val="0076BD"/>
                </a:solidFill>
                <a:latin typeface="Times New Roman"/>
                <a:ea typeface="Times New Roman"/>
                <a:cs typeface="Times New Roman"/>
                <a:sym typeface="Times New Roman"/>
              </a:rPr>
              <a:t>Виконання ПМГ-2026 у межах повноважень НСЗУ.</a:t>
            </a:r>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000"/>
              <a:buFont typeface="Arial"/>
              <a:buNone/>
            </a:pPr>
            <a:r>
              <a:rPr b="0" i="0" lang="uk-UA" sz="2000" u="none" cap="none" strike="noStrike">
                <a:solidFill>
                  <a:srgbClr val="000000"/>
                </a:solidFill>
                <a:latin typeface="Times New Roman"/>
                <a:ea typeface="Times New Roman"/>
                <a:cs typeface="Times New Roman"/>
                <a:sym typeface="Times New Roman"/>
              </a:rPr>
              <a:t>Підготовка пропозицій до ПМГ наступного періоду:</a:t>
            </a:r>
            <a:endParaRPr/>
          </a:p>
          <a:p>
            <a:pPr indent="0" lvl="0" marL="0" marR="0" rtl="0" algn="l">
              <a:lnSpc>
                <a:spcPct val="100000"/>
              </a:lnSpc>
              <a:spcBef>
                <a:spcPts val="0"/>
              </a:spcBef>
              <a:spcAft>
                <a:spcPts val="0"/>
              </a:spcAft>
              <a:buClr>
                <a:srgbClr val="000000"/>
              </a:buClr>
              <a:buSzPts val="2000"/>
              <a:buFont typeface="Arial"/>
              <a:buNone/>
            </a:pPr>
            <a:r>
              <a:rPr b="0" i="0" lang="uk-UA" sz="2000" u="none" cap="none" strike="noStrike">
                <a:solidFill>
                  <a:srgbClr val="0070C0"/>
                </a:solidFill>
                <a:latin typeface="Times New Roman"/>
                <a:ea typeface="Times New Roman"/>
                <a:cs typeface="Times New Roman"/>
                <a:sym typeface="Times New Roman"/>
              </a:rPr>
              <a:t>► </a:t>
            </a:r>
            <a:r>
              <a:rPr b="0" i="0" lang="uk-UA" sz="2000" u="none" cap="none" strike="noStrike">
                <a:solidFill>
                  <a:srgbClr val="000000"/>
                </a:solidFill>
                <a:latin typeface="Times New Roman"/>
                <a:ea typeface="Times New Roman"/>
                <a:cs typeface="Times New Roman"/>
                <a:sym typeface="Times New Roman"/>
              </a:rPr>
              <a:t>на основі даних використання послуг;</a:t>
            </a:r>
            <a:endParaRPr/>
          </a:p>
          <a:p>
            <a:pPr indent="0" lvl="0" marL="0" marR="0" rtl="0" algn="l">
              <a:lnSpc>
                <a:spcPct val="100000"/>
              </a:lnSpc>
              <a:spcBef>
                <a:spcPts val="0"/>
              </a:spcBef>
              <a:spcAft>
                <a:spcPts val="0"/>
              </a:spcAft>
              <a:buClr>
                <a:srgbClr val="000000"/>
              </a:buClr>
              <a:buSzPts val="2000"/>
              <a:buFont typeface="Arial"/>
              <a:buNone/>
            </a:pPr>
            <a:r>
              <a:rPr b="0" i="0" lang="uk-UA" sz="2000" u="none" cap="none" strike="noStrike">
                <a:solidFill>
                  <a:srgbClr val="0070C0"/>
                </a:solidFill>
                <a:latin typeface="Times New Roman"/>
                <a:ea typeface="Times New Roman"/>
                <a:cs typeface="Times New Roman"/>
                <a:sym typeface="Times New Roman"/>
              </a:rPr>
              <a:t>► </a:t>
            </a:r>
            <a:r>
              <a:rPr b="0" i="0" lang="uk-UA" sz="2000" u="none" cap="none" strike="noStrike">
                <a:solidFill>
                  <a:srgbClr val="000000"/>
                </a:solidFill>
                <a:latin typeface="Times New Roman"/>
                <a:ea typeface="Times New Roman"/>
                <a:cs typeface="Times New Roman"/>
                <a:sym typeface="Times New Roman"/>
              </a:rPr>
              <a:t>з урахуванням гендерно нейтральних підходів;</a:t>
            </a:r>
            <a:endParaRPr/>
          </a:p>
          <a:p>
            <a:pPr indent="0" lvl="0" marL="0" marR="0" rtl="0" algn="l">
              <a:lnSpc>
                <a:spcPct val="100000"/>
              </a:lnSpc>
              <a:spcBef>
                <a:spcPts val="0"/>
              </a:spcBef>
              <a:spcAft>
                <a:spcPts val="0"/>
              </a:spcAft>
              <a:buClr>
                <a:srgbClr val="000000"/>
              </a:buClr>
              <a:buSzPts val="2000"/>
              <a:buFont typeface="Arial"/>
              <a:buNone/>
            </a:pPr>
            <a:r>
              <a:rPr b="0" i="0" lang="uk-UA" sz="2000" u="none" cap="none" strike="noStrike">
                <a:solidFill>
                  <a:srgbClr val="0070C0"/>
                </a:solidFill>
                <a:latin typeface="Times New Roman"/>
                <a:ea typeface="Times New Roman"/>
                <a:cs typeface="Times New Roman"/>
                <a:sym typeface="Times New Roman"/>
              </a:rPr>
              <a:t>► </a:t>
            </a:r>
            <a:r>
              <a:rPr b="0" i="0" lang="uk-UA" sz="2000" u="none" cap="none" strike="noStrike">
                <a:solidFill>
                  <a:srgbClr val="000000"/>
                </a:solidFill>
                <a:latin typeface="Times New Roman"/>
                <a:ea typeface="Times New Roman"/>
                <a:cs typeface="Times New Roman"/>
                <a:sym typeface="Times New Roman"/>
              </a:rPr>
              <a:t>в умовах триваючої збройної агресії рф проти України.</a:t>
            </a:r>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Narrow"/>
              <a:ea typeface="Arial Narrow"/>
              <a:cs typeface="Arial Narrow"/>
              <a:sym typeface="Arial Narrow"/>
            </a:endParaRPr>
          </a:p>
        </p:txBody>
      </p:sp>
      <p:sp>
        <p:nvSpPr>
          <p:cNvPr id="754" name="Google Shape;754;p104"/>
          <p:cNvSpPr txBox="1"/>
          <p:nvPr/>
        </p:nvSpPr>
        <p:spPr>
          <a:xfrm>
            <a:off x="525000" y="1359741"/>
            <a:ext cx="4925100" cy="4125600"/>
          </a:xfrm>
          <a:prstGeom prst="rect">
            <a:avLst/>
          </a:prstGeom>
          <a:noFill/>
          <a:ln>
            <a:noFill/>
          </a:ln>
        </p:spPr>
        <p:txBody>
          <a:bodyPr anchorCtr="0" anchor="t" bIns="36575" lIns="36575" spcFirstLastPara="1" rIns="36575" wrap="square" tIns="36575">
            <a:noAutofit/>
          </a:bodyPr>
          <a:lstStyle/>
          <a:p>
            <a:pPr indent="0" lvl="0" marL="0" marR="0" rtl="0" algn="l">
              <a:lnSpc>
                <a:spcPct val="150000"/>
              </a:lnSpc>
              <a:spcBef>
                <a:spcPts val="0"/>
              </a:spcBef>
              <a:spcAft>
                <a:spcPts val="0"/>
              </a:spcAft>
              <a:buClr>
                <a:srgbClr val="0070C0"/>
              </a:buClr>
              <a:buSzPts val="2000"/>
              <a:buFont typeface="Arial"/>
              <a:buNone/>
            </a:pPr>
            <a:r>
              <a:rPr lang="uk-UA" sz="2000">
                <a:solidFill>
                  <a:srgbClr val="0070C0"/>
                </a:solidFill>
                <a:latin typeface="Times New Roman"/>
                <a:ea typeface="Times New Roman"/>
                <a:cs typeface="Times New Roman"/>
                <a:sym typeface="Times New Roman"/>
              </a:rPr>
              <a:t>		</a:t>
            </a:r>
            <a:r>
              <a:rPr b="1" lang="uk-UA" sz="2400">
                <a:solidFill>
                  <a:schemeClr val="dk1"/>
                </a:solidFill>
                <a:latin typeface="Times New Roman"/>
                <a:ea typeface="Times New Roman"/>
                <a:cs typeface="Times New Roman"/>
                <a:sym typeface="Times New Roman"/>
              </a:rPr>
              <a:t>Виклики</a:t>
            </a:r>
            <a:endParaRPr sz="2000">
              <a:solidFill>
                <a:srgbClr val="0070C0"/>
              </a:solidFill>
              <a:latin typeface="Times New Roman"/>
              <a:ea typeface="Times New Roman"/>
              <a:cs typeface="Times New Roman"/>
              <a:sym typeface="Times New Roman"/>
            </a:endParaRPr>
          </a:p>
          <a:p>
            <a:pPr indent="0" lvl="0" marL="0" marR="0" rtl="0" algn="l">
              <a:lnSpc>
                <a:spcPct val="150000"/>
              </a:lnSpc>
              <a:spcBef>
                <a:spcPts val="0"/>
              </a:spcBef>
              <a:spcAft>
                <a:spcPts val="0"/>
              </a:spcAft>
              <a:buClr>
                <a:srgbClr val="0070C0"/>
              </a:buClr>
              <a:buSzPts val="2000"/>
              <a:buFont typeface="Arial"/>
              <a:buNone/>
            </a:pPr>
            <a:r>
              <a:rPr b="0" i="0" lang="uk-UA" sz="2000" u="none" cap="none" strike="noStrike">
                <a:solidFill>
                  <a:srgbClr val="0070C0"/>
                </a:solidFill>
                <a:latin typeface="Times New Roman"/>
                <a:ea typeface="Times New Roman"/>
                <a:cs typeface="Times New Roman"/>
                <a:sym typeface="Times New Roman"/>
              </a:rPr>
              <a:t>► </a:t>
            </a:r>
            <a:r>
              <a:rPr b="0" i="0" lang="uk-UA" sz="2000" u="none" cap="none" strike="noStrike">
                <a:solidFill>
                  <a:srgbClr val="000000"/>
                </a:solidFill>
                <a:latin typeface="Times New Roman"/>
                <a:ea typeface="Times New Roman"/>
                <a:cs typeface="Times New Roman"/>
                <a:sym typeface="Times New Roman"/>
              </a:rPr>
              <a:t>В умовах війни структура потреб у медичній допомозі змінилася: зросли психічні розлади, травми, репродуктивні втрати, потреби в реабілітації.</a:t>
            </a:r>
            <a:endParaRPr/>
          </a:p>
          <a:p>
            <a:pPr indent="0" lvl="0" marL="0" marR="0" rtl="0" algn="l">
              <a:lnSpc>
                <a:spcPct val="150000"/>
              </a:lnSpc>
              <a:spcBef>
                <a:spcPts val="0"/>
              </a:spcBef>
              <a:spcAft>
                <a:spcPts val="0"/>
              </a:spcAft>
              <a:buClr>
                <a:srgbClr val="0070C0"/>
              </a:buClr>
              <a:buSzPts val="2000"/>
              <a:buFont typeface="Arial"/>
              <a:buNone/>
            </a:pPr>
            <a:r>
              <a:rPr b="0" i="0" lang="uk-UA" sz="2000" u="none" cap="none" strike="noStrike">
                <a:solidFill>
                  <a:srgbClr val="0070C0"/>
                </a:solidFill>
                <a:latin typeface="Times New Roman"/>
                <a:ea typeface="Times New Roman"/>
                <a:cs typeface="Times New Roman"/>
                <a:sym typeface="Times New Roman"/>
              </a:rPr>
              <a:t>► </a:t>
            </a:r>
            <a:r>
              <a:rPr b="0" i="0" lang="uk-UA" sz="2000" u="none" cap="none" strike="noStrike">
                <a:solidFill>
                  <a:srgbClr val="000000"/>
                </a:solidFill>
                <a:latin typeface="Times New Roman"/>
                <a:ea typeface="Times New Roman"/>
                <a:cs typeface="Times New Roman"/>
                <a:sym typeface="Times New Roman"/>
              </a:rPr>
              <a:t>Жінки і чоловіки стикаються з різними бар’єрами доступу до послуг.</a:t>
            </a:r>
            <a:r>
              <a:rPr b="0" i="0" lang="uk-UA" sz="2000" u="none" cap="none" strike="noStrike">
                <a:solidFill>
                  <a:srgbClr val="0070C0"/>
                </a:solidFill>
                <a:latin typeface="Times New Roman"/>
                <a:ea typeface="Times New Roman"/>
                <a:cs typeface="Times New Roman"/>
                <a:sym typeface="Times New Roman"/>
              </a:rPr>
              <a:t> </a:t>
            </a:r>
            <a:endParaRPr/>
          </a:p>
          <a:p>
            <a:pPr indent="0" lvl="0" marL="0" marR="0" rtl="0" algn="l">
              <a:lnSpc>
                <a:spcPct val="150000"/>
              </a:lnSpc>
              <a:spcBef>
                <a:spcPts val="0"/>
              </a:spcBef>
              <a:spcAft>
                <a:spcPts val="0"/>
              </a:spcAft>
              <a:buClr>
                <a:srgbClr val="0070C0"/>
              </a:buClr>
              <a:buSzPts val="2000"/>
              <a:buFont typeface="Arial"/>
              <a:buNone/>
            </a:pPr>
            <a:r>
              <a:rPr b="0" i="0" lang="uk-UA" sz="2000" u="none" cap="none" strike="noStrike">
                <a:solidFill>
                  <a:srgbClr val="0070C0"/>
                </a:solidFill>
                <a:latin typeface="Times New Roman"/>
                <a:ea typeface="Times New Roman"/>
                <a:cs typeface="Times New Roman"/>
                <a:sym typeface="Times New Roman"/>
              </a:rPr>
              <a:t>► </a:t>
            </a:r>
            <a:r>
              <a:rPr b="0" i="0" lang="uk-UA" sz="2000" u="none" cap="none" strike="noStrike">
                <a:solidFill>
                  <a:srgbClr val="000000"/>
                </a:solidFill>
                <a:latin typeface="Times New Roman"/>
                <a:ea typeface="Times New Roman"/>
                <a:cs typeface="Times New Roman"/>
                <a:sym typeface="Times New Roman"/>
              </a:rPr>
              <a:t>Програма медичних гарантій - ключовий інструмент держави для зняття цих бар’єрів.</a:t>
            </a:r>
            <a:endParaRPr/>
          </a:p>
        </p:txBody>
      </p:sp>
      <p:sp>
        <p:nvSpPr>
          <p:cNvPr id="755" name="Google Shape;755;p10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59" name="Shape 759"/>
        <p:cNvGrpSpPr/>
        <p:nvPr/>
      </p:nvGrpSpPr>
      <p:grpSpPr>
        <a:xfrm>
          <a:off x="0" y="0"/>
          <a:ext cx="0" cy="0"/>
          <a:chOff x="0" y="0"/>
          <a:chExt cx="0" cy="0"/>
        </a:xfrm>
      </p:grpSpPr>
      <p:sp>
        <p:nvSpPr>
          <p:cNvPr id="760" name="Google Shape;760;p4"/>
          <p:cNvSpPr txBox="1"/>
          <p:nvPr>
            <p:ph type="title"/>
          </p:nvPr>
        </p:nvSpPr>
        <p:spPr>
          <a:xfrm>
            <a:off x="433508" y="5"/>
            <a:ext cx="114531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None/>
            </a:pPr>
            <a:r>
              <a:rPr b="1" lang="uk-UA" sz="2400">
                <a:latin typeface="Times New Roman"/>
                <a:ea typeface="Times New Roman"/>
                <a:cs typeface="Times New Roman"/>
                <a:sym typeface="Times New Roman"/>
              </a:rPr>
              <a:t>Державна служба України з лікарських засобів та контролю за наркотиками</a:t>
            </a:r>
            <a:r>
              <a:rPr b="1" lang="uk-UA" sz="2400">
                <a:solidFill>
                  <a:srgbClr val="000000"/>
                </a:solidFill>
                <a:latin typeface="Times New Roman"/>
                <a:ea typeface="Times New Roman"/>
                <a:cs typeface="Times New Roman"/>
                <a:sym typeface="Times New Roman"/>
              </a:rPr>
              <a:t>. Досягнення</a:t>
            </a:r>
            <a:endParaRPr b="1" sz="2400">
              <a:solidFill>
                <a:srgbClr val="000000"/>
              </a:solidFill>
              <a:latin typeface="Times New Roman"/>
              <a:ea typeface="Times New Roman"/>
              <a:cs typeface="Times New Roman"/>
              <a:sym typeface="Times New Roman"/>
            </a:endParaRPr>
          </a:p>
        </p:txBody>
      </p:sp>
      <p:sp>
        <p:nvSpPr>
          <p:cNvPr id="761" name="Google Shape;761;p4"/>
          <p:cNvSpPr txBox="1"/>
          <p:nvPr>
            <p:ph idx="1" type="body"/>
          </p:nvPr>
        </p:nvSpPr>
        <p:spPr>
          <a:xfrm>
            <a:off x="554604" y="1343818"/>
            <a:ext cx="10898588" cy="4903166"/>
          </a:xfrm>
          <a:prstGeom prst="rect">
            <a:avLst/>
          </a:prstGeom>
          <a:noFill/>
          <a:ln>
            <a:noFill/>
          </a:ln>
        </p:spPr>
        <p:txBody>
          <a:bodyPr anchorCtr="0" anchor="t" bIns="45700" lIns="91425" spcFirstLastPara="1" rIns="91425" wrap="square" tIns="45700">
            <a:normAutofit/>
          </a:bodyPr>
          <a:lstStyle/>
          <a:p>
            <a:pPr indent="0" lvl="0" marL="0" rtl="0" algn="just">
              <a:lnSpc>
                <a:spcPct val="100000"/>
              </a:lnSpc>
              <a:spcBef>
                <a:spcPts val="600"/>
              </a:spcBef>
              <a:spcAft>
                <a:spcPts val="0"/>
              </a:spcAft>
              <a:buSzPts val="2800"/>
              <a:buNone/>
            </a:pPr>
            <a:r>
              <a:rPr lang="uk-UA" sz="2000">
                <a:latin typeface="Times New Roman"/>
                <a:ea typeface="Times New Roman"/>
                <a:cs typeface="Times New Roman"/>
                <a:sym typeface="Times New Roman"/>
              </a:rPr>
              <a:t>	З метою дотримання та реалізації міжнародних та національних зобов’язань щодо протидії дискримінації державними службовцями, розроблена </a:t>
            </a:r>
            <a:r>
              <a:rPr lang="uk-UA" sz="2000" u="sng">
                <a:solidFill>
                  <a:schemeClr val="hlink"/>
                </a:solidFill>
                <a:latin typeface="Times New Roman"/>
                <a:ea typeface="Times New Roman"/>
                <a:cs typeface="Times New Roman"/>
                <a:sym typeface="Times New Roman"/>
                <a:hlinkClick r:id="rId4"/>
              </a:rPr>
              <a:t>Інформаційна пам’ятка щодо запобігання випадкам дискримінації співробітниками Держлікслужби </a:t>
            </a:r>
            <a:r>
              <a:rPr lang="uk-UA" sz="2000">
                <a:latin typeface="Times New Roman"/>
                <a:ea typeface="Times New Roman"/>
                <a:cs typeface="Times New Roman"/>
                <a:sym typeface="Times New Roman"/>
              </a:rPr>
              <a:t>та </a:t>
            </a:r>
            <a:r>
              <a:rPr lang="uk-UA" sz="2000" u="sng">
                <a:solidFill>
                  <a:schemeClr val="hlink"/>
                </a:solidFill>
                <a:latin typeface="Times New Roman"/>
                <a:ea typeface="Times New Roman"/>
                <a:cs typeface="Times New Roman"/>
                <a:sym typeface="Times New Roman"/>
                <a:hlinkClick r:id="rId5"/>
              </a:rPr>
              <a:t>Рекомендації щодо організації роботи з реагування, запобігання та протидії проявам дискримінації за ознакою статі/сексуальним домаганням на робочому місці в апараті Держлікслужби</a:t>
            </a:r>
            <a:r>
              <a:rPr lang="uk-UA" sz="2000">
                <a:latin typeface="Times New Roman"/>
                <a:ea typeface="Times New Roman"/>
                <a:cs typeface="Times New Roman"/>
                <a:sym typeface="Times New Roman"/>
              </a:rPr>
              <a:t> та її територіальних органах, що може мати позитивний вплив на кадрові спроможності.  </a:t>
            </a:r>
            <a:endParaRPr sz="2000">
              <a:latin typeface="Times New Roman"/>
              <a:ea typeface="Times New Roman"/>
              <a:cs typeface="Times New Roman"/>
              <a:sym typeface="Times New Roman"/>
            </a:endParaRPr>
          </a:p>
          <a:p>
            <a:pPr indent="0" lvl="0" marL="0" rtl="0" algn="just">
              <a:lnSpc>
                <a:spcPct val="100000"/>
              </a:lnSpc>
              <a:spcBef>
                <a:spcPts val="1200"/>
              </a:spcBef>
              <a:spcAft>
                <a:spcPts val="0"/>
              </a:spcAft>
              <a:buSzPts val="2800"/>
              <a:buNone/>
            </a:pPr>
            <a:r>
              <a:rPr lang="uk-UA" sz="2000">
                <a:latin typeface="Times New Roman"/>
                <a:ea typeface="Times New Roman"/>
                <a:cs typeface="Times New Roman"/>
                <a:sym typeface="Times New Roman"/>
              </a:rPr>
              <a:t>	Організовано підвищення рівня компетентності державних службовців з питань забезпечення рівних прав та можливостей жінок і чоловіків, недискримінації, запобігання та протидії гендерно зумовленому насильству, а саме забезпечено державним службовцям у 2025 р. проходження підвищення кваліфікації за напрямами: гендерно орієнтоване врядування, гендерна рівність, протидія дискримінації.)</a:t>
            </a:r>
            <a:endParaRPr sz="2000">
              <a:latin typeface="Times New Roman"/>
              <a:ea typeface="Times New Roman"/>
              <a:cs typeface="Times New Roman"/>
              <a:sym typeface="Times New Roman"/>
            </a:endParaRPr>
          </a:p>
          <a:p>
            <a:pPr indent="0" lvl="0" marL="0" rtl="0" algn="just">
              <a:lnSpc>
                <a:spcPct val="100000"/>
              </a:lnSpc>
              <a:spcBef>
                <a:spcPts val="1200"/>
              </a:spcBef>
              <a:spcAft>
                <a:spcPts val="0"/>
              </a:spcAft>
              <a:buSzPts val="2800"/>
              <a:buNone/>
            </a:pPr>
            <a:r>
              <a:rPr lang="uk-UA" sz="2000">
                <a:latin typeface="Times New Roman"/>
                <a:ea typeface="Times New Roman"/>
                <a:cs typeface="Times New Roman"/>
                <a:sym typeface="Times New Roman"/>
              </a:rPr>
              <a:t>	В умовах військового стану в апараті Держлікслужби працює 30% чоловіків та 70% жінок, з них категорії “Б” становить - 11 чоловіків та 16 жінок., категорія “А”- 1 жінка.</a:t>
            </a:r>
            <a:endParaRPr sz="2000">
              <a:latin typeface="Times New Roman"/>
              <a:ea typeface="Times New Roman"/>
              <a:cs typeface="Times New Roman"/>
              <a:sym typeface="Times New Roman"/>
            </a:endParaRPr>
          </a:p>
          <a:p>
            <a:pPr indent="0" lvl="0" marL="0" rtl="0" algn="l">
              <a:lnSpc>
                <a:spcPct val="100000"/>
              </a:lnSpc>
              <a:spcBef>
                <a:spcPts val="1200"/>
              </a:spcBef>
              <a:spcAft>
                <a:spcPts val="0"/>
              </a:spcAft>
              <a:buSzPts val="2800"/>
              <a:buNone/>
            </a:pPr>
            <a:r>
              <a:t/>
            </a:r>
            <a:endParaRPr sz="2000">
              <a:latin typeface="Times New Roman"/>
              <a:ea typeface="Times New Roman"/>
              <a:cs typeface="Times New Roman"/>
              <a:sym typeface="Times New Roman"/>
            </a:endParaRPr>
          </a:p>
          <a:p>
            <a:pPr indent="0" lvl="0" marL="0" rtl="0" algn="l">
              <a:lnSpc>
                <a:spcPct val="70000"/>
              </a:lnSpc>
              <a:spcBef>
                <a:spcPts val="600"/>
              </a:spcBef>
              <a:spcAft>
                <a:spcPts val="0"/>
              </a:spcAft>
              <a:buClr>
                <a:schemeClr val="dk1"/>
              </a:buClr>
              <a:buSzPts val="2800"/>
              <a:buNone/>
            </a:pPr>
            <a:r>
              <a:t/>
            </a:r>
            <a:endParaRPr sz="1800">
              <a:latin typeface="Times New Roman"/>
              <a:ea typeface="Times New Roman"/>
              <a:cs typeface="Times New Roman"/>
              <a:sym typeface="Times New Roman"/>
            </a:endParaRPr>
          </a:p>
        </p:txBody>
      </p:sp>
      <p:sp>
        <p:nvSpPr>
          <p:cNvPr id="762" name="Google Shape;762;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66" name="Shape 766"/>
        <p:cNvGrpSpPr/>
        <p:nvPr/>
      </p:nvGrpSpPr>
      <p:grpSpPr>
        <a:xfrm>
          <a:off x="0" y="0"/>
          <a:ext cx="0" cy="0"/>
          <a:chOff x="0" y="0"/>
          <a:chExt cx="0" cy="0"/>
        </a:xfrm>
      </p:grpSpPr>
      <p:sp>
        <p:nvSpPr>
          <p:cNvPr id="767" name="Google Shape;767;p5"/>
          <p:cNvSpPr txBox="1"/>
          <p:nvPr>
            <p:ph type="title"/>
          </p:nvPr>
        </p:nvSpPr>
        <p:spPr>
          <a:xfrm>
            <a:off x="739775" y="0"/>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Держлікслужба</a:t>
            </a:r>
            <a:endParaRPr b="1" sz="2400">
              <a:solidFill>
                <a:srgbClr val="000000"/>
              </a:solidFill>
              <a:latin typeface="Times New Roman"/>
              <a:ea typeface="Times New Roman"/>
              <a:cs typeface="Times New Roman"/>
              <a:sym typeface="Times New Roman"/>
            </a:endParaRPr>
          </a:p>
        </p:txBody>
      </p:sp>
      <p:sp>
        <p:nvSpPr>
          <p:cNvPr id="768" name="Google Shape;768;p5"/>
          <p:cNvSpPr txBox="1"/>
          <p:nvPr>
            <p:ph idx="1" type="body"/>
          </p:nvPr>
        </p:nvSpPr>
        <p:spPr>
          <a:xfrm>
            <a:off x="595948" y="857251"/>
            <a:ext cx="5157787" cy="823912"/>
          </a:xfrm>
          <a:prstGeom prst="rect">
            <a:avLst/>
          </a:prstGeom>
          <a:noFill/>
          <a:ln>
            <a:noFill/>
          </a:ln>
        </p:spPr>
        <p:txBody>
          <a:bodyPr anchorCtr="0" anchor="b" bIns="45700" lIns="91425" spcFirstLastPara="1" rIns="91425" wrap="square" tIns="45700">
            <a:normAutofit/>
          </a:bodyPr>
          <a:lstStyle/>
          <a:p>
            <a:pPr indent="-228600" lvl="0" marL="457200" rtl="0" algn="l">
              <a:lnSpc>
                <a:spcPct val="90000"/>
              </a:lnSpc>
              <a:spcBef>
                <a:spcPts val="1000"/>
              </a:spcBef>
              <a:spcAft>
                <a:spcPts val="0"/>
              </a:spcAft>
              <a:buClr>
                <a:schemeClr val="dk1"/>
              </a:buClr>
              <a:buSzPts val="2400"/>
              <a:buNone/>
            </a:pPr>
            <a:r>
              <a:rPr lang="uk-UA">
                <a:solidFill>
                  <a:srgbClr val="000000"/>
                </a:solidFill>
                <a:latin typeface="Times New Roman"/>
                <a:ea typeface="Times New Roman"/>
                <a:cs typeface="Times New Roman"/>
                <a:sym typeface="Times New Roman"/>
              </a:rPr>
              <a:t>Виклики</a:t>
            </a:r>
            <a:endParaRPr/>
          </a:p>
        </p:txBody>
      </p:sp>
      <p:sp>
        <p:nvSpPr>
          <p:cNvPr id="769" name="Google Shape;769;p5"/>
          <p:cNvSpPr txBox="1"/>
          <p:nvPr>
            <p:ph idx="2" type="body"/>
          </p:nvPr>
        </p:nvSpPr>
        <p:spPr>
          <a:xfrm>
            <a:off x="494348" y="2093119"/>
            <a:ext cx="5157787" cy="3684588"/>
          </a:xfrm>
          <a:prstGeom prst="rect">
            <a:avLst/>
          </a:prstGeom>
          <a:noFill/>
          <a:ln>
            <a:noFill/>
          </a:ln>
        </p:spPr>
        <p:txBody>
          <a:bodyPr anchorCtr="0" anchor="t" bIns="45700" lIns="91425" spcFirstLastPara="1" rIns="91425" wrap="square" tIns="45700">
            <a:normAutofit lnSpcReduction="10000"/>
          </a:bodyPr>
          <a:lstStyle/>
          <a:p>
            <a:pPr indent="-285750" lvl="0" marL="285750" marR="0" rtl="0" algn="l">
              <a:lnSpc>
                <a:spcPct val="90000"/>
              </a:lnSpc>
              <a:spcBef>
                <a:spcPts val="0"/>
              </a:spcBef>
              <a:spcAft>
                <a:spcPts val="0"/>
              </a:spcAft>
              <a:buClr>
                <a:srgbClr val="000000"/>
              </a:buClr>
              <a:buSzPts val="2800"/>
              <a:buFont typeface="Noto Sans Symbols"/>
              <a:buChar char="❑"/>
            </a:pPr>
            <a:r>
              <a:rPr b="0" i="0" lang="uk-UA" sz="1800" u="none" cap="none" strike="noStrike">
                <a:solidFill>
                  <a:srgbClr val="000000"/>
                </a:solidFill>
                <a:latin typeface="Times New Roman"/>
                <a:ea typeface="Times New Roman"/>
                <a:cs typeface="Times New Roman"/>
                <a:sym typeface="Times New Roman"/>
              </a:rPr>
              <a:t>Недостатній рівень формування гендерно чутливої культури спілкування</a:t>
            </a:r>
            <a:endParaRPr/>
          </a:p>
          <a:p>
            <a:pPr indent="-107950" lvl="0" marL="285750" marR="0" rtl="0" algn="l">
              <a:lnSpc>
                <a:spcPct val="90000"/>
              </a:lnSpc>
              <a:spcBef>
                <a:spcPts val="0"/>
              </a:spcBef>
              <a:spcAft>
                <a:spcPts val="0"/>
              </a:spcAft>
              <a:buClr>
                <a:srgbClr val="000000"/>
              </a:buClr>
              <a:buSzPts val="2800"/>
              <a:buFont typeface="Noto Sans Symbols"/>
              <a:buNone/>
            </a:pPr>
            <a:r>
              <a:t/>
            </a:r>
            <a:endParaRPr b="0" i="0" sz="1800" u="none" cap="none" strike="noStrike">
              <a:solidFill>
                <a:srgbClr val="000000"/>
              </a:solidFill>
              <a:latin typeface="Times New Roman"/>
              <a:ea typeface="Times New Roman"/>
              <a:cs typeface="Times New Roman"/>
              <a:sym typeface="Times New Roman"/>
            </a:endParaRPr>
          </a:p>
          <a:p>
            <a:pPr indent="-285750" lvl="0" marL="285750" marR="0" rtl="0" algn="l">
              <a:lnSpc>
                <a:spcPct val="90000"/>
              </a:lnSpc>
              <a:spcBef>
                <a:spcPts val="0"/>
              </a:spcBef>
              <a:spcAft>
                <a:spcPts val="0"/>
              </a:spcAft>
              <a:buClr>
                <a:srgbClr val="000000"/>
              </a:buClr>
              <a:buSzPts val="2800"/>
              <a:buFont typeface="Noto Sans Symbols"/>
              <a:buChar char="❑"/>
            </a:pPr>
            <a:r>
              <a:rPr b="0" i="0" lang="uk-UA" sz="1800" u="none" cap="none" strike="noStrike">
                <a:solidFill>
                  <a:srgbClr val="000000"/>
                </a:solidFill>
                <a:latin typeface="Times New Roman"/>
                <a:ea typeface="Times New Roman"/>
                <a:cs typeface="Times New Roman"/>
                <a:sym typeface="Times New Roman"/>
              </a:rPr>
              <a:t>Недостатній рівень фінансування заходів, спрямованих на просування гендерної рівності</a:t>
            </a:r>
            <a:endParaRPr/>
          </a:p>
          <a:p>
            <a:pPr indent="-107950" lvl="0" marL="285750" marR="0" rtl="0" algn="l">
              <a:lnSpc>
                <a:spcPct val="90000"/>
              </a:lnSpc>
              <a:spcBef>
                <a:spcPts val="0"/>
              </a:spcBef>
              <a:spcAft>
                <a:spcPts val="0"/>
              </a:spcAft>
              <a:buClr>
                <a:srgbClr val="000000"/>
              </a:buClr>
              <a:buSzPts val="2800"/>
              <a:buFont typeface="Noto Sans Symbols"/>
              <a:buNone/>
            </a:pPr>
            <a:r>
              <a:t/>
            </a:r>
            <a:endParaRPr b="0" i="0" sz="1800" u="none" cap="none" strike="noStrike">
              <a:solidFill>
                <a:srgbClr val="000000"/>
              </a:solidFill>
              <a:latin typeface="Times New Roman"/>
              <a:ea typeface="Times New Roman"/>
              <a:cs typeface="Times New Roman"/>
              <a:sym typeface="Times New Roman"/>
            </a:endParaRPr>
          </a:p>
          <a:p>
            <a:pPr indent="-285750" lvl="0" marL="285750" marR="0" rtl="0" algn="l">
              <a:lnSpc>
                <a:spcPct val="90000"/>
              </a:lnSpc>
              <a:spcBef>
                <a:spcPts val="0"/>
              </a:spcBef>
              <a:spcAft>
                <a:spcPts val="0"/>
              </a:spcAft>
              <a:buClr>
                <a:srgbClr val="000000"/>
              </a:buClr>
              <a:buSzPts val="2800"/>
              <a:buFont typeface="Noto Sans Symbols"/>
              <a:buChar char="❑"/>
            </a:pPr>
            <a:r>
              <a:rPr b="0" i="0" lang="uk-UA" sz="1800" u="none" cap="none" strike="noStrike">
                <a:solidFill>
                  <a:srgbClr val="000000"/>
                </a:solidFill>
                <a:latin typeface="Times New Roman"/>
                <a:ea typeface="Times New Roman"/>
                <a:cs typeface="Times New Roman"/>
                <a:sym typeface="Times New Roman"/>
              </a:rPr>
              <a:t>Стереотипи щодо традиційних гендерних ролей в суспільстві</a:t>
            </a:r>
            <a:endParaRPr/>
          </a:p>
          <a:p>
            <a:pPr indent="-107950" lvl="0" marL="285750" marR="0" rtl="0" algn="l">
              <a:lnSpc>
                <a:spcPct val="90000"/>
              </a:lnSpc>
              <a:spcBef>
                <a:spcPts val="0"/>
              </a:spcBef>
              <a:spcAft>
                <a:spcPts val="0"/>
              </a:spcAft>
              <a:buClr>
                <a:srgbClr val="000000"/>
              </a:buClr>
              <a:buSzPts val="2800"/>
              <a:buFont typeface="Noto Sans Symbols"/>
              <a:buNone/>
            </a:pPr>
            <a:r>
              <a:t/>
            </a:r>
            <a:endParaRPr b="0" i="0" sz="1800" u="none" cap="none" strike="noStrike">
              <a:solidFill>
                <a:srgbClr val="000000"/>
              </a:solidFill>
              <a:latin typeface="Times New Roman"/>
              <a:ea typeface="Times New Roman"/>
              <a:cs typeface="Times New Roman"/>
              <a:sym typeface="Times New Roman"/>
            </a:endParaRPr>
          </a:p>
          <a:p>
            <a:pPr indent="-285750" lvl="0" marL="285750" marR="0" rtl="0" algn="l">
              <a:lnSpc>
                <a:spcPct val="90000"/>
              </a:lnSpc>
              <a:spcBef>
                <a:spcPts val="0"/>
              </a:spcBef>
              <a:spcAft>
                <a:spcPts val="0"/>
              </a:spcAft>
              <a:buClr>
                <a:srgbClr val="000000"/>
              </a:buClr>
              <a:buSzPts val="2800"/>
              <a:buFont typeface="Noto Sans Symbols"/>
              <a:buChar char="❑"/>
            </a:pPr>
            <a:r>
              <a:rPr b="0" i="0" lang="uk-UA" sz="1800" u="none" cap="none" strike="noStrike">
                <a:solidFill>
                  <a:srgbClr val="000000"/>
                </a:solidFill>
                <a:latin typeface="Times New Roman"/>
                <a:ea typeface="Times New Roman"/>
                <a:cs typeface="Times New Roman"/>
                <a:sym typeface="Times New Roman"/>
              </a:rPr>
              <a:t>Необхідність забезпечення балансу між домашніми справами та виконанням посадових обов’язків</a:t>
            </a:r>
            <a:endParaRPr/>
          </a:p>
          <a:p>
            <a:pPr indent="-107950" lvl="0" marL="285750" marR="0" rtl="0" algn="l">
              <a:lnSpc>
                <a:spcPct val="90000"/>
              </a:lnSpc>
              <a:spcBef>
                <a:spcPts val="0"/>
              </a:spcBef>
              <a:spcAft>
                <a:spcPts val="0"/>
              </a:spcAft>
              <a:buClr>
                <a:srgbClr val="000000"/>
              </a:buClr>
              <a:buSzPts val="2800"/>
              <a:buFont typeface="Noto Sans Symbols"/>
              <a:buNone/>
            </a:pPr>
            <a:r>
              <a:t/>
            </a:r>
            <a:endParaRPr b="0" i="0" sz="1800" u="none" cap="none" strike="noStrike">
              <a:solidFill>
                <a:srgbClr val="000000"/>
              </a:solidFill>
              <a:latin typeface="Times New Roman"/>
              <a:ea typeface="Times New Roman"/>
              <a:cs typeface="Times New Roman"/>
              <a:sym typeface="Times New Roman"/>
            </a:endParaRPr>
          </a:p>
          <a:p>
            <a:pPr indent="-285750" lvl="0" marL="285750" marR="0" rtl="0" algn="l">
              <a:lnSpc>
                <a:spcPct val="90000"/>
              </a:lnSpc>
              <a:spcBef>
                <a:spcPts val="0"/>
              </a:spcBef>
              <a:spcAft>
                <a:spcPts val="0"/>
              </a:spcAft>
              <a:buClr>
                <a:srgbClr val="000000"/>
              </a:buClr>
              <a:buSzPts val="2800"/>
              <a:buFont typeface="Noto Sans Symbols"/>
              <a:buChar char="❑"/>
            </a:pPr>
            <a:r>
              <a:rPr b="0" i="0" lang="uk-UA" sz="1800" u="none" cap="none" strike="noStrike">
                <a:solidFill>
                  <a:srgbClr val="000000"/>
                </a:solidFill>
                <a:latin typeface="Times New Roman"/>
                <a:ea typeface="Times New Roman"/>
                <a:cs typeface="Times New Roman"/>
                <a:sym typeface="Times New Roman"/>
              </a:rPr>
              <a:t>Зменшення гендерного розриву в чисельності між чоловіками та жінками</a:t>
            </a:r>
            <a:endParaRPr/>
          </a:p>
          <a:p>
            <a:pPr indent="-228600" lvl="0" marL="457200" rtl="0" algn="l">
              <a:lnSpc>
                <a:spcPct val="90000"/>
              </a:lnSpc>
              <a:spcBef>
                <a:spcPts val="1000"/>
              </a:spcBef>
              <a:spcAft>
                <a:spcPts val="0"/>
              </a:spcAft>
              <a:buClr>
                <a:schemeClr val="dk1"/>
              </a:buClr>
              <a:buSzPts val="1800"/>
              <a:buNone/>
            </a:pPr>
            <a:r>
              <a:t/>
            </a:r>
            <a:endParaRPr/>
          </a:p>
        </p:txBody>
      </p:sp>
      <p:sp>
        <p:nvSpPr>
          <p:cNvPr id="770" name="Google Shape;770;p5"/>
          <p:cNvSpPr txBox="1"/>
          <p:nvPr>
            <p:ph idx="3" type="body"/>
          </p:nvPr>
        </p:nvSpPr>
        <p:spPr>
          <a:xfrm>
            <a:off x="6269037" y="801054"/>
            <a:ext cx="5183188" cy="823912"/>
          </a:xfrm>
          <a:prstGeom prst="rect">
            <a:avLst/>
          </a:prstGeom>
          <a:noFill/>
          <a:ln>
            <a:noFill/>
          </a:ln>
        </p:spPr>
        <p:txBody>
          <a:bodyPr anchorCtr="0" anchor="b" bIns="45700" lIns="91425" spcFirstLastPara="1" rIns="91425" wrap="square" tIns="45700">
            <a:normAutofit/>
          </a:bodyPr>
          <a:lstStyle/>
          <a:p>
            <a:pPr indent="-228600" lvl="0" marL="457200" rtl="0" algn="l">
              <a:lnSpc>
                <a:spcPct val="90000"/>
              </a:lnSpc>
              <a:spcBef>
                <a:spcPts val="1000"/>
              </a:spcBef>
              <a:spcAft>
                <a:spcPts val="0"/>
              </a:spcAft>
              <a:buClr>
                <a:schemeClr val="dk1"/>
              </a:buClr>
              <a:buSzPts val="2400"/>
              <a:buNone/>
            </a:pPr>
            <a:r>
              <a:rPr lang="uk-UA">
                <a:solidFill>
                  <a:srgbClr val="000000"/>
                </a:solidFill>
                <a:latin typeface="Times New Roman"/>
                <a:ea typeface="Times New Roman"/>
                <a:cs typeface="Times New Roman"/>
                <a:sym typeface="Times New Roman"/>
              </a:rPr>
              <a:t>Плани</a:t>
            </a:r>
            <a:endParaRPr/>
          </a:p>
        </p:txBody>
      </p:sp>
      <p:sp>
        <p:nvSpPr>
          <p:cNvPr id="771" name="Google Shape;771;p5"/>
          <p:cNvSpPr txBox="1"/>
          <p:nvPr>
            <p:ph idx="4" type="body"/>
          </p:nvPr>
        </p:nvSpPr>
        <p:spPr>
          <a:xfrm>
            <a:off x="6269025" y="2056450"/>
            <a:ext cx="5461500" cy="4299900"/>
          </a:xfrm>
          <a:prstGeom prst="rect">
            <a:avLst/>
          </a:prstGeom>
          <a:noFill/>
          <a:ln>
            <a:noFill/>
          </a:ln>
        </p:spPr>
        <p:txBody>
          <a:bodyPr anchorCtr="0" anchor="t" bIns="45700" lIns="91425" spcFirstLastPara="1" rIns="91425" wrap="square" tIns="45700">
            <a:normAutofit lnSpcReduction="10000"/>
          </a:bodyPr>
          <a:lstStyle/>
          <a:p>
            <a:pPr indent="-285750" lvl="0" marL="285750" marR="0" rtl="0" algn="l">
              <a:lnSpc>
                <a:spcPct val="90000"/>
              </a:lnSpc>
              <a:spcBef>
                <a:spcPts val="0"/>
              </a:spcBef>
              <a:spcAft>
                <a:spcPts val="0"/>
              </a:spcAft>
              <a:buClr>
                <a:srgbClr val="000000"/>
              </a:buClr>
              <a:buSzPts val="2800"/>
              <a:buFont typeface="Noto Sans Symbols"/>
              <a:buChar char="⮚"/>
            </a:pPr>
            <a:r>
              <a:rPr b="0" i="0" lang="uk-UA" sz="1800" u="none" cap="none" strike="noStrike">
                <a:solidFill>
                  <a:srgbClr val="000000"/>
                </a:solidFill>
                <a:latin typeface="Times New Roman"/>
                <a:ea typeface="Times New Roman"/>
                <a:cs typeface="Times New Roman"/>
                <a:sym typeface="Times New Roman"/>
              </a:rPr>
              <a:t>Проведення гендерного аудиту в Держлікслужбі</a:t>
            </a:r>
            <a:endParaRPr b="0" i="0" sz="1800" u="none" cap="none" strike="noStrike">
              <a:solidFill>
                <a:srgbClr val="000000"/>
              </a:solidFill>
              <a:latin typeface="Times New Roman"/>
              <a:ea typeface="Times New Roman"/>
              <a:cs typeface="Times New Roman"/>
              <a:sym typeface="Times New Roman"/>
            </a:endParaRPr>
          </a:p>
          <a:p>
            <a:pPr indent="-107950" lvl="0" marL="285750" marR="0" rtl="0" algn="l">
              <a:lnSpc>
                <a:spcPct val="90000"/>
              </a:lnSpc>
              <a:spcBef>
                <a:spcPts val="0"/>
              </a:spcBef>
              <a:spcAft>
                <a:spcPts val="0"/>
              </a:spcAft>
              <a:buClr>
                <a:srgbClr val="000000"/>
              </a:buClr>
              <a:buSzPts val="2800"/>
              <a:buFont typeface="Noto Sans Symbols"/>
              <a:buNone/>
            </a:pPr>
            <a:r>
              <a:t/>
            </a:r>
            <a:endParaRPr b="0" i="0" sz="1800" u="none" cap="none" strike="noStrike">
              <a:solidFill>
                <a:srgbClr val="000000"/>
              </a:solidFill>
              <a:latin typeface="Times New Roman"/>
              <a:ea typeface="Times New Roman"/>
              <a:cs typeface="Times New Roman"/>
              <a:sym typeface="Times New Roman"/>
            </a:endParaRPr>
          </a:p>
          <a:p>
            <a:pPr indent="-285750" lvl="0" marL="285750" marR="0" rtl="0" algn="l">
              <a:lnSpc>
                <a:spcPct val="90000"/>
              </a:lnSpc>
              <a:spcBef>
                <a:spcPts val="0"/>
              </a:spcBef>
              <a:spcAft>
                <a:spcPts val="0"/>
              </a:spcAft>
              <a:buClr>
                <a:srgbClr val="000000"/>
              </a:buClr>
              <a:buSzPts val="2800"/>
              <a:buFont typeface="Noto Sans Symbols"/>
              <a:buChar char="⮚"/>
            </a:pPr>
            <a:r>
              <a:rPr b="0" i="0" lang="uk-UA" sz="1800" u="none" cap="none" strike="noStrike">
                <a:solidFill>
                  <a:srgbClr val="000000"/>
                </a:solidFill>
                <a:latin typeface="Times New Roman"/>
                <a:ea typeface="Times New Roman"/>
                <a:cs typeface="Times New Roman"/>
                <a:sym typeface="Times New Roman"/>
              </a:rPr>
              <a:t>Продовження роботи щодо підвищення рівня професійної компетентності держслужбовців у сфері гендерної рівності, недискримінації та гендерно чутливого спілкування</a:t>
            </a:r>
            <a:endParaRPr/>
          </a:p>
          <a:p>
            <a:pPr indent="-107950" lvl="0" marL="285750" marR="0" rtl="0" algn="l">
              <a:lnSpc>
                <a:spcPct val="90000"/>
              </a:lnSpc>
              <a:spcBef>
                <a:spcPts val="0"/>
              </a:spcBef>
              <a:spcAft>
                <a:spcPts val="0"/>
              </a:spcAft>
              <a:buClr>
                <a:srgbClr val="000000"/>
              </a:buClr>
              <a:buSzPts val="2800"/>
              <a:buFont typeface="Noto Sans Symbols"/>
              <a:buNone/>
            </a:pPr>
            <a:r>
              <a:t/>
            </a:r>
            <a:endParaRPr b="0" i="0" sz="1800" u="none" cap="none" strike="noStrike">
              <a:solidFill>
                <a:srgbClr val="000000"/>
              </a:solidFill>
              <a:latin typeface="Times New Roman"/>
              <a:ea typeface="Times New Roman"/>
              <a:cs typeface="Times New Roman"/>
              <a:sym typeface="Times New Roman"/>
            </a:endParaRPr>
          </a:p>
          <a:p>
            <a:pPr indent="-285750" lvl="0" marL="285750" marR="0" rtl="0" algn="l">
              <a:lnSpc>
                <a:spcPct val="90000"/>
              </a:lnSpc>
              <a:spcBef>
                <a:spcPts val="0"/>
              </a:spcBef>
              <a:spcAft>
                <a:spcPts val="0"/>
              </a:spcAft>
              <a:buClr>
                <a:srgbClr val="000000"/>
              </a:buClr>
              <a:buSzPts val="2800"/>
              <a:buFont typeface="Noto Sans Symbols"/>
              <a:buChar char="⮚"/>
            </a:pPr>
            <a:r>
              <a:rPr b="0" i="0" lang="uk-UA" sz="1800" u="none" cap="none" strike="noStrike">
                <a:solidFill>
                  <a:srgbClr val="000000"/>
                </a:solidFill>
                <a:latin typeface="Times New Roman"/>
                <a:ea typeface="Times New Roman"/>
                <a:cs typeface="Times New Roman"/>
                <a:sym typeface="Times New Roman"/>
              </a:rPr>
              <a:t>Розвиток кадрового потенціалу Держлікслужби  </a:t>
            </a:r>
            <a:r>
              <a:rPr lang="uk-UA" sz="1800">
                <a:solidFill>
                  <a:srgbClr val="000000"/>
                </a:solidFill>
                <a:latin typeface="Times New Roman"/>
                <a:ea typeface="Times New Roman"/>
                <a:cs typeface="Times New Roman"/>
                <a:sym typeface="Times New Roman"/>
              </a:rPr>
              <a:t>з</a:t>
            </a:r>
            <a:r>
              <a:rPr b="0" i="0" lang="uk-UA" sz="1800" u="none" cap="none" strike="noStrike">
                <a:solidFill>
                  <a:srgbClr val="000000"/>
                </a:solidFill>
                <a:latin typeface="Times New Roman"/>
                <a:ea typeface="Times New Roman"/>
                <a:cs typeface="Times New Roman"/>
                <a:sym typeface="Times New Roman"/>
              </a:rPr>
              <a:t> </a:t>
            </a:r>
            <a:r>
              <a:rPr lang="uk-UA" sz="1800">
                <a:solidFill>
                  <a:srgbClr val="000000"/>
                </a:solidFill>
                <a:latin typeface="Times New Roman"/>
                <a:ea typeface="Times New Roman"/>
                <a:cs typeface="Times New Roman"/>
                <a:sym typeface="Times New Roman"/>
              </a:rPr>
              <a:t>урахуванням</a:t>
            </a:r>
            <a:r>
              <a:rPr b="0" i="0" lang="uk-UA" sz="1800" u="none" cap="none" strike="noStrike">
                <a:solidFill>
                  <a:srgbClr val="000000"/>
                </a:solidFill>
                <a:latin typeface="Times New Roman"/>
                <a:ea typeface="Times New Roman"/>
                <a:cs typeface="Times New Roman"/>
                <a:sym typeface="Times New Roman"/>
              </a:rPr>
              <a:t> гендерної складової.</a:t>
            </a:r>
            <a:endParaRPr/>
          </a:p>
          <a:p>
            <a:pPr indent="-107950" lvl="0" marL="285750" marR="0" rtl="0" algn="l">
              <a:lnSpc>
                <a:spcPct val="90000"/>
              </a:lnSpc>
              <a:spcBef>
                <a:spcPts val="0"/>
              </a:spcBef>
              <a:spcAft>
                <a:spcPts val="0"/>
              </a:spcAft>
              <a:buClr>
                <a:srgbClr val="000000"/>
              </a:buClr>
              <a:buSzPts val="2800"/>
              <a:buFont typeface="Noto Sans Symbols"/>
              <a:buNone/>
            </a:pPr>
            <a:r>
              <a:t/>
            </a:r>
            <a:endParaRPr b="0" i="0" sz="1800" u="none" cap="none" strike="noStrike">
              <a:solidFill>
                <a:srgbClr val="000000"/>
              </a:solidFill>
              <a:latin typeface="Times New Roman"/>
              <a:ea typeface="Times New Roman"/>
              <a:cs typeface="Times New Roman"/>
              <a:sym typeface="Times New Roman"/>
            </a:endParaRPr>
          </a:p>
          <a:p>
            <a:pPr indent="-285750" lvl="0" marL="285750" marR="0" rtl="0" algn="l">
              <a:lnSpc>
                <a:spcPct val="90000"/>
              </a:lnSpc>
              <a:spcBef>
                <a:spcPts val="0"/>
              </a:spcBef>
              <a:spcAft>
                <a:spcPts val="0"/>
              </a:spcAft>
              <a:buClr>
                <a:srgbClr val="000000"/>
              </a:buClr>
              <a:buSzPts val="2800"/>
              <a:buFont typeface="Noto Sans Symbols"/>
              <a:buChar char="⮚"/>
            </a:pPr>
            <a:r>
              <a:rPr b="0" i="0" lang="uk-UA" sz="1800" u="none" cap="none" strike="noStrike">
                <a:solidFill>
                  <a:srgbClr val="000000"/>
                </a:solidFill>
                <a:latin typeface="Times New Roman"/>
                <a:ea typeface="Times New Roman"/>
                <a:cs typeface="Times New Roman"/>
                <a:sym typeface="Times New Roman"/>
              </a:rPr>
              <a:t>Подолання суспільних стереотипів щодо дискримінаційного уявлення про роль жінок на роботі та  у родині</a:t>
            </a:r>
            <a:endParaRPr/>
          </a:p>
          <a:p>
            <a:pPr indent="-228600" lvl="0" marL="457200" rtl="0" algn="l">
              <a:lnSpc>
                <a:spcPct val="90000"/>
              </a:lnSpc>
              <a:spcBef>
                <a:spcPts val="1000"/>
              </a:spcBef>
              <a:spcAft>
                <a:spcPts val="0"/>
              </a:spcAft>
              <a:buClr>
                <a:schemeClr val="dk1"/>
              </a:buClr>
              <a:buSzPts val="1800"/>
              <a:buNone/>
            </a:pPr>
            <a:r>
              <a:t/>
            </a:r>
            <a:endParaRPr/>
          </a:p>
        </p:txBody>
      </p:sp>
      <p:sp>
        <p:nvSpPr>
          <p:cNvPr id="772" name="Google Shape;772;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76" name="Shape 776"/>
        <p:cNvGrpSpPr/>
        <p:nvPr/>
      </p:nvGrpSpPr>
      <p:grpSpPr>
        <a:xfrm>
          <a:off x="0" y="0"/>
          <a:ext cx="0" cy="0"/>
          <a:chOff x="0" y="0"/>
          <a:chExt cx="0" cy="0"/>
        </a:xfrm>
      </p:grpSpPr>
      <p:sp>
        <p:nvSpPr>
          <p:cNvPr id="777" name="Google Shape;777;p106"/>
          <p:cNvSpPr txBox="1"/>
          <p:nvPr>
            <p:ph type="title"/>
          </p:nvPr>
        </p:nvSpPr>
        <p:spPr>
          <a:xfrm>
            <a:off x="660526" y="0"/>
            <a:ext cx="10362300" cy="884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Міністерство молоді та спорту України. Досягнення</a:t>
            </a:r>
            <a:endParaRPr b="1" sz="2400"/>
          </a:p>
        </p:txBody>
      </p:sp>
      <p:sp>
        <p:nvSpPr>
          <p:cNvPr id="778" name="Google Shape;778;p106"/>
          <p:cNvSpPr txBox="1"/>
          <p:nvPr>
            <p:ph idx="1" type="body"/>
          </p:nvPr>
        </p:nvSpPr>
        <p:spPr>
          <a:xfrm>
            <a:off x="483500" y="1268425"/>
            <a:ext cx="11225100" cy="5232900"/>
          </a:xfrm>
          <a:prstGeom prst="rect">
            <a:avLst/>
          </a:prstGeom>
          <a:noFill/>
          <a:ln>
            <a:noFill/>
          </a:ln>
        </p:spPr>
        <p:txBody>
          <a:bodyPr anchorCtr="0" anchor="t" bIns="45700" lIns="91425" spcFirstLastPara="1" rIns="91425" wrap="square" tIns="45700">
            <a:noAutofit/>
          </a:bodyPr>
          <a:lstStyle/>
          <a:p>
            <a:pPr indent="447675" lvl="0" marL="357187" rtl="0" algn="just">
              <a:lnSpc>
                <a:spcPct val="100000"/>
              </a:lnSpc>
              <a:spcBef>
                <a:spcPts val="1000"/>
              </a:spcBef>
              <a:spcAft>
                <a:spcPts val="0"/>
              </a:spcAft>
              <a:buClr>
                <a:srgbClr val="000000"/>
              </a:buClr>
              <a:buSzPts val="2800"/>
              <a:buNone/>
            </a:pPr>
            <a:r>
              <a:rPr lang="uk-UA" sz="1800">
                <a:solidFill>
                  <a:srgbClr val="000000"/>
                </a:solidFill>
                <a:latin typeface="Times New Roman"/>
                <a:ea typeface="Times New Roman"/>
                <a:cs typeface="Times New Roman"/>
                <a:sym typeface="Times New Roman"/>
              </a:rPr>
              <a:t>Мінмолодьспорт у своїй діяльності забезпечує наскрізне впровадження гендерної складової під час підготовки проєктів НПА, зокрема здійснює їхній аналіз з точки зору впливу на забезпечення рівних прав та можливостей жінок і чоловіків.</a:t>
            </a:r>
            <a:endParaRPr sz="1800">
              <a:solidFill>
                <a:srgbClr val="000000"/>
              </a:solidFill>
              <a:latin typeface="Times New Roman"/>
              <a:ea typeface="Times New Roman"/>
              <a:cs typeface="Times New Roman"/>
              <a:sym typeface="Times New Roman"/>
            </a:endParaRPr>
          </a:p>
          <a:p>
            <a:pPr indent="447675" lvl="0" marL="357187" rtl="0" algn="just">
              <a:lnSpc>
                <a:spcPct val="100000"/>
              </a:lnSpc>
              <a:spcBef>
                <a:spcPts val="1000"/>
              </a:spcBef>
              <a:spcAft>
                <a:spcPts val="0"/>
              </a:spcAft>
              <a:buClr>
                <a:srgbClr val="000000"/>
              </a:buClr>
              <a:buSzPts val="2800"/>
              <a:buNone/>
            </a:pPr>
            <a:r>
              <a:rPr lang="uk-UA" sz="1800">
                <a:solidFill>
                  <a:srgbClr val="000000"/>
                </a:solidFill>
                <a:latin typeface="Times New Roman"/>
                <a:ea typeface="Times New Roman"/>
                <a:cs typeface="Times New Roman"/>
                <a:sym typeface="Times New Roman"/>
              </a:rPr>
              <a:t>Під час формування державних програм і стратегій у сфері молодіжної політики враховано рівний доступ жінок і чоловіків до: • участі у програмах; • механізмах підтримки; • процесах прийняття рішень.</a:t>
            </a:r>
            <a:endParaRPr/>
          </a:p>
          <a:p>
            <a:pPr indent="447675" lvl="0" marL="357188" rtl="0" algn="just">
              <a:lnSpc>
                <a:spcPct val="100000"/>
              </a:lnSpc>
              <a:spcBef>
                <a:spcPts val="1000"/>
              </a:spcBef>
              <a:spcAft>
                <a:spcPts val="0"/>
              </a:spcAft>
              <a:buClr>
                <a:srgbClr val="000000"/>
              </a:buClr>
              <a:buSzPts val="2800"/>
              <a:buNone/>
            </a:pPr>
            <a:r>
              <a:rPr lang="uk-UA" sz="1800">
                <a:solidFill>
                  <a:srgbClr val="000000"/>
                </a:solidFill>
                <a:latin typeface="Times New Roman"/>
                <a:ea typeface="Times New Roman"/>
                <a:cs typeface="Times New Roman"/>
                <a:sym typeface="Times New Roman"/>
              </a:rPr>
              <a:t>Працівники Мінмолодьспорту пройшли навчальні тренінги та семінари щодо підвищення рівня обізнаності зокрема за такими темами (11осіб): «Гендерна рівність та соціальна інклюзія в комунікаціях», «Базові знання про гендер», «Безбар’єрна грамотність», «Держава без бер’єрів», «Гендерна рівність та запобігання випадків дискримінації», «Гендерно орієнтований підхід у бюджетному процесі».</a:t>
            </a:r>
            <a:endParaRPr/>
          </a:p>
          <a:p>
            <a:pPr indent="447675" lvl="0" marL="357188" rtl="0" algn="just">
              <a:lnSpc>
                <a:spcPct val="100000"/>
              </a:lnSpc>
              <a:spcBef>
                <a:spcPts val="1000"/>
              </a:spcBef>
              <a:spcAft>
                <a:spcPts val="600"/>
              </a:spcAft>
              <a:buClr>
                <a:srgbClr val="000000"/>
              </a:buClr>
              <a:buSzPts val="2800"/>
              <a:buNone/>
            </a:pPr>
            <a:r>
              <a:rPr lang="uk-UA" sz="1800">
                <a:solidFill>
                  <a:srgbClr val="000000"/>
                </a:solidFill>
                <a:latin typeface="Times New Roman"/>
                <a:ea typeface="Times New Roman"/>
                <a:cs typeface="Times New Roman"/>
                <a:sym typeface="Times New Roman"/>
              </a:rPr>
              <a:t>Для формування гендерно чутливої молодіжної політики ГО «Інститут молоді» в межах проєкту «Розкрий потенціал молоді: системне посилення молодіжних послуг» у партнерстві з Мінмолодьспорт, ІСАР Єднання, Всеукраїнським молодіжним центром, за підтримки UNICAFE Україна BMZ (Німеччина) проведено дослідження «Дівчата та молоді жінки NEET в Україні: бар’єри, потреби та шляхи інтеграції на ринку праці».</a:t>
            </a:r>
            <a:endParaRPr/>
          </a:p>
        </p:txBody>
      </p:sp>
      <p:sp>
        <p:nvSpPr>
          <p:cNvPr id="779" name="Google Shape;779;p10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83" name="Shape 783"/>
        <p:cNvGrpSpPr/>
        <p:nvPr/>
      </p:nvGrpSpPr>
      <p:grpSpPr>
        <a:xfrm>
          <a:off x="0" y="0"/>
          <a:ext cx="0" cy="0"/>
          <a:chOff x="0" y="0"/>
          <a:chExt cx="0" cy="0"/>
        </a:xfrm>
      </p:grpSpPr>
      <p:sp>
        <p:nvSpPr>
          <p:cNvPr id="784" name="Google Shape;784;p107"/>
          <p:cNvSpPr txBox="1"/>
          <p:nvPr>
            <p:ph type="title"/>
          </p:nvPr>
        </p:nvSpPr>
        <p:spPr>
          <a:xfrm>
            <a:off x="660537" y="0"/>
            <a:ext cx="11635409" cy="88458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Мінмолодьспорт. Досягнення</a:t>
            </a:r>
            <a:endParaRPr b="1" sz="2400"/>
          </a:p>
        </p:txBody>
      </p:sp>
      <p:sp>
        <p:nvSpPr>
          <p:cNvPr id="785" name="Google Shape;785;p107"/>
          <p:cNvSpPr txBox="1"/>
          <p:nvPr>
            <p:ph idx="1" type="body"/>
          </p:nvPr>
        </p:nvSpPr>
        <p:spPr>
          <a:xfrm>
            <a:off x="483497" y="805070"/>
            <a:ext cx="11225005" cy="5616714"/>
          </a:xfrm>
          <a:prstGeom prst="rect">
            <a:avLst/>
          </a:prstGeom>
          <a:noFill/>
          <a:ln>
            <a:noFill/>
          </a:ln>
        </p:spPr>
        <p:txBody>
          <a:bodyPr anchorCtr="0" anchor="t" bIns="45700" lIns="91425" spcFirstLastPara="1" rIns="91425" wrap="square" tIns="45700">
            <a:noAutofit/>
          </a:bodyPr>
          <a:lstStyle/>
          <a:p>
            <a:pPr indent="447675" lvl="0" marL="357188" rtl="0" algn="just">
              <a:lnSpc>
                <a:spcPct val="100000"/>
              </a:lnSpc>
              <a:spcBef>
                <a:spcPts val="600"/>
              </a:spcBef>
              <a:spcAft>
                <a:spcPts val="0"/>
              </a:spcAft>
              <a:buClr>
                <a:srgbClr val="000000"/>
              </a:buClr>
              <a:buSzPts val="2800"/>
              <a:buNone/>
            </a:pPr>
            <a:r>
              <a:rPr lang="uk-UA" sz="1800">
                <a:solidFill>
                  <a:srgbClr val="000000"/>
                </a:solidFill>
                <a:latin typeface="Times New Roman"/>
                <a:ea typeface="Times New Roman"/>
                <a:cs typeface="Times New Roman"/>
                <a:sym typeface="Times New Roman"/>
              </a:rPr>
              <a:t>Участь в опитуванні спільного проєкту Ради Європи та ЄС «All In Plus: Покращуємо стан гендерної рівності у спорті», що проводилося у 20 державах-членах Ради Європи. В Україні взяли участь 31 спортивна організація, з якої 29 – спортивні федерації.</a:t>
            </a:r>
            <a:endParaRPr/>
          </a:p>
          <a:p>
            <a:pPr indent="447675" lvl="0" marL="357188" rtl="0" algn="just">
              <a:lnSpc>
                <a:spcPct val="100000"/>
              </a:lnSpc>
              <a:spcBef>
                <a:spcPts val="1200"/>
              </a:spcBef>
              <a:spcAft>
                <a:spcPts val="0"/>
              </a:spcAft>
              <a:buClr>
                <a:srgbClr val="000000"/>
              </a:buClr>
              <a:buSzPts val="2800"/>
              <a:buNone/>
            </a:pPr>
            <a:r>
              <a:rPr lang="uk-UA" sz="1800">
                <a:solidFill>
                  <a:srgbClr val="000000"/>
                </a:solidFill>
                <a:latin typeface="Times New Roman"/>
                <a:ea typeface="Times New Roman"/>
                <a:cs typeface="Times New Roman"/>
                <a:sym typeface="Times New Roman"/>
              </a:rPr>
              <a:t>Основні результати:</a:t>
            </a:r>
            <a:endParaRPr/>
          </a:p>
          <a:p>
            <a:pPr indent="447675" lvl="0" marL="357188" rtl="0" algn="just">
              <a:lnSpc>
                <a:spcPct val="100000"/>
              </a:lnSpc>
              <a:spcBef>
                <a:spcPts val="600"/>
              </a:spcBef>
              <a:spcAft>
                <a:spcPts val="0"/>
              </a:spcAft>
              <a:buClr>
                <a:srgbClr val="000000"/>
              </a:buClr>
              <a:buSzPts val="2800"/>
              <a:buNone/>
            </a:pPr>
            <a:r>
              <a:rPr lang="uk-UA" sz="1800">
                <a:solidFill>
                  <a:srgbClr val="000000"/>
                </a:solidFill>
                <a:latin typeface="Times New Roman"/>
                <a:ea typeface="Times New Roman"/>
                <a:cs typeface="Times New Roman"/>
                <a:sym typeface="Times New Roman"/>
              </a:rPr>
              <a:t>• 38% федерацій включили питання гендерної рівності до стратегічних планів;</a:t>
            </a:r>
            <a:endParaRPr/>
          </a:p>
          <a:p>
            <a:pPr indent="447675" lvl="0" marL="357188" rtl="0" algn="just">
              <a:lnSpc>
                <a:spcPct val="100000"/>
              </a:lnSpc>
              <a:spcBef>
                <a:spcPts val="0"/>
              </a:spcBef>
              <a:spcAft>
                <a:spcPts val="0"/>
              </a:spcAft>
              <a:buClr>
                <a:srgbClr val="000000"/>
              </a:buClr>
              <a:buSzPts val="2800"/>
              <a:buNone/>
            </a:pPr>
            <a:r>
              <a:rPr lang="uk-UA" sz="1800">
                <a:solidFill>
                  <a:srgbClr val="000000"/>
                </a:solidFill>
                <a:latin typeface="Times New Roman"/>
                <a:ea typeface="Times New Roman"/>
                <a:cs typeface="Times New Roman"/>
                <a:sym typeface="Times New Roman"/>
              </a:rPr>
              <a:t>• 14% мають стратегії гендерного мейнстрімінгу;</a:t>
            </a:r>
            <a:endParaRPr/>
          </a:p>
          <a:p>
            <a:pPr indent="447675" lvl="0" marL="357188" rtl="0" algn="just">
              <a:lnSpc>
                <a:spcPct val="100000"/>
              </a:lnSpc>
              <a:spcBef>
                <a:spcPts val="0"/>
              </a:spcBef>
              <a:spcAft>
                <a:spcPts val="0"/>
              </a:spcAft>
              <a:buClr>
                <a:srgbClr val="000000"/>
              </a:buClr>
              <a:buSzPts val="2800"/>
              <a:buNone/>
            </a:pPr>
            <a:r>
              <a:rPr lang="uk-UA" sz="1800">
                <a:solidFill>
                  <a:srgbClr val="000000"/>
                </a:solidFill>
                <a:latin typeface="Times New Roman"/>
                <a:ea typeface="Times New Roman"/>
                <a:cs typeface="Times New Roman"/>
                <a:sym typeface="Times New Roman"/>
              </a:rPr>
              <a:t>• 23% жінок у керівних органах федерацій;</a:t>
            </a:r>
            <a:endParaRPr/>
          </a:p>
          <a:p>
            <a:pPr indent="447675" lvl="0" marL="357188" rtl="0" algn="just">
              <a:lnSpc>
                <a:spcPct val="100000"/>
              </a:lnSpc>
              <a:spcBef>
                <a:spcPts val="0"/>
              </a:spcBef>
              <a:spcAft>
                <a:spcPts val="0"/>
              </a:spcAft>
              <a:buClr>
                <a:srgbClr val="000000"/>
              </a:buClr>
              <a:buSzPts val="2800"/>
              <a:buNone/>
            </a:pPr>
            <a:r>
              <a:rPr lang="uk-UA" sz="1800">
                <a:solidFill>
                  <a:srgbClr val="000000"/>
                </a:solidFill>
                <a:latin typeface="Times New Roman"/>
                <a:ea typeface="Times New Roman"/>
                <a:cs typeface="Times New Roman"/>
                <a:sym typeface="Times New Roman"/>
              </a:rPr>
              <a:t>• 55% федерацій мають жінок-тренерок елітного рівня.</a:t>
            </a:r>
            <a:endParaRPr/>
          </a:p>
          <a:p>
            <a:pPr indent="447675" lvl="0" marL="357188" rtl="0" algn="just">
              <a:lnSpc>
                <a:spcPct val="100000"/>
              </a:lnSpc>
              <a:spcBef>
                <a:spcPts val="0"/>
              </a:spcBef>
              <a:spcAft>
                <a:spcPts val="0"/>
              </a:spcAft>
              <a:buClr>
                <a:srgbClr val="000000"/>
              </a:buClr>
              <a:buSzPts val="2800"/>
              <a:buNone/>
            </a:pPr>
            <a:r>
              <a:t/>
            </a:r>
            <a:endParaRPr sz="1800">
              <a:solidFill>
                <a:srgbClr val="000000"/>
              </a:solidFill>
              <a:latin typeface="Times New Roman"/>
              <a:ea typeface="Times New Roman"/>
              <a:cs typeface="Times New Roman"/>
              <a:sym typeface="Times New Roman"/>
            </a:endParaRPr>
          </a:p>
          <a:p>
            <a:pPr indent="447675" lvl="0" marL="357188" rtl="0" algn="just">
              <a:lnSpc>
                <a:spcPct val="100000"/>
              </a:lnSpc>
              <a:spcBef>
                <a:spcPts val="600"/>
              </a:spcBef>
              <a:spcAft>
                <a:spcPts val="0"/>
              </a:spcAft>
              <a:buClr>
                <a:srgbClr val="000000"/>
              </a:buClr>
              <a:buSzPts val="2800"/>
              <a:buNone/>
            </a:pPr>
            <a:r>
              <a:rPr lang="uk-UA" sz="1800">
                <a:solidFill>
                  <a:srgbClr val="000000"/>
                </a:solidFill>
                <a:latin typeface="Times New Roman"/>
                <a:ea typeface="Times New Roman"/>
                <a:cs typeface="Times New Roman"/>
                <a:sym typeface="Times New Roman"/>
              </a:rPr>
              <a:t>Щодо співвідношення жінок та чоловіків серед членів вищого керівного органу у всеукраїнських спортивних федераціях з видів спорту у відсотках за 2025 рік:</a:t>
            </a:r>
            <a:endParaRPr/>
          </a:p>
          <a:p>
            <a:pPr indent="447675" lvl="0" marL="357188" rtl="0" algn="just">
              <a:lnSpc>
                <a:spcPct val="100000"/>
              </a:lnSpc>
              <a:spcBef>
                <a:spcPts val="1200"/>
              </a:spcBef>
              <a:spcAft>
                <a:spcPts val="0"/>
              </a:spcAft>
              <a:buClr>
                <a:srgbClr val="000000"/>
              </a:buClr>
              <a:buSzPts val="2800"/>
              <a:buNone/>
            </a:pPr>
            <a:r>
              <a:t/>
            </a:r>
            <a:endParaRPr sz="1800">
              <a:solidFill>
                <a:srgbClr val="000000"/>
              </a:solidFill>
              <a:latin typeface="Times New Roman"/>
              <a:ea typeface="Times New Roman"/>
              <a:cs typeface="Times New Roman"/>
              <a:sym typeface="Times New Roman"/>
            </a:endParaRPr>
          </a:p>
          <a:p>
            <a:pPr indent="447675" lvl="0" marL="357188" rtl="0" algn="just">
              <a:lnSpc>
                <a:spcPct val="100000"/>
              </a:lnSpc>
              <a:spcBef>
                <a:spcPts val="600"/>
              </a:spcBef>
              <a:spcAft>
                <a:spcPts val="0"/>
              </a:spcAft>
              <a:buClr>
                <a:srgbClr val="000000"/>
              </a:buClr>
              <a:buSzPts val="2800"/>
              <a:buNone/>
            </a:pPr>
            <a:r>
              <a:rPr lang="uk-UA" sz="1800">
                <a:solidFill>
                  <a:srgbClr val="000000"/>
                </a:solidFill>
                <a:latin typeface="Times New Roman"/>
                <a:ea typeface="Times New Roman"/>
                <a:cs typeface="Times New Roman"/>
                <a:sym typeface="Times New Roman"/>
              </a:rPr>
              <a:t>• кількість жінок / чоловіків серед членів вищого керівного органу всеукраїнських спортивних</a:t>
            </a:r>
            <a:endParaRPr/>
          </a:p>
          <a:p>
            <a:pPr indent="447675" lvl="0" marL="357188" rtl="0" algn="just">
              <a:lnSpc>
                <a:spcPct val="100000"/>
              </a:lnSpc>
              <a:spcBef>
                <a:spcPts val="0"/>
              </a:spcBef>
              <a:spcAft>
                <a:spcPts val="0"/>
              </a:spcAft>
              <a:buClr>
                <a:srgbClr val="000000"/>
              </a:buClr>
              <a:buSzPts val="2800"/>
              <a:buNone/>
            </a:pPr>
            <a:r>
              <a:rPr lang="uk-UA" sz="1800">
                <a:solidFill>
                  <a:srgbClr val="000000"/>
                </a:solidFill>
                <a:latin typeface="Times New Roman"/>
                <a:ea typeface="Times New Roman"/>
                <a:cs typeface="Times New Roman"/>
                <a:sym typeface="Times New Roman"/>
              </a:rPr>
              <a:t>федерацій з неолімпійських видів спорту – 32/68;</a:t>
            </a:r>
            <a:endParaRPr/>
          </a:p>
          <a:p>
            <a:pPr indent="447675" lvl="0" marL="357188" rtl="0" algn="just">
              <a:lnSpc>
                <a:spcPct val="100000"/>
              </a:lnSpc>
              <a:spcBef>
                <a:spcPts val="0"/>
              </a:spcBef>
              <a:spcAft>
                <a:spcPts val="0"/>
              </a:spcAft>
              <a:buClr>
                <a:srgbClr val="000000"/>
              </a:buClr>
              <a:buSzPts val="2800"/>
              <a:buNone/>
            </a:pPr>
            <a:r>
              <a:rPr lang="uk-UA" sz="1800">
                <a:solidFill>
                  <a:srgbClr val="000000"/>
                </a:solidFill>
                <a:latin typeface="Times New Roman"/>
                <a:ea typeface="Times New Roman"/>
                <a:cs typeface="Times New Roman"/>
                <a:sym typeface="Times New Roman"/>
              </a:rPr>
              <a:t>• кількість жінок / чоловіків серед членів вищого керівного органу всеукраїнських спортивних</a:t>
            </a:r>
            <a:endParaRPr/>
          </a:p>
          <a:p>
            <a:pPr indent="447675" lvl="0" marL="357188" rtl="0" algn="just">
              <a:lnSpc>
                <a:spcPct val="100000"/>
              </a:lnSpc>
              <a:spcBef>
                <a:spcPts val="0"/>
              </a:spcBef>
              <a:spcAft>
                <a:spcPts val="0"/>
              </a:spcAft>
              <a:buClr>
                <a:srgbClr val="000000"/>
              </a:buClr>
              <a:buSzPts val="2800"/>
              <a:buNone/>
            </a:pPr>
            <a:r>
              <a:rPr lang="uk-UA" sz="1800">
                <a:solidFill>
                  <a:srgbClr val="000000"/>
                </a:solidFill>
                <a:latin typeface="Times New Roman"/>
                <a:ea typeface="Times New Roman"/>
                <a:cs typeface="Times New Roman"/>
                <a:sym typeface="Times New Roman"/>
              </a:rPr>
              <a:t>федерацій з олімпійських видів спорту – 29/71</a:t>
            </a:r>
            <a:endParaRPr/>
          </a:p>
        </p:txBody>
      </p:sp>
      <p:sp>
        <p:nvSpPr>
          <p:cNvPr id="786" name="Google Shape;786;p10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90" name="Shape 790"/>
        <p:cNvGrpSpPr/>
        <p:nvPr/>
      </p:nvGrpSpPr>
      <p:grpSpPr>
        <a:xfrm>
          <a:off x="0" y="0"/>
          <a:ext cx="0" cy="0"/>
          <a:chOff x="0" y="0"/>
          <a:chExt cx="0" cy="0"/>
        </a:xfrm>
      </p:grpSpPr>
      <p:sp>
        <p:nvSpPr>
          <p:cNvPr id="791" name="Google Shape;791;p108"/>
          <p:cNvSpPr txBox="1"/>
          <p:nvPr>
            <p:ph type="title"/>
          </p:nvPr>
        </p:nvSpPr>
        <p:spPr>
          <a:xfrm>
            <a:off x="861087" y="-133700"/>
            <a:ext cx="11635500" cy="884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2800"/>
              <a:buFont typeface="Times New Roman"/>
              <a:buNone/>
            </a:pPr>
            <a:r>
              <a:rPr b="1" i="0" lang="uk-UA" sz="2400" u="none" cap="none" strike="noStrike">
                <a:solidFill>
                  <a:srgbClr val="000000"/>
                </a:solidFill>
                <a:latin typeface="Times New Roman"/>
                <a:ea typeface="Times New Roman"/>
                <a:cs typeface="Times New Roman"/>
                <a:sym typeface="Times New Roman"/>
              </a:rPr>
              <a:t>Мінмолодьспорт. Досягнення</a:t>
            </a:r>
            <a:endParaRPr b="1" sz="2400"/>
          </a:p>
        </p:txBody>
      </p:sp>
      <p:sp>
        <p:nvSpPr>
          <p:cNvPr id="792" name="Google Shape;792;p108"/>
          <p:cNvSpPr txBox="1"/>
          <p:nvPr>
            <p:ph idx="1" type="body"/>
          </p:nvPr>
        </p:nvSpPr>
        <p:spPr>
          <a:xfrm>
            <a:off x="-150200" y="526625"/>
            <a:ext cx="12192000" cy="5616600"/>
          </a:xfrm>
          <a:prstGeom prst="rect">
            <a:avLst/>
          </a:prstGeom>
          <a:noFill/>
          <a:ln>
            <a:noFill/>
          </a:ln>
        </p:spPr>
        <p:txBody>
          <a:bodyPr anchorCtr="0" anchor="t" bIns="45700" lIns="91425" spcFirstLastPara="1" rIns="91425" wrap="square" tIns="45700">
            <a:noAutofit/>
          </a:bodyPr>
          <a:lstStyle/>
          <a:p>
            <a:pPr indent="447675" lvl="0" marL="357187" rtl="0" algn="just">
              <a:lnSpc>
                <a:spcPct val="100000"/>
              </a:lnSpc>
              <a:spcBef>
                <a:spcPts val="600"/>
              </a:spcBef>
              <a:spcAft>
                <a:spcPts val="0"/>
              </a:spcAft>
              <a:buClr>
                <a:srgbClr val="000000"/>
              </a:buClr>
              <a:buSzPts val="2800"/>
              <a:buNone/>
            </a:pPr>
            <a:r>
              <a:rPr lang="uk-UA" sz="1600">
                <a:solidFill>
                  <a:srgbClr val="000000"/>
                </a:solidFill>
                <a:latin typeface="Times New Roman"/>
                <a:ea typeface="Times New Roman"/>
                <a:cs typeface="Times New Roman"/>
                <a:sym typeface="Times New Roman"/>
              </a:rPr>
              <a:t>У 2025 році під час проведення заходів відповідно до Календарного плану заходів щодо реалізації державної політики з питань молоді на 2025 рік, були вжиті заходи з метою зменшення гендерних розривів, усунення гендерної дискримінації, забезпечення потреб, задоволення інтересів представників жіночої та чоловічої статі, заходи державної політики у молодіжній сфері, зокрема:</a:t>
            </a:r>
            <a:endParaRPr sz="1600">
              <a:solidFill>
                <a:srgbClr val="000000"/>
              </a:solidFill>
              <a:latin typeface="Times New Roman"/>
              <a:ea typeface="Times New Roman"/>
              <a:cs typeface="Times New Roman"/>
              <a:sym typeface="Times New Roman"/>
            </a:endParaRPr>
          </a:p>
          <a:p>
            <a:pPr indent="-161925" lvl="0" marL="804862" rtl="0" algn="just">
              <a:lnSpc>
                <a:spcPct val="100000"/>
              </a:lnSpc>
              <a:spcBef>
                <a:spcPts val="0"/>
              </a:spcBef>
              <a:spcAft>
                <a:spcPts val="0"/>
              </a:spcAft>
              <a:buClr>
                <a:srgbClr val="000000"/>
              </a:buClr>
              <a:buSzPts val="2800"/>
              <a:buChar char="•"/>
            </a:pPr>
            <a:r>
              <a:rPr lang="uk-UA" sz="1600">
                <a:solidFill>
                  <a:srgbClr val="000000"/>
                </a:solidFill>
                <a:latin typeface="Times New Roman"/>
                <a:ea typeface="Times New Roman"/>
                <a:cs typeface="Times New Roman"/>
                <a:sym typeface="Times New Roman"/>
              </a:rPr>
              <a:t>Всеукраїнський форум «Молодвіж» – 500 жінок і 500 чоловіків.</a:t>
            </a:r>
            <a:endParaRPr sz="1600">
              <a:solidFill>
                <a:srgbClr val="000000"/>
              </a:solidFill>
              <a:latin typeface="Times New Roman"/>
              <a:ea typeface="Times New Roman"/>
              <a:cs typeface="Times New Roman"/>
              <a:sym typeface="Times New Roman"/>
            </a:endParaRPr>
          </a:p>
          <a:p>
            <a:pPr indent="-161925" lvl="0" marL="804862" rtl="0" algn="just">
              <a:lnSpc>
                <a:spcPct val="100000"/>
              </a:lnSpc>
              <a:spcBef>
                <a:spcPts val="0"/>
              </a:spcBef>
              <a:spcAft>
                <a:spcPts val="0"/>
              </a:spcAft>
              <a:buClr>
                <a:srgbClr val="000000"/>
              </a:buClr>
              <a:buSzPts val="2800"/>
              <a:buChar char="•"/>
            </a:pPr>
            <a:r>
              <a:rPr lang="uk-UA" sz="1600">
                <a:solidFill>
                  <a:srgbClr val="000000"/>
                </a:solidFill>
                <a:latin typeface="Times New Roman"/>
                <a:ea typeface="Times New Roman"/>
                <a:cs typeface="Times New Roman"/>
                <a:sym typeface="Times New Roman"/>
              </a:rPr>
              <a:t>Всеукраїнський молодіжний форум «Дизаріум» – 1500 жінок і 1500 чоловіків.</a:t>
            </a:r>
            <a:endParaRPr sz="1600">
              <a:solidFill>
                <a:srgbClr val="000000"/>
              </a:solidFill>
              <a:latin typeface="Times New Roman"/>
              <a:ea typeface="Times New Roman"/>
              <a:cs typeface="Times New Roman"/>
              <a:sym typeface="Times New Roman"/>
            </a:endParaRPr>
          </a:p>
          <a:p>
            <a:pPr indent="-161925" lvl="0" marL="804862" rtl="0" algn="just">
              <a:lnSpc>
                <a:spcPct val="100000"/>
              </a:lnSpc>
              <a:spcBef>
                <a:spcPts val="0"/>
              </a:spcBef>
              <a:spcAft>
                <a:spcPts val="0"/>
              </a:spcAft>
              <a:buClr>
                <a:srgbClr val="000000"/>
              </a:buClr>
              <a:buSzPts val="2800"/>
              <a:buChar char="•"/>
            </a:pPr>
            <a:r>
              <a:rPr lang="uk-UA" sz="1600">
                <a:solidFill>
                  <a:srgbClr val="000000"/>
                </a:solidFill>
                <a:latin typeface="Times New Roman"/>
                <a:ea typeface="Times New Roman"/>
                <a:cs typeface="Times New Roman"/>
                <a:sym typeface="Times New Roman"/>
              </a:rPr>
              <a:t>Всеукраїнська молодіжна акція «Державотворець» – 20 жінок і 20 чоловіків.</a:t>
            </a:r>
            <a:endParaRPr sz="1600">
              <a:solidFill>
                <a:srgbClr val="000000"/>
              </a:solidFill>
              <a:latin typeface="Times New Roman"/>
              <a:ea typeface="Times New Roman"/>
              <a:cs typeface="Times New Roman"/>
              <a:sym typeface="Times New Roman"/>
            </a:endParaRPr>
          </a:p>
          <a:p>
            <a:pPr indent="-161925" lvl="0" marL="804862" rtl="0" algn="just">
              <a:lnSpc>
                <a:spcPct val="100000"/>
              </a:lnSpc>
              <a:spcBef>
                <a:spcPts val="0"/>
              </a:spcBef>
              <a:spcAft>
                <a:spcPts val="0"/>
              </a:spcAft>
              <a:buClr>
                <a:srgbClr val="000000"/>
              </a:buClr>
              <a:buSzPts val="2800"/>
              <a:buChar char="•"/>
            </a:pPr>
            <a:r>
              <a:rPr lang="uk-UA" sz="1600">
                <a:solidFill>
                  <a:srgbClr val="000000"/>
                </a:solidFill>
                <a:latin typeface="Times New Roman"/>
                <a:ea typeface="Times New Roman"/>
                <a:cs typeface="Times New Roman"/>
                <a:sym typeface="Times New Roman"/>
              </a:rPr>
              <a:t>Всеукраїнський тренінг для представників молодіжних консультативно-дорадчих органів у м. Тернополі – 18 жінок і 22 чоловіка.</a:t>
            </a:r>
            <a:endParaRPr sz="1600">
              <a:solidFill>
                <a:srgbClr val="000000"/>
              </a:solidFill>
              <a:latin typeface="Times New Roman"/>
              <a:ea typeface="Times New Roman"/>
              <a:cs typeface="Times New Roman"/>
              <a:sym typeface="Times New Roman"/>
            </a:endParaRPr>
          </a:p>
          <a:p>
            <a:pPr indent="-161925" lvl="0" marL="804862" rtl="0" algn="just">
              <a:lnSpc>
                <a:spcPct val="100000"/>
              </a:lnSpc>
              <a:spcBef>
                <a:spcPts val="0"/>
              </a:spcBef>
              <a:spcAft>
                <a:spcPts val="0"/>
              </a:spcAft>
              <a:buClr>
                <a:srgbClr val="000000"/>
              </a:buClr>
              <a:buSzPts val="2800"/>
              <a:buChar char="•"/>
            </a:pPr>
            <a:r>
              <a:rPr lang="uk-UA" sz="1600">
                <a:solidFill>
                  <a:srgbClr val="000000"/>
                </a:solidFill>
                <a:latin typeface="Times New Roman"/>
                <a:ea typeface="Times New Roman"/>
                <a:cs typeface="Times New Roman"/>
                <a:sym typeface="Times New Roman"/>
              </a:rPr>
              <a:t>Всеукраїнська акція з метою інформування молоді щодо їхньої участі та інтеграції у суспільне життя для відновлення країни – 580 жінок і 420 чоловіків.</a:t>
            </a:r>
            <a:endParaRPr sz="1600">
              <a:solidFill>
                <a:srgbClr val="000000"/>
              </a:solidFill>
              <a:latin typeface="Times New Roman"/>
              <a:ea typeface="Times New Roman"/>
              <a:cs typeface="Times New Roman"/>
              <a:sym typeface="Times New Roman"/>
            </a:endParaRPr>
          </a:p>
          <a:p>
            <a:pPr indent="-161925" lvl="0" marL="804862" rtl="0" algn="just">
              <a:lnSpc>
                <a:spcPct val="100000"/>
              </a:lnSpc>
              <a:spcBef>
                <a:spcPts val="0"/>
              </a:spcBef>
              <a:spcAft>
                <a:spcPts val="0"/>
              </a:spcAft>
              <a:buClr>
                <a:srgbClr val="000000"/>
              </a:buClr>
              <a:buSzPts val="2800"/>
              <a:buChar char="•"/>
            </a:pPr>
            <a:r>
              <a:rPr lang="uk-UA" sz="1600">
                <a:solidFill>
                  <a:srgbClr val="000000"/>
                </a:solidFill>
                <a:latin typeface="Times New Roman"/>
                <a:ea typeface="Times New Roman"/>
                <a:cs typeface="Times New Roman"/>
                <a:sym typeface="Times New Roman"/>
              </a:rPr>
              <a:t>Всеукраїнський молодіжний форум "Державотворець"– 245 жінок і 155 чоловіків.</a:t>
            </a:r>
            <a:endParaRPr sz="1600">
              <a:solidFill>
                <a:srgbClr val="000000"/>
              </a:solidFill>
              <a:latin typeface="Times New Roman"/>
              <a:ea typeface="Times New Roman"/>
              <a:cs typeface="Times New Roman"/>
              <a:sym typeface="Times New Roman"/>
            </a:endParaRPr>
          </a:p>
          <a:p>
            <a:pPr indent="-161925" lvl="0" marL="804862" rtl="0" algn="just">
              <a:lnSpc>
                <a:spcPct val="100000"/>
              </a:lnSpc>
              <a:spcBef>
                <a:spcPts val="0"/>
              </a:spcBef>
              <a:spcAft>
                <a:spcPts val="0"/>
              </a:spcAft>
              <a:buClr>
                <a:srgbClr val="000000"/>
              </a:buClr>
              <a:buSzPts val="2800"/>
              <a:buChar char="•"/>
            </a:pPr>
            <a:r>
              <a:rPr lang="uk-UA" sz="1600">
                <a:solidFill>
                  <a:srgbClr val="000000"/>
                </a:solidFill>
                <a:latin typeface="Times New Roman"/>
                <a:ea typeface="Times New Roman"/>
                <a:cs typeface="Times New Roman"/>
                <a:sym typeface="Times New Roman"/>
              </a:rPr>
              <a:t>Всеукраїнський тренінг для представників, які працюють у молодіжних та дитячих громадських організаціях, з метою підвищення їх компетентностей для роботи з молоддю в умовах війни та післявоєнний період– безпосередньо залучив 16 жінок, 14 чоловіків.</a:t>
            </a:r>
            <a:endParaRPr sz="1600">
              <a:solidFill>
                <a:srgbClr val="000000"/>
              </a:solidFill>
              <a:latin typeface="Times New Roman"/>
              <a:ea typeface="Times New Roman"/>
              <a:cs typeface="Times New Roman"/>
              <a:sym typeface="Times New Roman"/>
            </a:endParaRPr>
          </a:p>
          <a:p>
            <a:pPr indent="457200" lvl="0" marL="457200" rtl="0" algn="just">
              <a:lnSpc>
                <a:spcPct val="100000"/>
              </a:lnSpc>
              <a:spcBef>
                <a:spcPts val="600"/>
              </a:spcBef>
              <a:spcAft>
                <a:spcPts val="0"/>
              </a:spcAft>
              <a:buClr>
                <a:srgbClr val="000000"/>
              </a:buClr>
              <a:buSzPts val="2800"/>
              <a:buNone/>
            </a:pPr>
            <a:r>
              <a:rPr lang="uk-UA" sz="1600">
                <a:solidFill>
                  <a:srgbClr val="000000"/>
                </a:solidFill>
                <a:latin typeface="Times New Roman"/>
                <a:ea typeface="Times New Roman"/>
                <a:cs typeface="Times New Roman"/>
                <a:sym typeface="Times New Roman"/>
              </a:rPr>
              <a:t>У реалізації проєктів молодіжних та дитячих громадських організацій у 2025 році взяли участь 2601 жінка і 2111 чоловіків. Премію КМУ за особливі досягнення молоді у розбудові України у 2025 році отримали 9 жінок та 11 чоловіків. На виконання Наказу Мінмолодьспорту від 04.09.2025 року № 5715 «Про деякі питання щодо проведення у 2025 році конкурсу кращих практик молодіжної роботи в Україні», Державна установа «Всеукраїнський молодіжний центр» забезпечила проведення Конкурсу кращих практик молодіжної роботи. Відібрані заявки розподілилися за тематичними категоріями, зокрема «Гендерна рівність» – 6 заявок</a:t>
            </a:r>
            <a:endParaRPr sz="1600">
              <a:latin typeface="Arial"/>
              <a:ea typeface="Arial"/>
              <a:cs typeface="Arial"/>
              <a:sym typeface="Arial"/>
            </a:endParaRPr>
          </a:p>
          <a:p>
            <a:pPr indent="0" lvl="0" marL="457200" rtl="0" algn="just">
              <a:lnSpc>
                <a:spcPct val="100000"/>
              </a:lnSpc>
              <a:spcBef>
                <a:spcPts val="0"/>
              </a:spcBef>
              <a:spcAft>
                <a:spcPts val="0"/>
              </a:spcAft>
              <a:buNone/>
            </a:pPr>
            <a:r>
              <a:t/>
            </a:r>
            <a:endParaRPr sz="1600">
              <a:solidFill>
                <a:srgbClr val="000000"/>
              </a:solidFill>
              <a:latin typeface="Times New Roman"/>
              <a:ea typeface="Times New Roman"/>
              <a:cs typeface="Times New Roman"/>
              <a:sym typeface="Times New Roman"/>
            </a:endParaRPr>
          </a:p>
        </p:txBody>
      </p:sp>
      <p:sp>
        <p:nvSpPr>
          <p:cNvPr id="793" name="Google Shape;793;p10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97" name="Shape 797"/>
        <p:cNvGrpSpPr/>
        <p:nvPr/>
      </p:nvGrpSpPr>
      <p:grpSpPr>
        <a:xfrm>
          <a:off x="0" y="0"/>
          <a:ext cx="0" cy="0"/>
          <a:chOff x="0" y="0"/>
          <a:chExt cx="0" cy="0"/>
        </a:xfrm>
      </p:grpSpPr>
      <p:sp>
        <p:nvSpPr>
          <p:cNvPr id="798" name="Google Shape;798;p109"/>
          <p:cNvSpPr txBox="1"/>
          <p:nvPr>
            <p:ph type="title"/>
          </p:nvPr>
        </p:nvSpPr>
        <p:spPr>
          <a:xfrm>
            <a:off x="453314" y="-65988"/>
            <a:ext cx="11635409" cy="88458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Мінмолодьспорт. Виклики</a:t>
            </a:r>
            <a:endParaRPr b="1" sz="2400"/>
          </a:p>
        </p:txBody>
      </p:sp>
      <p:sp>
        <p:nvSpPr>
          <p:cNvPr id="799" name="Google Shape;799;p109"/>
          <p:cNvSpPr txBox="1"/>
          <p:nvPr>
            <p:ph idx="1" type="body"/>
          </p:nvPr>
        </p:nvSpPr>
        <p:spPr>
          <a:xfrm>
            <a:off x="322607" y="725095"/>
            <a:ext cx="11526886" cy="5616714"/>
          </a:xfrm>
          <a:prstGeom prst="rect">
            <a:avLst/>
          </a:prstGeom>
          <a:noFill/>
          <a:ln>
            <a:noFill/>
          </a:ln>
        </p:spPr>
        <p:txBody>
          <a:bodyPr anchorCtr="0" anchor="t" bIns="45700" lIns="91425" spcFirstLastPara="1" rIns="91425" wrap="square" tIns="45700">
            <a:noAutofit/>
          </a:bodyPr>
          <a:lstStyle/>
          <a:p>
            <a:pPr indent="447675" lvl="0" marL="357188" rtl="0" algn="just">
              <a:lnSpc>
                <a:spcPct val="100000"/>
              </a:lnSpc>
              <a:spcBef>
                <a:spcPts val="600"/>
              </a:spcBef>
              <a:spcAft>
                <a:spcPts val="0"/>
              </a:spcAft>
              <a:buClr>
                <a:srgbClr val="000000"/>
              </a:buClr>
              <a:buSzPts val="2800"/>
              <a:buNone/>
            </a:pPr>
            <a:r>
              <a:rPr lang="uk-UA" sz="1600">
                <a:solidFill>
                  <a:srgbClr val="000000"/>
                </a:solidFill>
                <a:latin typeface="Times New Roman"/>
                <a:ea typeface="Times New Roman"/>
                <a:cs typeface="Times New Roman"/>
                <a:sym typeface="Times New Roman"/>
              </a:rPr>
              <a:t>• Низький рівень представництва жінок у керівництві, тренерському та суддівському корпусі.</a:t>
            </a:r>
            <a:endParaRPr/>
          </a:p>
          <a:p>
            <a:pPr indent="447675" lvl="0" marL="357188" rtl="0" algn="just">
              <a:lnSpc>
                <a:spcPct val="100000"/>
              </a:lnSpc>
              <a:spcBef>
                <a:spcPts val="600"/>
              </a:spcBef>
              <a:spcAft>
                <a:spcPts val="0"/>
              </a:spcAft>
              <a:buClr>
                <a:srgbClr val="000000"/>
              </a:buClr>
              <a:buSzPts val="2800"/>
              <a:buNone/>
            </a:pPr>
            <a:r>
              <a:rPr lang="uk-UA" sz="1600">
                <a:solidFill>
                  <a:srgbClr val="000000"/>
                </a:solidFill>
                <a:latin typeface="Times New Roman"/>
                <a:ea typeface="Times New Roman"/>
                <a:cs typeface="Times New Roman"/>
                <a:sym typeface="Times New Roman"/>
              </a:rPr>
              <a:t>• Недостатня інституційна інтеграція гендерної рівності (відсутність системних політик, програм і механізмів).</a:t>
            </a:r>
            <a:endParaRPr/>
          </a:p>
          <a:p>
            <a:pPr indent="447675" lvl="0" marL="357188" rtl="0" algn="just">
              <a:lnSpc>
                <a:spcPct val="100000"/>
              </a:lnSpc>
              <a:spcBef>
                <a:spcPts val="600"/>
              </a:spcBef>
              <a:spcAft>
                <a:spcPts val="0"/>
              </a:spcAft>
              <a:buClr>
                <a:srgbClr val="000000"/>
              </a:buClr>
              <a:buSzPts val="2800"/>
              <a:buNone/>
            </a:pPr>
            <a:r>
              <a:rPr lang="uk-UA" sz="1600">
                <a:solidFill>
                  <a:srgbClr val="000000"/>
                </a:solidFill>
                <a:latin typeface="Times New Roman"/>
                <a:ea typeface="Times New Roman"/>
                <a:cs typeface="Times New Roman"/>
                <a:sym typeface="Times New Roman"/>
              </a:rPr>
              <a:t>• Обмежене впровадження гендерного аналізу, аудиту та гендерно орієнтованого бюджетування.</a:t>
            </a:r>
            <a:endParaRPr/>
          </a:p>
          <a:p>
            <a:pPr indent="447675" lvl="0" marL="357188" rtl="0" algn="just">
              <a:lnSpc>
                <a:spcPct val="100000"/>
              </a:lnSpc>
              <a:spcBef>
                <a:spcPts val="600"/>
              </a:spcBef>
              <a:spcAft>
                <a:spcPts val="0"/>
              </a:spcAft>
              <a:buClr>
                <a:srgbClr val="000000"/>
              </a:buClr>
              <a:buSzPts val="2800"/>
              <a:buNone/>
            </a:pPr>
            <a:r>
              <a:rPr lang="uk-UA" sz="1600">
                <a:solidFill>
                  <a:srgbClr val="000000"/>
                </a:solidFill>
                <a:latin typeface="Times New Roman"/>
                <a:ea typeface="Times New Roman"/>
                <a:cs typeface="Times New Roman"/>
                <a:sym typeface="Times New Roman"/>
              </a:rPr>
              <a:t>• Зростання соціальних ризиків і нерівностей в умовах війни, що посилює бар’єри участі молоді, жінок і чоловіків у суспільному та спортивному житті.</a:t>
            </a:r>
            <a:endParaRPr/>
          </a:p>
          <a:p>
            <a:pPr indent="0" lvl="0" marL="357187" rtl="0" algn="just">
              <a:lnSpc>
                <a:spcPct val="100000"/>
              </a:lnSpc>
              <a:spcBef>
                <a:spcPts val="600"/>
              </a:spcBef>
              <a:spcAft>
                <a:spcPts val="0"/>
              </a:spcAft>
              <a:buClr>
                <a:srgbClr val="000000"/>
              </a:buClr>
              <a:buSzPts val="2800"/>
              <a:buNone/>
            </a:pPr>
            <a:r>
              <a:rPr lang="uk-UA" sz="1600">
                <a:solidFill>
                  <a:srgbClr val="000000"/>
                </a:solidFill>
                <a:latin typeface="Times New Roman"/>
                <a:ea typeface="Times New Roman"/>
                <a:cs typeface="Times New Roman"/>
                <a:sym typeface="Times New Roman"/>
              </a:rPr>
              <a:t>Гендерно зумовлені виклики серед молоді за результатами дослідження встановлено (на основі аналітичних даних):</a:t>
            </a:r>
            <a:endParaRPr/>
          </a:p>
          <a:p>
            <a:pPr indent="447675" lvl="0" marL="357188" rtl="0" algn="just">
              <a:lnSpc>
                <a:spcPct val="100000"/>
              </a:lnSpc>
              <a:spcBef>
                <a:spcPts val="600"/>
              </a:spcBef>
              <a:spcAft>
                <a:spcPts val="0"/>
              </a:spcAft>
              <a:buClr>
                <a:srgbClr val="000000"/>
              </a:buClr>
              <a:buSzPts val="2800"/>
              <a:buNone/>
            </a:pPr>
            <a:r>
              <a:rPr lang="uk-UA" sz="1600">
                <a:solidFill>
                  <a:srgbClr val="000000"/>
                </a:solidFill>
                <a:latin typeface="Times New Roman"/>
                <a:ea typeface="Times New Roman"/>
                <a:cs typeface="Times New Roman"/>
                <a:sym typeface="Times New Roman"/>
              </a:rPr>
              <a:t>• 61,7% дівчат і молодих жінок у статусі NEET (які не навчаються, не працюють та не проходять професійної підготовки) мають дітей, що свідчить про критичний вплив доглядових обов’язків на доступ до освіти та зайнятості;</a:t>
            </a:r>
            <a:endParaRPr/>
          </a:p>
          <a:p>
            <a:pPr indent="447675" lvl="0" marL="357188" rtl="0" algn="just">
              <a:lnSpc>
                <a:spcPct val="100000"/>
              </a:lnSpc>
              <a:spcBef>
                <a:spcPts val="600"/>
              </a:spcBef>
              <a:spcAft>
                <a:spcPts val="0"/>
              </a:spcAft>
              <a:buClr>
                <a:srgbClr val="000000"/>
              </a:buClr>
              <a:buSzPts val="2800"/>
              <a:buNone/>
            </a:pPr>
            <a:r>
              <a:rPr lang="uk-UA" sz="1600">
                <a:solidFill>
                  <a:srgbClr val="000000"/>
                </a:solidFill>
                <a:latin typeface="Times New Roman"/>
                <a:ea typeface="Times New Roman"/>
                <a:cs typeface="Times New Roman"/>
                <a:sym typeface="Times New Roman"/>
              </a:rPr>
              <a:t>• 26,6% жінок NEET мають статус ВПО, що посилює соціально економічну вразливість;</a:t>
            </a:r>
            <a:endParaRPr/>
          </a:p>
          <a:p>
            <a:pPr indent="447675" lvl="0" marL="357188" rtl="0" algn="just">
              <a:lnSpc>
                <a:spcPct val="100000"/>
              </a:lnSpc>
              <a:spcBef>
                <a:spcPts val="600"/>
              </a:spcBef>
              <a:spcAft>
                <a:spcPts val="0"/>
              </a:spcAft>
              <a:buClr>
                <a:srgbClr val="000000"/>
              </a:buClr>
              <a:buSzPts val="2800"/>
              <a:buNone/>
            </a:pPr>
            <a:r>
              <a:rPr lang="uk-UA" sz="1600">
                <a:solidFill>
                  <a:srgbClr val="000000"/>
                </a:solidFill>
                <a:latin typeface="Times New Roman"/>
                <a:ea typeface="Times New Roman"/>
                <a:cs typeface="Times New Roman"/>
                <a:sym typeface="Times New Roman"/>
              </a:rPr>
              <a:t>• переважну частку NEET становлять жінки віком 25-34 роки, часто з вищою або професійною освітою;</a:t>
            </a:r>
            <a:endParaRPr/>
          </a:p>
          <a:p>
            <a:pPr indent="447675" lvl="0" marL="357188" rtl="0" algn="just">
              <a:lnSpc>
                <a:spcPct val="100000"/>
              </a:lnSpc>
              <a:spcBef>
                <a:spcPts val="600"/>
              </a:spcBef>
              <a:spcAft>
                <a:spcPts val="0"/>
              </a:spcAft>
              <a:buClr>
                <a:srgbClr val="000000"/>
              </a:buClr>
              <a:buSzPts val="2800"/>
              <a:buNone/>
            </a:pPr>
            <a:r>
              <a:rPr lang="uk-UA" sz="1600">
                <a:solidFill>
                  <a:srgbClr val="000000"/>
                </a:solidFill>
                <a:latin typeface="Times New Roman"/>
                <a:ea typeface="Times New Roman"/>
                <a:cs typeface="Times New Roman"/>
                <a:sym typeface="Times New Roman"/>
              </a:rPr>
              <a:t>• близько 9% респонденток мають статус інвалідності;</a:t>
            </a:r>
            <a:endParaRPr/>
          </a:p>
          <a:p>
            <a:pPr indent="447675" lvl="0" marL="357188" rtl="0" algn="just">
              <a:lnSpc>
                <a:spcPct val="100000"/>
              </a:lnSpc>
              <a:spcBef>
                <a:spcPts val="600"/>
              </a:spcBef>
              <a:spcAft>
                <a:spcPts val="0"/>
              </a:spcAft>
              <a:buClr>
                <a:srgbClr val="000000"/>
              </a:buClr>
              <a:buSzPts val="2800"/>
              <a:buNone/>
            </a:pPr>
            <a:r>
              <a:rPr lang="uk-UA" sz="1600">
                <a:solidFill>
                  <a:srgbClr val="000000"/>
                </a:solidFill>
                <a:latin typeface="Times New Roman"/>
                <a:ea typeface="Times New Roman"/>
                <a:cs typeface="Times New Roman"/>
                <a:sym typeface="Times New Roman"/>
              </a:rPr>
              <a:t>• домінує економічна залежність від доходів партнера або соціальних виплат, особливо серед матерів.</a:t>
            </a:r>
            <a:endParaRPr/>
          </a:p>
          <a:p>
            <a:pPr indent="0" lvl="0" marL="636587" rtl="0" algn="just">
              <a:lnSpc>
                <a:spcPct val="100000"/>
              </a:lnSpc>
              <a:spcBef>
                <a:spcPts val="600"/>
              </a:spcBef>
              <a:spcAft>
                <a:spcPts val="0"/>
              </a:spcAft>
              <a:buClr>
                <a:srgbClr val="000000"/>
              </a:buClr>
              <a:buSzPts val="2800"/>
              <a:buNone/>
            </a:pPr>
            <a:r>
              <a:rPr lang="uk-UA" sz="1600">
                <a:solidFill>
                  <a:srgbClr val="000000"/>
                </a:solidFill>
                <a:latin typeface="Times New Roman"/>
                <a:ea typeface="Times New Roman"/>
                <a:cs typeface="Times New Roman"/>
                <a:sym typeface="Times New Roman"/>
              </a:rPr>
              <a:t>Системні наслідки для молодіжної політики:</a:t>
            </a:r>
            <a:endParaRPr/>
          </a:p>
          <a:p>
            <a:pPr indent="447675" lvl="0" marL="357188" rtl="0" algn="just">
              <a:lnSpc>
                <a:spcPct val="100000"/>
              </a:lnSpc>
              <a:spcBef>
                <a:spcPts val="600"/>
              </a:spcBef>
              <a:spcAft>
                <a:spcPts val="0"/>
              </a:spcAft>
              <a:buClr>
                <a:srgbClr val="000000"/>
              </a:buClr>
              <a:buSzPts val="2800"/>
              <a:buNone/>
            </a:pPr>
            <a:r>
              <a:rPr lang="uk-UA" sz="1600">
                <a:solidFill>
                  <a:srgbClr val="000000"/>
                </a:solidFill>
                <a:latin typeface="Times New Roman"/>
                <a:ea typeface="Times New Roman"/>
                <a:cs typeface="Times New Roman"/>
                <a:sym typeface="Times New Roman"/>
              </a:rPr>
              <a:t>• статус NEET серед молодих жінок має виразний гендерний характер;</a:t>
            </a:r>
            <a:endParaRPr/>
          </a:p>
          <a:p>
            <a:pPr indent="447675" lvl="0" marL="357188" rtl="0" algn="just">
              <a:lnSpc>
                <a:spcPct val="100000"/>
              </a:lnSpc>
              <a:spcBef>
                <a:spcPts val="600"/>
              </a:spcBef>
              <a:spcAft>
                <a:spcPts val="0"/>
              </a:spcAft>
              <a:buClr>
                <a:srgbClr val="000000"/>
              </a:buClr>
              <a:buSzPts val="2800"/>
              <a:buNone/>
            </a:pPr>
            <a:r>
              <a:rPr lang="uk-UA" sz="1600">
                <a:solidFill>
                  <a:srgbClr val="000000"/>
                </a:solidFill>
                <a:latin typeface="Times New Roman"/>
                <a:ea typeface="Times New Roman"/>
                <a:cs typeface="Times New Roman"/>
                <a:sym typeface="Times New Roman"/>
              </a:rPr>
              <a:t>• поєднання материнства, обмеженої інфраструктури догляду та негнучкого ринку праці формує «пастку NEET»;</a:t>
            </a:r>
            <a:endParaRPr/>
          </a:p>
          <a:p>
            <a:pPr indent="447675" lvl="0" marL="357188" rtl="0" algn="just">
              <a:lnSpc>
                <a:spcPct val="100000"/>
              </a:lnSpc>
              <a:spcBef>
                <a:spcPts val="600"/>
              </a:spcBef>
              <a:spcAft>
                <a:spcPts val="0"/>
              </a:spcAft>
              <a:buClr>
                <a:srgbClr val="000000"/>
              </a:buClr>
              <a:buSzPts val="2800"/>
              <a:buNone/>
            </a:pPr>
            <a:r>
              <a:rPr lang="uk-UA" sz="1600">
                <a:solidFill>
                  <a:srgbClr val="000000"/>
                </a:solidFill>
                <a:latin typeface="Times New Roman"/>
                <a:ea typeface="Times New Roman"/>
                <a:cs typeface="Times New Roman"/>
                <a:sym typeface="Times New Roman"/>
              </a:rPr>
              <a:t>• наявний розрив між рівнем освіти молодих жінок і можливістю її реалізації;</a:t>
            </a:r>
            <a:endParaRPr/>
          </a:p>
          <a:p>
            <a:pPr indent="447675" lvl="0" marL="357188" rtl="0" algn="just">
              <a:lnSpc>
                <a:spcPct val="100000"/>
              </a:lnSpc>
              <a:spcBef>
                <a:spcPts val="600"/>
              </a:spcBef>
              <a:spcAft>
                <a:spcPts val="0"/>
              </a:spcAft>
              <a:buClr>
                <a:srgbClr val="000000"/>
              </a:buClr>
              <a:buSzPts val="2800"/>
              <a:buNone/>
            </a:pPr>
            <a:r>
              <a:rPr lang="uk-UA" sz="1600">
                <a:solidFill>
                  <a:srgbClr val="000000"/>
                </a:solidFill>
                <a:latin typeface="Times New Roman"/>
                <a:ea typeface="Times New Roman"/>
                <a:cs typeface="Times New Roman"/>
                <a:sym typeface="Times New Roman"/>
              </a:rPr>
              <a:t>• зберігаються гендерні стереотипи та дискримінаційні практики, що обмежують рівні можливості жінок і чоловіків</a:t>
            </a:r>
            <a:endParaRPr/>
          </a:p>
          <a:p>
            <a:pPr indent="447675" lvl="0" marL="357188" rtl="0" algn="just">
              <a:lnSpc>
                <a:spcPct val="100000"/>
              </a:lnSpc>
              <a:spcBef>
                <a:spcPts val="600"/>
              </a:spcBef>
              <a:spcAft>
                <a:spcPts val="600"/>
              </a:spcAft>
              <a:buClr>
                <a:srgbClr val="000000"/>
              </a:buClr>
              <a:buSzPts val="2800"/>
              <a:buNone/>
            </a:pPr>
            <a:r>
              <a:t/>
            </a:r>
            <a:endParaRPr sz="1600">
              <a:solidFill>
                <a:srgbClr val="000000"/>
              </a:solidFill>
              <a:latin typeface="Times New Roman"/>
              <a:ea typeface="Times New Roman"/>
              <a:cs typeface="Times New Roman"/>
              <a:sym typeface="Times New Roman"/>
            </a:endParaRPr>
          </a:p>
        </p:txBody>
      </p:sp>
      <p:sp>
        <p:nvSpPr>
          <p:cNvPr id="800" name="Google Shape;800;p10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04" name="Shape 804"/>
        <p:cNvGrpSpPr/>
        <p:nvPr/>
      </p:nvGrpSpPr>
      <p:grpSpPr>
        <a:xfrm>
          <a:off x="0" y="0"/>
          <a:ext cx="0" cy="0"/>
          <a:chOff x="0" y="0"/>
          <a:chExt cx="0" cy="0"/>
        </a:xfrm>
      </p:grpSpPr>
      <p:sp>
        <p:nvSpPr>
          <p:cNvPr id="805" name="Google Shape;805;p110"/>
          <p:cNvSpPr txBox="1"/>
          <p:nvPr>
            <p:ph type="title"/>
          </p:nvPr>
        </p:nvSpPr>
        <p:spPr>
          <a:xfrm>
            <a:off x="556591" y="-139147"/>
            <a:ext cx="11635409" cy="88458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Мінмолодьспорт. Плани</a:t>
            </a:r>
            <a:endParaRPr b="1" sz="2400"/>
          </a:p>
        </p:txBody>
      </p:sp>
      <p:sp>
        <p:nvSpPr>
          <p:cNvPr id="806" name="Google Shape;806;p110"/>
          <p:cNvSpPr txBox="1"/>
          <p:nvPr>
            <p:ph idx="1" type="body"/>
          </p:nvPr>
        </p:nvSpPr>
        <p:spPr>
          <a:xfrm>
            <a:off x="99800" y="863750"/>
            <a:ext cx="11767500" cy="2565300"/>
          </a:xfrm>
          <a:prstGeom prst="rect">
            <a:avLst/>
          </a:prstGeom>
          <a:noFill/>
          <a:ln>
            <a:noFill/>
          </a:ln>
        </p:spPr>
        <p:txBody>
          <a:bodyPr anchorCtr="0" anchor="t" bIns="45700" lIns="91425" spcFirstLastPara="1" rIns="91425" wrap="square" tIns="45700">
            <a:noAutofit/>
          </a:bodyPr>
          <a:lstStyle/>
          <a:p>
            <a:pPr indent="447675" lvl="0" marL="357188" rtl="0" algn="just">
              <a:lnSpc>
                <a:spcPct val="100000"/>
              </a:lnSpc>
              <a:spcBef>
                <a:spcPts val="600"/>
              </a:spcBef>
              <a:spcAft>
                <a:spcPts val="0"/>
              </a:spcAft>
              <a:buClr>
                <a:srgbClr val="000000"/>
              </a:buClr>
              <a:buSzPts val="2800"/>
              <a:buNone/>
            </a:pPr>
            <a:r>
              <a:rPr i="1" lang="uk-UA" sz="1800" u="sng">
                <a:solidFill>
                  <a:srgbClr val="000000"/>
                </a:solidFill>
                <a:latin typeface="Times New Roman"/>
                <a:ea typeface="Times New Roman"/>
                <a:cs typeface="Times New Roman"/>
                <a:sym typeface="Times New Roman"/>
              </a:rPr>
              <a:t>У сфері спорту</a:t>
            </a:r>
            <a:endParaRPr/>
          </a:p>
          <a:p>
            <a:pPr indent="447675" lvl="0" marL="357188" rtl="0" algn="just">
              <a:lnSpc>
                <a:spcPct val="100000"/>
              </a:lnSpc>
              <a:spcBef>
                <a:spcPts val="1200"/>
              </a:spcBef>
              <a:spcAft>
                <a:spcPts val="0"/>
              </a:spcAft>
              <a:buClr>
                <a:srgbClr val="000000"/>
              </a:buClr>
              <a:buSzPts val="2800"/>
              <a:buNone/>
            </a:pPr>
            <a:r>
              <a:rPr lang="uk-UA" sz="1700">
                <a:solidFill>
                  <a:srgbClr val="000000"/>
                </a:solidFill>
                <a:latin typeface="Times New Roman"/>
                <a:ea typeface="Times New Roman"/>
                <a:cs typeface="Times New Roman"/>
                <a:sym typeface="Times New Roman"/>
              </a:rPr>
              <a:t>Використання результатів дослідження «All In Plus: Покращуємо стан гендерної рівності у спорті» для:</a:t>
            </a:r>
            <a:endParaRPr/>
          </a:p>
          <a:p>
            <a:pPr indent="447675" lvl="0" marL="357188" rtl="0" algn="just">
              <a:lnSpc>
                <a:spcPct val="100000"/>
              </a:lnSpc>
              <a:spcBef>
                <a:spcPts val="600"/>
              </a:spcBef>
              <a:spcAft>
                <a:spcPts val="0"/>
              </a:spcAft>
              <a:buClr>
                <a:srgbClr val="000000"/>
              </a:buClr>
              <a:buSzPts val="2800"/>
              <a:buNone/>
            </a:pPr>
            <a:r>
              <a:rPr lang="uk-UA" sz="1700">
                <a:solidFill>
                  <a:srgbClr val="000000"/>
                </a:solidFill>
                <a:latin typeface="Times New Roman"/>
                <a:ea typeface="Times New Roman"/>
                <a:cs typeface="Times New Roman"/>
                <a:sym typeface="Times New Roman"/>
              </a:rPr>
              <a:t>• посилення лідерства жінок у спорті;</a:t>
            </a:r>
            <a:endParaRPr/>
          </a:p>
          <a:p>
            <a:pPr indent="447675" lvl="0" marL="357188" rtl="0" algn="just">
              <a:lnSpc>
                <a:spcPct val="100000"/>
              </a:lnSpc>
              <a:spcBef>
                <a:spcPts val="0"/>
              </a:spcBef>
              <a:spcAft>
                <a:spcPts val="0"/>
              </a:spcAft>
              <a:buClr>
                <a:srgbClr val="000000"/>
              </a:buClr>
              <a:buSzPts val="2800"/>
              <a:buNone/>
            </a:pPr>
            <a:r>
              <a:rPr lang="uk-UA" sz="1700">
                <a:solidFill>
                  <a:srgbClr val="000000"/>
                </a:solidFill>
                <a:latin typeface="Times New Roman"/>
                <a:ea typeface="Times New Roman"/>
                <a:cs typeface="Times New Roman"/>
                <a:sym typeface="Times New Roman"/>
              </a:rPr>
              <a:t>• залучення жінок до тренерської та суддівської діяльності.</a:t>
            </a:r>
            <a:endParaRPr/>
          </a:p>
          <a:p>
            <a:pPr indent="447675" lvl="0" marL="357187" rtl="0" algn="just">
              <a:lnSpc>
                <a:spcPct val="100000"/>
              </a:lnSpc>
              <a:spcBef>
                <a:spcPts val="1200"/>
              </a:spcBef>
              <a:spcAft>
                <a:spcPts val="0"/>
              </a:spcAft>
              <a:buClr>
                <a:srgbClr val="000000"/>
              </a:buClr>
              <a:buSzPts val="2800"/>
              <a:buNone/>
            </a:pPr>
            <a:r>
              <a:rPr lang="uk-UA" sz="1700">
                <a:solidFill>
                  <a:srgbClr val="000000"/>
                </a:solidFill>
                <a:latin typeface="Times New Roman"/>
                <a:ea typeface="Times New Roman"/>
                <a:cs typeface="Times New Roman"/>
                <a:sym typeface="Times New Roman"/>
              </a:rPr>
              <a:t>Підтримка спортивних федерацій у розробці  гендерних політик та планів дій.</a:t>
            </a:r>
            <a:endParaRPr sz="1700">
              <a:solidFill>
                <a:srgbClr val="000000"/>
              </a:solidFill>
              <a:latin typeface="Times New Roman"/>
              <a:ea typeface="Times New Roman"/>
              <a:cs typeface="Times New Roman"/>
              <a:sym typeface="Times New Roman"/>
            </a:endParaRPr>
          </a:p>
          <a:p>
            <a:pPr indent="447675" lvl="0" marL="357187" rtl="0" algn="just">
              <a:lnSpc>
                <a:spcPct val="100000"/>
              </a:lnSpc>
              <a:spcBef>
                <a:spcPts val="1200"/>
              </a:spcBef>
              <a:spcAft>
                <a:spcPts val="0"/>
              </a:spcAft>
              <a:buClr>
                <a:srgbClr val="000000"/>
              </a:buClr>
              <a:buSzPts val="2800"/>
              <a:buNone/>
            </a:pPr>
            <a:r>
              <a:t/>
            </a:r>
            <a:endParaRPr sz="1700">
              <a:solidFill>
                <a:srgbClr val="000000"/>
              </a:solidFill>
              <a:latin typeface="Times New Roman"/>
              <a:ea typeface="Times New Roman"/>
              <a:cs typeface="Times New Roman"/>
              <a:sym typeface="Times New Roman"/>
            </a:endParaRPr>
          </a:p>
          <a:p>
            <a:pPr indent="447675" lvl="0" marL="357188" rtl="0" algn="just">
              <a:lnSpc>
                <a:spcPct val="100000"/>
              </a:lnSpc>
              <a:spcBef>
                <a:spcPts val="600"/>
              </a:spcBef>
              <a:spcAft>
                <a:spcPts val="0"/>
              </a:spcAft>
              <a:buClr>
                <a:srgbClr val="000000"/>
              </a:buClr>
              <a:buSzPts val="2800"/>
              <a:buNone/>
            </a:pPr>
            <a:r>
              <a:rPr i="1" lang="uk-UA" sz="1800" u="sng">
                <a:solidFill>
                  <a:srgbClr val="000000"/>
                </a:solidFill>
                <a:latin typeface="Times New Roman"/>
                <a:ea typeface="Times New Roman"/>
                <a:cs typeface="Times New Roman"/>
                <a:sym typeface="Times New Roman"/>
              </a:rPr>
              <a:t>У сфері молодіжної політики</a:t>
            </a:r>
            <a:endParaRPr/>
          </a:p>
          <a:p>
            <a:pPr indent="447675" lvl="0" marL="357188" rtl="0" algn="just">
              <a:lnSpc>
                <a:spcPct val="100000"/>
              </a:lnSpc>
              <a:spcBef>
                <a:spcPts val="600"/>
              </a:spcBef>
              <a:spcAft>
                <a:spcPts val="0"/>
              </a:spcAft>
              <a:buClr>
                <a:srgbClr val="000000"/>
              </a:buClr>
              <a:buSzPts val="2800"/>
              <a:buNone/>
            </a:pPr>
            <a:r>
              <a:rPr lang="uk-UA" sz="1700">
                <a:solidFill>
                  <a:srgbClr val="000000"/>
                </a:solidFill>
                <a:latin typeface="Times New Roman"/>
                <a:ea typeface="Times New Roman"/>
                <a:cs typeface="Times New Roman"/>
                <a:sym typeface="Times New Roman"/>
              </a:rPr>
              <a:t>• забезпечення рівного доступу молоді до участі у програмах та проєктах незалежно від статі;</a:t>
            </a:r>
            <a:endParaRPr/>
          </a:p>
          <a:p>
            <a:pPr indent="447675" lvl="0" marL="357188" rtl="0" algn="just">
              <a:lnSpc>
                <a:spcPct val="100000"/>
              </a:lnSpc>
              <a:spcBef>
                <a:spcPts val="0"/>
              </a:spcBef>
              <a:spcAft>
                <a:spcPts val="0"/>
              </a:spcAft>
              <a:buClr>
                <a:srgbClr val="000000"/>
              </a:buClr>
              <a:buSzPts val="2800"/>
              <a:buNone/>
            </a:pPr>
            <a:r>
              <a:rPr lang="uk-UA" sz="1700">
                <a:solidFill>
                  <a:srgbClr val="000000"/>
                </a:solidFill>
                <a:latin typeface="Times New Roman"/>
                <a:ea typeface="Times New Roman"/>
                <a:cs typeface="Times New Roman"/>
                <a:sym typeface="Times New Roman"/>
              </a:rPr>
              <a:t>• проведення гендерного аудиту;</a:t>
            </a:r>
            <a:endParaRPr/>
          </a:p>
          <a:p>
            <a:pPr indent="447675" lvl="0" marL="357188" rtl="0" algn="just">
              <a:lnSpc>
                <a:spcPct val="100000"/>
              </a:lnSpc>
              <a:spcBef>
                <a:spcPts val="0"/>
              </a:spcBef>
              <a:spcAft>
                <a:spcPts val="0"/>
              </a:spcAft>
              <a:buClr>
                <a:srgbClr val="000000"/>
              </a:buClr>
              <a:buSzPts val="2800"/>
              <a:buNone/>
            </a:pPr>
            <a:r>
              <a:rPr lang="uk-UA" sz="1700">
                <a:solidFill>
                  <a:srgbClr val="000000"/>
                </a:solidFill>
                <a:latin typeface="Times New Roman"/>
                <a:ea typeface="Times New Roman"/>
                <a:cs typeface="Times New Roman"/>
                <a:sym typeface="Times New Roman"/>
              </a:rPr>
              <a:t>• </a:t>
            </a:r>
            <a:r>
              <a:rPr lang="uk-UA" sz="1700">
                <a:solidFill>
                  <a:srgbClr val="000000"/>
                </a:solidFill>
                <a:latin typeface="Times New Roman"/>
                <a:ea typeface="Times New Roman"/>
                <a:cs typeface="Times New Roman"/>
                <a:sym typeface="Times New Roman"/>
              </a:rPr>
              <a:t>врахування</a:t>
            </a:r>
            <a:r>
              <a:rPr lang="uk-UA" sz="1700">
                <a:solidFill>
                  <a:srgbClr val="000000"/>
                </a:solidFill>
                <a:latin typeface="Times New Roman"/>
                <a:ea typeface="Times New Roman"/>
                <a:cs typeface="Times New Roman"/>
                <a:sym typeface="Times New Roman"/>
              </a:rPr>
              <a:t> результатів дослідження щодо дівчат і молодих жінок у статусі NEET під час формування </a:t>
            </a:r>
            <a:r>
              <a:rPr lang="uk-UA" sz="1700">
                <a:solidFill>
                  <a:srgbClr val="000000"/>
                </a:solidFill>
                <a:latin typeface="Times New Roman"/>
                <a:ea typeface="Times New Roman"/>
                <a:cs typeface="Times New Roman"/>
                <a:sym typeface="Times New Roman"/>
              </a:rPr>
              <a:t>та реалізації</a:t>
            </a:r>
            <a:r>
              <a:rPr lang="uk-UA" sz="1700">
                <a:solidFill>
                  <a:srgbClr val="000000"/>
                </a:solidFill>
                <a:latin typeface="Times New Roman"/>
                <a:ea typeface="Times New Roman"/>
                <a:cs typeface="Times New Roman"/>
                <a:sym typeface="Times New Roman"/>
              </a:rPr>
              <a:t> державних і регіональних програм у сфері молодіжної політики;</a:t>
            </a:r>
            <a:endParaRPr/>
          </a:p>
          <a:p>
            <a:pPr indent="447675" lvl="0" marL="357188" rtl="0" algn="just">
              <a:lnSpc>
                <a:spcPct val="100000"/>
              </a:lnSpc>
              <a:spcBef>
                <a:spcPts val="0"/>
              </a:spcBef>
              <a:spcAft>
                <a:spcPts val="0"/>
              </a:spcAft>
              <a:buClr>
                <a:srgbClr val="000000"/>
              </a:buClr>
              <a:buSzPts val="2800"/>
              <a:buNone/>
            </a:pPr>
            <a:r>
              <a:rPr lang="uk-UA" sz="1700">
                <a:solidFill>
                  <a:srgbClr val="000000"/>
                </a:solidFill>
                <a:latin typeface="Times New Roman"/>
                <a:ea typeface="Times New Roman"/>
                <a:cs typeface="Times New Roman"/>
                <a:sym typeface="Times New Roman"/>
              </a:rPr>
              <a:t>• розвиток гендерно чутливих молодіжних послуг для молоді, зокрема для молодих жінок з дітьми, ВПО та осіб з інвалідністю;</a:t>
            </a:r>
            <a:endParaRPr/>
          </a:p>
          <a:p>
            <a:pPr indent="447675" lvl="0" marL="357188" rtl="0" algn="just">
              <a:lnSpc>
                <a:spcPct val="100000"/>
              </a:lnSpc>
              <a:spcBef>
                <a:spcPts val="0"/>
              </a:spcBef>
              <a:spcAft>
                <a:spcPts val="0"/>
              </a:spcAft>
              <a:buClr>
                <a:srgbClr val="000000"/>
              </a:buClr>
              <a:buSzPts val="2800"/>
              <a:buNone/>
            </a:pPr>
            <a:r>
              <a:rPr lang="uk-UA" sz="1700">
                <a:solidFill>
                  <a:srgbClr val="000000"/>
                </a:solidFill>
                <a:latin typeface="Times New Roman"/>
                <a:ea typeface="Times New Roman"/>
                <a:cs typeface="Times New Roman"/>
                <a:sym typeface="Times New Roman"/>
              </a:rPr>
              <a:t>• посилення доступу молодих жінок до неформальної освіти, перекваліфікації та набуття практичних навичок, з урахуванням можливостей поєднання навчання з доглядовими обов’язками;</a:t>
            </a:r>
            <a:endParaRPr/>
          </a:p>
          <a:p>
            <a:pPr indent="447675" lvl="0" marL="357188" rtl="0" algn="just">
              <a:lnSpc>
                <a:spcPct val="100000"/>
              </a:lnSpc>
              <a:spcBef>
                <a:spcPts val="0"/>
              </a:spcBef>
              <a:spcAft>
                <a:spcPts val="0"/>
              </a:spcAft>
              <a:buClr>
                <a:srgbClr val="000000"/>
              </a:buClr>
              <a:buSzPts val="2800"/>
              <a:buNone/>
            </a:pPr>
            <a:r>
              <a:rPr lang="uk-UA" sz="1700">
                <a:solidFill>
                  <a:srgbClr val="000000"/>
                </a:solidFill>
                <a:latin typeface="Times New Roman"/>
                <a:ea typeface="Times New Roman"/>
                <a:cs typeface="Times New Roman"/>
                <a:sym typeface="Times New Roman"/>
              </a:rPr>
              <a:t>• сприяння залученню молодих жінок до програм економічної активності, самозайнятості та підприємництва;</a:t>
            </a:r>
            <a:endParaRPr/>
          </a:p>
          <a:p>
            <a:pPr indent="447675" lvl="0" marL="357188" rtl="0" algn="just">
              <a:lnSpc>
                <a:spcPct val="100000"/>
              </a:lnSpc>
              <a:spcBef>
                <a:spcPts val="0"/>
              </a:spcBef>
              <a:spcAft>
                <a:spcPts val="0"/>
              </a:spcAft>
              <a:buClr>
                <a:srgbClr val="000000"/>
              </a:buClr>
              <a:buSzPts val="2800"/>
              <a:buNone/>
            </a:pPr>
            <a:r>
              <a:rPr lang="uk-UA" sz="1700">
                <a:solidFill>
                  <a:srgbClr val="000000"/>
                </a:solidFill>
                <a:latin typeface="Times New Roman"/>
                <a:ea typeface="Times New Roman"/>
                <a:cs typeface="Times New Roman"/>
                <a:sym typeface="Times New Roman"/>
              </a:rPr>
              <a:t>• впровадження елементів гендерного аналізу та моніторингу участі молоді у програмах і заходах молодіжної політики;</a:t>
            </a:r>
            <a:endParaRPr/>
          </a:p>
          <a:p>
            <a:pPr indent="447675" lvl="0" marL="357188" rtl="0" algn="just">
              <a:lnSpc>
                <a:spcPct val="100000"/>
              </a:lnSpc>
              <a:spcBef>
                <a:spcPts val="0"/>
              </a:spcBef>
              <a:spcAft>
                <a:spcPts val="0"/>
              </a:spcAft>
              <a:buClr>
                <a:srgbClr val="000000"/>
              </a:buClr>
              <a:buSzPts val="2800"/>
              <a:buNone/>
            </a:pPr>
            <a:r>
              <a:rPr lang="uk-UA" sz="1700">
                <a:solidFill>
                  <a:srgbClr val="000000"/>
                </a:solidFill>
                <a:latin typeface="Times New Roman"/>
                <a:ea typeface="Times New Roman"/>
                <a:cs typeface="Times New Roman"/>
                <a:sym typeface="Times New Roman"/>
              </a:rPr>
              <a:t>• подолання суспільних стереотипів щодо дискримінаційного уявлення про роль жінок на роботі та у родині.</a:t>
            </a:r>
            <a:endParaRPr/>
          </a:p>
        </p:txBody>
      </p:sp>
      <p:sp>
        <p:nvSpPr>
          <p:cNvPr id="807" name="Google Shape;807;p1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11" name="Shape 811"/>
        <p:cNvGrpSpPr/>
        <p:nvPr/>
      </p:nvGrpSpPr>
      <p:grpSpPr>
        <a:xfrm>
          <a:off x="0" y="0"/>
          <a:ext cx="0" cy="0"/>
          <a:chOff x="0" y="0"/>
          <a:chExt cx="0" cy="0"/>
        </a:xfrm>
      </p:grpSpPr>
      <p:sp>
        <p:nvSpPr>
          <p:cNvPr id="812" name="Google Shape;812;p111"/>
          <p:cNvSpPr txBox="1"/>
          <p:nvPr>
            <p:ph type="title"/>
          </p:nvPr>
        </p:nvSpPr>
        <p:spPr>
          <a:xfrm>
            <a:off x="0" y="136525"/>
            <a:ext cx="11367000" cy="1352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Міністерство цифрової трансформації України. Досягнення</a:t>
            </a:r>
            <a:endParaRPr b="1" sz="2400"/>
          </a:p>
        </p:txBody>
      </p:sp>
      <p:sp>
        <p:nvSpPr>
          <p:cNvPr id="813" name="Google Shape;813;p111"/>
          <p:cNvSpPr txBox="1"/>
          <p:nvPr>
            <p:ph idx="1" type="body"/>
          </p:nvPr>
        </p:nvSpPr>
        <p:spPr>
          <a:xfrm>
            <a:off x="131073" y="931410"/>
            <a:ext cx="11436879" cy="560750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600"/>
              </a:spcBef>
              <a:spcAft>
                <a:spcPts val="0"/>
              </a:spcAft>
              <a:buClr>
                <a:schemeClr val="dk1"/>
              </a:buClr>
              <a:buSzPts val="1900"/>
              <a:buNone/>
            </a:pPr>
            <a:r>
              <a:t/>
            </a:r>
            <a:endParaRPr b="0" i="0" sz="1900" u="none" cap="none" strike="noStrike">
              <a:solidFill>
                <a:srgbClr val="000000"/>
              </a:solidFill>
              <a:latin typeface="Times New Roman"/>
              <a:ea typeface="Times New Roman"/>
              <a:cs typeface="Times New Roman"/>
              <a:sym typeface="Times New Roman"/>
            </a:endParaRPr>
          </a:p>
          <a:p>
            <a:pPr indent="0" lvl="0" marL="0" rtl="0" algn="just">
              <a:lnSpc>
                <a:spcPct val="107000"/>
              </a:lnSpc>
              <a:spcBef>
                <a:spcPts val="600"/>
              </a:spcBef>
              <a:spcAft>
                <a:spcPts val="0"/>
              </a:spcAft>
              <a:buSzPts val="1800"/>
              <a:buNone/>
            </a:pPr>
            <a:r>
              <a:t/>
            </a:r>
            <a:endParaRPr sz="1600"/>
          </a:p>
        </p:txBody>
      </p:sp>
      <p:sp>
        <p:nvSpPr>
          <p:cNvPr id="814" name="Google Shape;814;p1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uk-UA"/>
              <a:t>‹#›</a:t>
            </a:fld>
            <a:endParaRPr/>
          </a:p>
        </p:txBody>
      </p:sp>
      <p:sp>
        <p:nvSpPr>
          <p:cNvPr id="815" name="Google Shape;815;p111"/>
          <p:cNvSpPr txBox="1"/>
          <p:nvPr/>
        </p:nvSpPr>
        <p:spPr>
          <a:xfrm>
            <a:off x="131075" y="1573700"/>
            <a:ext cx="11647200" cy="512550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uk-UA" sz="1800" u="none" cap="none" strike="noStrike">
                <a:solidFill>
                  <a:schemeClr val="dk1"/>
                </a:solidFill>
                <a:latin typeface="Times New Roman"/>
                <a:ea typeface="Times New Roman"/>
                <a:cs typeface="Times New Roman"/>
                <a:sym typeface="Times New Roman"/>
              </a:rPr>
              <a:t>	У 2025 році Мінцифра зробила важливі кроки в напрямі гарантування рівних прав і можливостей жінок і чоловіків, особливо через:</a:t>
            </a:r>
            <a:endParaRPr/>
          </a:p>
          <a:p>
            <a:pPr indent="-358775" lvl="0" marL="892175" marR="0" rtl="0" algn="just">
              <a:lnSpc>
                <a:spcPct val="100000"/>
              </a:lnSpc>
              <a:spcBef>
                <a:spcPts val="0"/>
              </a:spcBef>
              <a:spcAft>
                <a:spcPts val="0"/>
              </a:spcAft>
              <a:buClr>
                <a:srgbClr val="000000"/>
              </a:buClr>
              <a:buSzPts val="1800"/>
              <a:buFont typeface="Noto Sans Symbols"/>
              <a:buChar char="▪"/>
            </a:pPr>
            <a:r>
              <a:rPr b="0" i="0" lang="uk-UA" sz="1800" u="none" cap="none" strike="noStrike">
                <a:solidFill>
                  <a:schemeClr val="dk1"/>
                </a:solidFill>
                <a:latin typeface="Times New Roman"/>
                <a:ea typeface="Times New Roman"/>
                <a:cs typeface="Times New Roman"/>
                <a:sym typeface="Times New Roman"/>
              </a:rPr>
              <a:t> підвищення доступності цифрових сервісів;</a:t>
            </a:r>
            <a:endParaRPr/>
          </a:p>
          <a:p>
            <a:pPr indent="-358775" lvl="0" marL="892175" marR="0" rtl="0" algn="just">
              <a:lnSpc>
                <a:spcPct val="100000"/>
              </a:lnSpc>
              <a:spcBef>
                <a:spcPts val="0"/>
              </a:spcBef>
              <a:spcAft>
                <a:spcPts val="0"/>
              </a:spcAft>
              <a:buClr>
                <a:srgbClr val="000000"/>
              </a:buClr>
              <a:buSzPts val="1800"/>
              <a:buFont typeface="Noto Sans Symbols"/>
              <a:buChar char="▪"/>
            </a:pPr>
            <a:r>
              <a:rPr b="0" i="0" lang="uk-UA" sz="1800" u="none" cap="none" strike="noStrike">
                <a:solidFill>
                  <a:schemeClr val="dk1"/>
                </a:solidFill>
                <a:latin typeface="Times New Roman"/>
                <a:ea typeface="Times New Roman"/>
                <a:cs typeface="Times New Roman"/>
                <a:sym typeface="Times New Roman"/>
              </a:rPr>
              <a:t> надання жінкам більше навичок, можливостей і видимості;</a:t>
            </a:r>
            <a:endParaRPr/>
          </a:p>
          <a:p>
            <a:pPr indent="-358775" lvl="0" marL="892175" marR="0" rtl="0" algn="just">
              <a:lnSpc>
                <a:spcPct val="100000"/>
              </a:lnSpc>
              <a:spcBef>
                <a:spcPts val="0"/>
              </a:spcBef>
              <a:spcAft>
                <a:spcPts val="0"/>
              </a:spcAft>
              <a:buClr>
                <a:srgbClr val="000000"/>
              </a:buClr>
              <a:buSzPts val="1800"/>
              <a:buFont typeface="Noto Sans Symbols"/>
              <a:buChar char="▪"/>
            </a:pPr>
            <a:r>
              <a:rPr b="0" i="0" lang="uk-UA" sz="1800" u="none" cap="none" strike="noStrike">
                <a:solidFill>
                  <a:schemeClr val="dk1"/>
                </a:solidFill>
                <a:latin typeface="Times New Roman"/>
                <a:ea typeface="Times New Roman"/>
                <a:cs typeface="Times New Roman"/>
                <a:sym typeface="Times New Roman"/>
              </a:rPr>
              <a:t> інтеграція гендерних показників в урядові інформаційні системи;</a:t>
            </a:r>
            <a:endParaRPr/>
          </a:p>
          <a:p>
            <a:pPr indent="-358775" lvl="0" marL="892175" marR="0" rtl="0" algn="just">
              <a:lnSpc>
                <a:spcPct val="100000"/>
              </a:lnSpc>
              <a:spcBef>
                <a:spcPts val="0"/>
              </a:spcBef>
              <a:spcAft>
                <a:spcPts val="0"/>
              </a:spcAft>
              <a:buClr>
                <a:srgbClr val="000000"/>
              </a:buClr>
              <a:buSzPts val="1800"/>
              <a:buFont typeface="Noto Sans Symbols"/>
              <a:buChar char="▪"/>
            </a:pPr>
            <a:r>
              <a:rPr b="0" i="0" lang="uk-UA" sz="1800" u="none" cap="none" strike="noStrike">
                <a:solidFill>
                  <a:schemeClr val="dk1"/>
                </a:solidFill>
                <a:latin typeface="Times New Roman"/>
                <a:ea typeface="Times New Roman"/>
                <a:cs typeface="Times New Roman"/>
                <a:sym typeface="Times New Roman"/>
              </a:rPr>
              <a:t> вплив на розширення ролі жінок у цифровій економіці;</a:t>
            </a:r>
            <a:endParaRPr/>
          </a:p>
          <a:p>
            <a:pPr indent="-358775" lvl="0" marL="892175" marR="0" rtl="0" algn="just">
              <a:lnSpc>
                <a:spcPct val="100000"/>
              </a:lnSpc>
              <a:spcBef>
                <a:spcPts val="0"/>
              </a:spcBef>
              <a:spcAft>
                <a:spcPts val="0"/>
              </a:spcAft>
              <a:buClr>
                <a:srgbClr val="000000"/>
              </a:buClr>
              <a:buSzPts val="1800"/>
              <a:buFont typeface="Noto Sans Symbols"/>
              <a:buChar char="▪"/>
            </a:pPr>
            <a:r>
              <a:rPr b="0" i="0" lang="uk-UA" sz="1800" u="none" cap="none" strike="noStrike">
                <a:solidFill>
                  <a:schemeClr val="dk1"/>
                </a:solidFill>
                <a:latin typeface="Times New Roman"/>
                <a:ea typeface="Times New Roman"/>
                <a:cs typeface="Times New Roman"/>
                <a:sym typeface="Times New Roman"/>
              </a:rPr>
              <a:t> підтримка та впровадження гендерно чутливих державних політик;</a:t>
            </a:r>
            <a:endParaRPr/>
          </a:p>
          <a:p>
            <a:pPr indent="-358775" lvl="0" marL="892175" marR="0" rtl="0" algn="just">
              <a:lnSpc>
                <a:spcPct val="100000"/>
              </a:lnSpc>
              <a:spcBef>
                <a:spcPts val="0"/>
              </a:spcBef>
              <a:spcAft>
                <a:spcPts val="0"/>
              </a:spcAft>
              <a:buClr>
                <a:srgbClr val="000000"/>
              </a:buClr>
              <a:buSzPts val="1800"/>
              <a:buFont typeface="Noto Sans Symbols"/>
              <a:buChar char="▪"/>
            </a:pPr>
            <a:r>
              <a:rPr b="0" i="0" lang="uk-UA" sz="1800" u="none" cap="none" strike="noStrike">
                <a:solidFill>
                  <a:schemeClr val="dk1"/>
                </a:solidFill>
                <a:latin typeface="Times New Roman"/>
                <a:ea typeface="Times New Roman"/>
                <a:cs typeface="Times New Roman"/>
                <a:sym typeface="Times New Roman"/>
              </a:rPr>
              <a:t> участь у створенні цифрових інструментів моніторингу реалізації гендерної стратегії.</a:t>
            </a:r>
            <a:endParaRPr/>
          </a:p>
          <a:p>
            <a:pPr indent="0" lvl="0" marL="0" marR="0" rtl="0" algn="just">
              <a:lnSpc>
                <a:spcPct val="150000"/>
              </a:lnSpc>
              <a:spcBef>
                <a:spcPts val="600"/>
              </a:spcBef>
              <a:spcAft>
                <a:spcPts val="0"/>
              </a:spcAft>
              <a:buNone/>
            </a:pPr>
            <a:r>
              <a:rPr b="0" i="0" lang="uk-UA" sz="1800" u="none" cap="none" strike="noStrike">
                <a:solidFill>
                  <a:schemeClr val="dk1"/>
                </a:solidFill>
                <a:latin typeface="Times New Roman"/>
                <a:ea typeface="Times New Roman"/>
                <a:cs typeface="Times New Roman"/>
                <a:sym typeface="Times New Roman"/>
              </a:rPr>
              <a:t>	Це сприяє формуванню сучасного, інклюзивного цифрового суспільства в Україні.</a:t>
            </a:r>
            <a:endParaRPr/>
          </a:p>
          <a:p>
            <a:pPr indent="0" lvl="0" marL="0" marR="0" rtl="0" algn="just">
              <a:lnSpc>
                <a:spcPct val="100000"/>
              </a:lnSpc>
              <a:spcBef>
                <a:spcPts val="1200"/>
              </a:spcBef>
              <a:spcAft>
                <a:spcPts val="0"/>
              </a:spcAft>
              <a:buClr>
                <a:srgbClr val="000000"/>
              </a:buClr>
              <a:buSzPts val="1800"/>
              <a:buFont typeface="Arial"/>
              <a:buNone/>
            </a:pPr>
            <a:r>
              <a:rPr b="0" i="0" lang="uk-UA" sz="1800" u="none" cap="none" strike="noStrike">
                <a:solidFill>
                  <a:schemeClr val="dk1"/>
                </a:solidFill>
                <a:latin typeface="Times New Roman"/>
                <a:ea typeface="Times New Roman"/>
                <a:cs typeface="Times New Roman"/>
                <a:sym typeface="Times New Roman"/>
              </a:rPr>
              <a:t>	Станом на 2025 рік на єдиному державному порталі цифрової освіти «</a:t>
            </a:r>
            <a:r>
              <a:rPr b="0" i="0" lang="uk-UA" sz="1800" u="sng" cap="none" strike="noStrike">
                <a:solidFill>
                  <a:schemeClr val="dk1"/>
                </a:solidFill>
                <a:latin typeface="Times New Roman"/>
                <a:ea typeface="Times New Roman"/>
                <a:cs typeface="Times New Roman"/>
                <a:sym typeface="Times New Roman"/>
                <a:hlinkClick r:id="rId4">
                  <a:extLst>
                    <a:ext uri="{A12FA001-AC4F-418D-AE19-62706E023703}">
                      <ahyp:hlinkClr val="tx"/>
                    </a:ext>
                  </a:extLst>
                </a:hlinkClick>
              </a:rPr>
              <a:t>Дія.Освіта</a:t>
            </a:r>
            <a:r>
              <a:rPr b="0" i="0" lang="uk-UA" sz="1800" u="none" cap="none" strike="noStrike">
                <a:solidFill>
                  <a:schemeClr val="dk1"/>
                </a:solidFill>
                <a:latin typeface="Times New Roman"/>
                <a:ea typeface="Times New Roman"/>
                <a:cs typeface="Times New Roman"/>
                <a:sym typeface="Times New Roman"/>
              </a:rPr>
              <a:t>» для підвищення рівня цифрової грамотності громадян було зареєстровано </a:t>
            </a:r>
            <a:r>
              <a:rPr b="1" i="0" lang="uk-UA" sz="1800" u="none" cap="none" strike="noStrike">
                <a:solidFill>
                  <a:schemeClr val="dk1"/>
                </a:solidFill>
                <a:latin typeface="Times New Roman"/>
                <a:ea typeface="Times New Roman"/>
                <a:cs typeface="Times New Roman"/>
                <a:sym typeface="Times New Roman"/>
              </a:rPr>
              <a:t>понад 3 млн користувачів</a:t>
            </a:r>
            <a:r>
              <a:rPr b="0" i="0" lang="uk-UA" sz="1800" u="none" cap="none" strike="noStrike">
                <a:solidFill>
                  <a:schemeClr val="dk1"/>
                </a:solidFill>
                <a:latin typeface="Times New Roman"/>
                <a:ea typeface="Times New Roman"/>
                <a:cs typeface="Times New Roman"/>
                <a:sym typeface="Times New Roman"/>
              </a:rPr>
              <a:t>, з них </a:t>
            </a:r>
            <a:r>
              <a:rPr b="1" i="0" lang="uk-UA" sz="1800" u="none" cap="none" strike="noStrike">
                <a:solidFill>
                  <a:schemeClr val="dk1"/>
                </a:solidFill>
                <a:latin typeface="Times New Roman"/>
                <a:ea typeface="Times New Roman"/>
                <a:cs typeface="Times New Roman"/>
                <a:sym typeface="Times New Roman"/>
              </a:rPr>
              <a:t>572 тисячі жіночої </a:t>
            </a:r>
            <a:r>
              <a:rPr b="0" i="0" lang="uk-UA" sz="1800" u="none" cap="none" strike="noStrike">
                <a:solidFill>
                  <a:schemeClr val="dk1"/>
                </a:solidFill>
                <a:latin typeface="Times New Roman"/>
                <a:ea typeface="Times New Roman"/>
                <a:cs typeface="Times New Roman"/>
                <a:sym typeface="Times New Roman"/>
              </a:rPr>
              <a:t>статі та </a:t>
            </a:r>
            <a:r>
              <a:rPr b="1" i="0" lang="uk-UA" sz="1800" u="none" cap="none" strike="noStrike">
                <a:solidFill>
                  <a:schemeClr val="dk1"/>
                </a:solidFill>
                <a:latin typeface="Times New Roman"/>
                <a:ea typeface="Times New Roman"/>
                <a:cs typeface="Times New Roman"/>
                <a:sym typeface="Times New Roman"/>
              </a:rPr>
              <a:t>278 тисяч чоловічої </a:t>
            </a:r>
            <a:r>
              <a:rPr b="0" i="0" lang="uk-UA" sz="1800" u="none" cap="none" strike="noStrike">
                <a:solidFill>
                  <a:schemeClr val="dk1"/>
                </a:solidFill>
                <a:latin typeface="Times New Roman"/>
                <a:ea typeface="Times New Roman"/>
                <a:cs typeface="Times New Roman"/>
                <a:sym typeface="Times New Roman"/>
              </a:rPr>
              <a:t>статі.</a:t>
            </a:r>
            <a:endParaRPr/>
          </a:p>
          <a:p>
            <a:pPr indent="0" lvl="0" marL="0" marR="0" rtl="0" algn="just">
              <a:lnSpc>
                <a:spcPct val="100000"/>
              </a:lnSpc>
              <a:spcBef>
                <a:spcPts val="1200"/>
              </a:spcBef>
              <a:spcAft>
                <a:spcPts val="0"/>
              </a:spcAft>
              <a:buClr>
                <a:srgbClr val="000000"/>
              </a:buClr>
              <a:buSzPts val="1800"/>
              <a:buFont typeface="Arial"/>
              <a:buNone/>
            </a:pPr>
            <a:r>
              <a:rPr b="0" i="0" lang="uk-UA" sz="1800" u="none" cap="none" strike="noStrike">
                <a:solidFill>
                  <a:schemeClr val="dk1"/>
                </a:solidFill>
                <a:latin typeface="Times New Roman"/>
                <a:ea typeface="Times New Roman"/>
                <a:cs typeface="Times New Roman"/>
                <a:sym typeface="Times New Roman"/>
              </a:rPr>
              <a:t> 	За 2025 рік отримали сертифікати за проходження освітніх серіалів </a:t>
            </a:r>
            <a:r>
              <a:rPr b="1" i="0" lang="uk-UA" sz="1800" u="none" cap="none" strike="noStrike">
                <a:solidFill>
                  <a:schemeClr val="dk1"/>
                </a:solidFill>
                <a:latin typeface="Times New Roman"/>
                <a:ea typeface="Times New Roman"/>
                <a:cs typeface="Times New Roman"/>
                <a:sym typeface="Times New Roman"/>
              </a:rPr>
              <a:t>понад 916 146 </a:t>
            </a:r>
            <a:r>
              <a:rPr b="0" i="0" lang="uk-UA" sz="1800" u="none" cap="none" strike="noStrike">
                <a:solidFill>
                  <a:schemeClr val="dk1"/>
                </a:solidFill>
                <a:latin typeface="Times New Roman"/>
                <a:ea typeface="Times New Roman"/>
                <a:cs typeface="Times New Roman"/>
                <a:sym typeface="Times New Roman"/>
              </a:rPr>
              <a:t>користувачів з них вказали </a:t>
            </a:r>
            <a:r>
              <a:rPr b="1" i="0" lang="uk-UA" sz="1800" u="none" cap="none" strike="noStrike">
                <a:solidFill>
                  <a:schemeClr val="dk1"/>
                </a:solidFill>
                <a:latin typeface="Times New Roman"/>
                <a:ea typeface="Times New Roman"/>
                <a:cs typeface="Times New Roman"/>
                <a:sym typeface="Times New Roman"/>
              </a:rPr>
              <a:t>жіночу стать: 511 459 </a:t>
            </a:r>
            <a:r>
              <a:rPr b="0" i="0" lang="uk-UA" sz="1800" u="none" cap="none" strike="noStrike">
                <a:solidFill>
                  <a:schemeClr val="dk1"/>
                </a:solidFill>
                <a:latin typeface="Times New Roman"/>
                <a:ea typeface="Times New Roman"/>
                <a:cs typeface="Times New Roman"/>
                <a:sym typeface="Times New Roman"/>
              </a:rPr>
              <a:t>з них вказали </a:t>
            </a:r>
            <a:r>
              <a:rPr b="1" i="0" lang="uk-UA" sz="1800" u="none" cap="none" strike="noStrike">
                <a:solidFill>
                  <a:schemeClr val="dk1"/>
                </a:solidFill>
                <a:latin typeface="Times New Roman"/>
                <a:ea typeface="Times New Roman"/>
                <a:cs typeface="Times New Roman"/>
                <a:sym typeface="Times New Roman"/>
              </a:rPr>
              <a:t>чоловічу стать: 285 701 </a:t>
            </a:r>
            <a:r>
              <a:rPr b="0" i="0" lang="uk-UA" sz="1800" u="none" cap="none" strike="noStrike">
                <a:solidFill>
                  <a:schemeClr val="dk1"/>
                </a:solidFill>
                <a:latin typeface="Times New Roman"/>
                <a:ea typeface="Times New Roman"/>
                <a:cs typeface="Times New Roman"/>
                <a:sym typeface="Times New Roman"/>
              </a:rPr>
              <a:t>не вказали стать: 108977 </a:t>
            </a:r>
            <a:endParaRPr/>
          </a:p>
          <a:p>
            <a:pPr indent="0" lvl="0" marL="0" marR="0" rtl="0" algn="just">
              <a:lnSpc>
                <a:spcPct val="100000"/>
              </a:lnSpc>
              <a:spcBef>
                <a:spcPts val="600"/>
              </a:spcBef>
              <a:spcAft>
                <a:spcPts val="0"/>
              </a:spcAft>
              <a:buNone/>
            </a:pPr>
            <a:r>
              <a:t/>
            </a:r>
            <a:endParaRPr b="0" i="0" sz="18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19" name="Shape 819"/>
        <p:cNvGrpSpPr/>
        <p:nvPr/>
      </p:nvGrpSpPr>
      <p:grpSpPr>
        <a:xfrm>
          <a:off x="0" y="0"/>
          <a:ext cx="0" cy="0"/>
          <a:chOff x="0" y="0"/>
          <a:chExt cx="0" cy="0"/>
        </a:xfrm>
      </p:grpSpPr>
      <p:sp>
        <p:nvSpPr>
          <p:cNvPr id="820" name="Google Shape;820;p112"/>
          <p:cNvSpPr txBox="1"/>
          <p:nvPr>
            <p:ph type="title"/>
          </p:nvPr>
        </p:nvSpPr>
        <p:spPr>
          <a:xfrm>
            <a:off x="0" y="136525"/>
            <a:ext cx="11367052"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Мінцифра. Досягнення</a:t>
            </a:r>
            <a:endParaRPr b="1" sz="2400"/>
          </a:p>
        </p:txBody>
      </p:sp>
      <p:sp>
        <p:nvSpPr>
          <p:cNvPr id="821" name="Google Shape;821;p112"/>
          <p:cNvSpPr txBox="1"/>
          <p:nvPr>
            <p:ph idx="1" type="body"/>
          </p:nvPr>
        </p:nvSpPr>
        <p:spPr>
          <a:xfrm>
            <a:off x="135818" y="1250498"/>
            <a:ext cx="11436879" cy="560750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600"/>
              </a:spcBef>
              <a:spcAft>
                <a:spcPts val="0"/>
              </a:spcAft>
              <a:buClr>
                <a:schemeClr val="dk1"/>
              </a:buClr>
              <a:buSzPts val="1900"/>
              <a:buNone/>
            </a:pPr>
            <a:r>
              <a:t/>
            </a:r>
            <a:endParaRPr b="0" i="0" sz="1900" u="none" cap="none" strike="noStrike">
              <a:solidFill>
                <a:srgbClr val="000000"/>
              </a:solidFill>
              <a:latin typeface="Times New Roman"/>
              <a:ea typeface="Times New Roman"/>
              <a:cs typeface="Times New Roman"/>
              <a:sym typeface="Times New Roman"/>
            </a:endParaRPr>
          </a:p>
          <a:p>
            <a:pPr indent="0" lvl="0" marL="0" rtl="0" algn="just">
              <a:lnSpc>
                <a:spcPct val="107000"/>
              </a:lnSpc>
              <a:spcBef>
                <a:spcPts val="600"/>
              </a:spcBef>
              <a:spcAft>
                <a:spcPts val="0"/>
              </a:spcAft>
              <a:buSzPts val="1800"/>
              <a:buNone/>
            </a:pPr>
            <a:r>
              <a:t/>
            </a:r>
            <a:endParaRPr sz="1600"/>
          </a:p>
        </p:txBody>
      </p:sp>
      <p:sp>
        <p:nvSpPr>
          <p:cNvPr id="822" name="Google Shape;822;p1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uk-UA"/>
              <a:t>‹#›</a:t>
            </a:fld>
            <a:endParaRPr/>
          </a:p>
        </p:txBody>
      </p:sp>
      <p:sp>
        <p:nvSpPr>
          <p:cNvPr id="823" name="Google Shape;823;p112"/>
          <p:cNvSpPr txBox="1"/>
          <p:nvPr/>
        </p:nvSpPr>
        <p:spPr>
          <a:xfrm>
            <a:off x="131073" y="1220403"/>
            <a:ext cx="11647270"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uk-UA" sz="2000" u="none" cap="none" strike="noStrike">
                <a:solidFill>
                  <a:schemeClr val="dk1"/>
                </a:solidFill>
                <a:latin typeface="Times New Roman"/>
                <a:ea typeface="Times New Roman"/>
                <a:cs typeface="Times New Roman"/>
                <a:sym typeface="Times New Roman"/>
              </a:rPr>
              <a:t>Топ-5 тем освітніх серіалів за 2025 рік серед користувачів мають такий гендерний розподіл:</a:t>
            </a:r>
            <a:endParaRPr/>
          </a:p>
        </p:txBody>
      </p:sp>
      <p:graphicFrame>
        <p:nvGraphicFramePr>
          <p:cNvPr id="824" name="Google Shape;824;p112"/>
          <p:cNvGraphicFramePr/>
          <p:nvPr/>
        </p:nvGraphicFramePr>
        <p:xfrm>
          <a:off x="1548419" y="2046926"/>
          <a:ext cx="3000000" cy="3000000"/>
        </p:xfrm>
        <a:graphic>
          <a:graphicData uri="http://schemas.openxmlformats.org/drawingml/2006/table">
            <a:tbl>
              <a:tblPr bandRow="1" firstRow="1">
                <a:noFill/>
                <a:tableStyleId>{17D8B71C-5492-42F1-A9F0-A50F7E7058AB}</a:tableStyleId>
              </a:tblPr>
              <a:tblGrid>
                <a:gridCol w="3799125"/>
                <a:gridCol w="2367775"/>
                <a:gridCol w="2928275"/>
              </a:tblGrid>
              <a:tr h="203200">
                <a:tc>
                  <a:txBody>
                    <a:bodyPr/>
                    <a:lstStyle/>
                    <a:p>
                      <a:pPr indent="0" lvl="0" marL="0" marR="0" rtl="0" algn="ctr">
                        <a:lnSpc>
                          <a:spcPct val="100000"/>
                        </a:lnSpc>
                        <a:spcBef>
                          <a:spcPts val="0"/>
                        </a:spcBef>
                        <a:spcAft>
                          <a:spcPts val="0"/>
                        </a:spcAft>
                        <a:buNone/>
                      </a:pPr>
                      <a:r>
                        <a:rPr lang="uk-UA" sz="1600" u="none" cap="none" strike="noStrike">
                          <a:solidFill>
                            <a:schemeClr val="dk1"/>
                          </a:solidFill>
                          <a:latin typeface="Times New Roman"/>
                          <a:ea typeface="Times New Roman"/>
                          <a:cs typeface="Times New Roman"/>
                          <a:sym typeface="Times New Roman"/>
                        </a:rPr>
                        <a:t>Освітній серіал</a:t>
                      </a:r>
                      <a:endParaRPr/>
                    </a:p>
                  </a:txBody>
                  <a:tcPr marT="45725" marB="45725" marR="91450" marL="91450"/>
                </a:tc>
                <a:tc>
                  <a:txBody>
                    <a:bodyPr/>
                    <a:lstStyle/>
                    <a:p>
                      <a:pPr indent="0" lvl="0" marL="0" marR="0" rtl="0" algn="ctr">
                        <a:lnSpc>
                          <a:spcPct val="100000"/>
                        </a:lnSpc>
                        <a:spcBef>
                          <a:spcPts val="0"/>
                        </a:spcBef>
                        <a:spcAft>
                          <a:spcPts val="0"/>
                        </a:spcAft>
                        <a:buNone/>
                      </a:pPr>
                      <a:r>
                        <a:rPr lang="uk-UA" sz="1600" u="none" cap="none" strike="noStrike">
                          <a:solidFill>
                            <a:schemeClr val="dk1"/>
                          </a:solidFill>
                          <a:latin typeface="Times New Roman"/>
                          <a:ea typeface="Times New Roman"/>
                          <a:cs typeface="Times New Roman"/>
                          <a:sym typeface="Times New Roman"/>
                        </a:rPr>
                        <a:t>Жінки</a:t>
                      </a:r>
                      <a:endParaRPr/>
                    </a:p>
                  </a:txBody>
                  <a:tcPr marT="45725" marB="45725" marR="91450" marL="91450"/>
                </a:tc>
                <a:tc>
                  <a:txBody>
                    <a:bodyPr/>
                    <a:lstStyle/>
                    <a:p>
                      <a:pPr indent="0" lvl="0" marL="0" marR="0" rtl="0" algn="ctr">
                        <a:lnSpc>
                          <a:spcPct val="100000"/>
                        </a:lnSpc>
                        <a:spcBef>
                          <a:spcPts val="0"/>
                        </a:spcBef>
                        <a:spcAft>
                          <a:spcPts val="0"/>
                        </a:spcAft>
                        <a:buNone/>
                      </a:pPr>
                      <a:r>
                        <a:rPr lang="uk-UA" sz="1600" u="none" cap="none" strike="noStrike">
                          <a:solidFill>
                            <a:schemeClr val="dk1"/>
                          </a:solidFill>
                          <a:latin typeface="Times New Roman"/>
                          <a:ea typeface="Times New Roman"/>
                          <a:cs typeface="Times New Roman"/>
                          <a:sym typeface="Times New Roman"/>
                        </a:rPr>
                        <a:t>Чоловіки</a:t>
                      </a:r>
                      <a:endParaRPr/>
                    </a:p>
                  </a:txBody>
                  <a:tcPr marT="45725" marB="45725" marR="91450" marL="91450"/>
                </a:tc>
              </a:tr>
              <a:tr h="370850">
                <a:tc>
                  <a:txBody>
                    <a:bodyPr/>
                    <a:lstStyle/>
                    <a:p>
                      <a:pPr indent="0" lvl="0" marL="0" marR="0" rtl="0" algn="ctr">
                        <a:lnSpc>
                          <a:spcPct val="100000"/>
                        </a:lnSpc>
                        <a:spcBef>
                          <a:spcPts val="0"/>
                        </a:spcBef>
                        <a:spcAft>
                          <a:spcPts val="0"/>
                        </a:spcAft>
                        <a:buNone/>
                      </a:pPr>
                      <a:r>
                        <a:rPr b="0" i="0" lang="uk-UA" sz="1600" u="none" cap="none" strike="noStrike">
                          <a:solidFill>
                            <a:schemeClr val="dk1"/>
                          </a:solidFill>
                          <a:latin typeface="Times New Roman"/>
                          <a:ea typeface="Times New Roman"/>
                          <a:cs typeface="Times New Roman"/>
                          <a:sym typeface="Times New Roman"/>
                        </a:rPr>
                        <a:t>Гендерна рівність та</a:t>
                      </a:r>
                      <a:endParaRPr/>
                    </a:p>
                    <a:p>
                      <a:pPr indent="0" lvl="0" marL="0" marR="0" rtl="0" algn="ctr">
                        <a:lnSpc>
                          <a:spcPct val="100000"/>
                        </a:lnSpc>
                        <a:spcBef>
                          <a:spcPts val="0"/>
                        </a:spcBef>
                        <a:spcAft>
                          <a:spcPts val="0"/>
                        </a:spcAft>
                        <a:buNone/>
                      </a:pPr>
                      <a:r>
                        <a:rPr b="0" i="0" lang="uk-UA" sz="1600" u="none" cap="none" strike="noStrike">
                          <a:solidFill>
                            <a:schemeClr val="dk1"/>
                          </a:solidFill>
                          <a:latin typeface="Times New Roman"/>
                          <a:ea typeface="Times New Roman"/>
                          <a:cs typeface="Times New Roman"/>
                          <a:sym typeface="Times New Roman"/>
                        </a:rPr>
                        <a:t>соціальна інклюзія в</a:t>
                      </a:r>
                      <a:endParaRPr/>
                    </a:p>
                    <a:p>
                      <a:pPr indent="0" lvl="0" marL="0" marR="0" rtl="0" algn="ctr">
                        <a:lnSpc>
                          <a:spcPct val="100000"/>
                        </a:lnSpc>
                        <a:spcBef>
                          <a:spcPts val="0"/>
                        </a:spcBef>
                        <a:spcAft>
                          <a:spcPts val="0"/>
                        </a:spcAft>
                        <a:buNone/>
                      </a:pPr>
                      <a:r>
                        <a:rPr b="0" i="0" lang="uk-UA" sz="1600" u="none" cap="none" strike="noStrike">
                          <a:solidFill>
                            <a:schemeClr val="dk1"/>
                          </a:solidFill>
                          <a:latin typeface="Times New Roman"/>
                          <a:ea typeface="Times New Roman"/>
                          <a:cs typeface="Times New Roman"/>
                          <a:sym typeface="Times New Roman"/>
                        </a:rPr>
                        <a:t>комунікаціях</a:t>
                      </a:r>
                      <a:endParaRPr/>
                    </a:p>
                  </a:txBody>
                  <a:tcPr marT="45725" marB="45725" marR="91450" marL="91450"/>
                </a:tc>
                <a:tc>
                  <a:txBody>
                    <a:bodyPr/>
                    <a:lstStyle/>
                    <a:p>
                      <a:pPr indent="0" lvl="0" marL="0" marR="0" rtl="0" algn="ctr">
                        <a:lnSpc>
                          <a:spcPct val="100000"/>
                        </a:lnSpc>
                        <a:spcBef>
                          <a:spcPts val="0"/>
                        </a:spcBef>
                        <a:spcAft>
                          <a:spcPts val="0"/>
                        </a:spcAft>
                        <a:buNone/>
                      </a:pPr>
                      <a:r>
                        <a:rPr b="0" i="0" lang="uk-UA" sz="1600" u="none" cap="none" strike="noStrike">
                          <a:solidFill>
                            <a:schemeClr val="dk1"/>
                          </a:solidFill>
                          <a:latin typeface="Times New Roman"/>
                          <a:ea typeface="Times New Roman"/>
                          <a:cs typeface="Times New Roman"/>
                          <a:sym typeface="Times New Roman"/>
                        </a:rPr>
                        <a:t>67,343</a:t>
                      </a:r>
                      <a:endParaRPr/>
                    </a:p>
                  </a:txBody>
                  <a:tcPr marT="45725" marB="45725" marR="91450" marL="91450"/>
                </a:tc>
                <a:tc>
                  <a:txBody>
                    <a:bodyPr/>
                    <a:lstStyle/>
                    <a:p>
                      <a:pPr indent="0" lvl="0" marL="0" marR="0" rtl="0" algn="ctr">
                        <a:lnSpc>
                          <a:spcPct val="100000"/>
                        </a:lnSpc>
                        <a:spcBef>
                          <a:spcPts val="0"/>
                        </a:spcBef>
                        <a:spcAft>
                          <a:spcPts val="0"/>
                        </a:spcAft>
                        <a:buNone/>
                      </a:pPr>
                      <a:r>
                        <a:rPr b="0" i="0" lang="uk-UA" sz="1600" u="none" cap="none" strike="noStrike">
                          <a:solidFill>
                            <a:schemeClr val="dk1"/>
                          </a:solidFill>
                          <a:latin typeface="Times New Roman"/>
                          <a:ea typeface="Times New Roman"/>
                          <a:cs typeface="Times New Roman"/>
                          <a:sym typeface="Times New Roman"/>
                        </a:rPr>
                        <a:t>42,576</a:t>
                      </a:r>
                      <a:endParaRPr/>
                    </a:p>
                  </a:txBody>
                  <a:tcPr marT="45725" marB="45725" marR="91450" marL="91450"/>
                </a:tc>
              </a:tr>
              <a:tr h="370850">
                <a:tc>
                  <a:txBody>
                    <a:bodyPr/>
                    <a:lstStyle/>
                    <a:p>
                      <a:pPr indent="0" lvl="0" marL="0" marR="0" rtl="0" algn="ctr">
                        <a:lnSpc>
                          <a:spcPct val="100000"/>
                        </a:lnSpc>
                        <a:spcBef>
                          <a:spcPts val="0"/>
                        </a:spcBef>
                        <a:spcAft>
                          <a:spcPts val="0"/>
                        </a:spcAft>
                        <a:buNone/>
                      </a:pPr>
                      <a:r>
                        <a:rPr b="0" i="0" lang="uk-UA" sz="1600" u="none" cap="none" strike="noStrike">
                          <a:solidFill>
                            <a:schemeClr val="dk1"/>
                          </a:solidFill>
                          <a:latin typeface="Times New Roman"/>
                          <a:ea typeface="Times New Roman"/>
                          <a:cs typeface="Times New Roman"/>
                          <a:sym typeface="Times New Roman"/>
                        </a:rPr>
                        <a:t>Люди з досвідом війни. Гідність. Взаємодія </a:t>
                      </a:r>
                      <a:endParaRPr/>
                    </a:p>
                  </a:txBody>
                  <a:tcPr marT="45725" marB="45725" marR="91450" marL="91450"/>
                </a:tc>
                <a:tc>
                  <a:txBody>
                    <a:bodyPr/>
                    <a:lstStyle/>
                    <a:p>
                      <a:pPr indent="0" lvl="0" marL="0" marR="0" rtl="0" algn="ctr">
                        <a:lnSpc>
                          <a:spcPct val="100000"/>
                        </a:lnSpc>
                        <a:spcBef>
                          <a:spcPts val="0"/>
                        </a:spcBef>
                        <a:spcAft>
                          <a:spcPts val="0"/>
                        </a:spcAft>
                        <a:buNone/>
                      </a:pPr>
                      <a:r>
                        <a:rPr b="0" i="0" lang="uk-UA" sz="1600" u="none" cap="none" strike="noStrike">
                          <a:solidFill>
                            <a:schemeClr val="dk1"/>
                          </a:solidFill>
                          <a:latin typeface="Times New Roman"/>
                          <a:ea typeface="Times New Roman"/>
                          <a:cs typeface="Times New Roman"/>
                          <a:sym typeface="Times New Roman"/>
                        </a:rPr>
                        <a:t>40,574</a:t>
                      </a:r>
                      <a:endParaRPr/>
                    </a:p>
                  </a:txBody>
                  <a:tcPr marT="45725" marB="45725" marR="91450" marL="91450"/>
                </a:tc>
                <a:tc>
                  <a:txBody>
                    <a:bodyPr/>
                    <a:lstStyle/>
                    <a:p>
                      <a:pPr indent="0" lvl="0" marL="0" marR="0" rtl="0" algn="ctr">
                        <a:lnSpc>
                          <a:spcPct val="100000"/>
                        </a:lnSpc>
                        <a:spcBef>
                          <a:spcPts val="0"/>
                        </a:spcBef>
                        <a:spcAft>
                          <a:spcPts val="0"/>
                        </a:spcAft>
                        <a:buNone/>
                      </a:pPr>
                      <a:r>
                        <a:rPr b="0" i="0" lang="uk-UA" sz="1600" u="none" cap="none" strike="noStrike">
                          <a:solidFill>
                            <a:schemeClr val="dk1"/>
                          </a:solidFill>
                          <a:latin typeface="Times New Roman"/>
                          <a:ea typeface="Times New Roman"/>
                          <a:cs typeface="Times New Roman"/>
                          <a:sym typeface="Times New Roman"/>
                        </a:rPr>
                        <a:t>25,427 </a:t>
                      </a:r>
                      <a:endParaRPr/>
                    </a:p>
                  </a:txBody>
                  <a:tcPr marT="45725" marB="45725" marR="91450" marL="91450"/>
                </a:tc>
              </a:tr>
              <a:tr h="370850">
                <a:tc>
                  <a:txBody>
                    <a:bodyPr/>
                    <a:lstStyle/>
                    <a:p>
                      <a:pPr indent="0" lvl="0" marL="0" marR="0" rtl="0" algn="ctr">
                        <a:lnSpc>
                          <a:spcPct val="100000"/>
                        </a:lnSpc>
                        <a:spcBef>
                          <a:spcPts val="0"/>
                        </a:spcBef>
                        <a:spcAft>
                          <a:spcPts val="0"/>
                        </a:spcAft>
                        <a:buNone/>
                      </a:pPr>
                      <a:r>
                        <a:rPr b="0" i="0" lang="uk-UA" sz="1600" u="none" cap="none" strike="noStrike">
                          <a:solidFill>
                            <a:schemeClr val="dk1"/>
                          </a:solidFill>
                          <a:latin typeface="Times New Roman"/>
                          <a:ea typeface="Times New Roman"/>
                          <a:cs typeface="Times New Roman"/>
                          <a:sym typeface="Times New Roman"/>
                        </a:rPr>
                        <a:t>Базові знання з кібергігієни</a:t>
                      </a:r>
                      <a:endParaRPr b="0" i="0" sz="1600" u="none" cap="none" strike="noStrike">
                        <a:solidFill>
                          <a:schemeClr val="dk1"/>
                        </a:solidFill>
                        <a:latin typeface="Times New Roman"/>
                        <a:ea typeface="Times New Roman"/>
                        <a:cs typeface="Times New Roman"/>
                        <a:sym typeface="Times New Roman"/>
                      </a:endParaRPr>
                    </a:p>
                  </a:txBody>
                  <a:tcPr marT="45725" marB="45725" marR="91450" marL="91450"/>
                </a:tc>
                <a:tc>
                  <a:txBody>
                    <a:bodyPr/>
                    <a:lstStyle/>
                    <a:p>
                      <a:pPr indent="0" lvl="0" marL="0" marR="0" rtl="0" algn="ctr">
                        <a:lnSpc>
                          <a:spcPct val="100000"/>
                        </a:lnSpc>
                        <a:spcBef>
                          <a:spcPts val="0"/>
                        </a:spcBef>
                        <a:spcAft>
                          <a:spcPts val="0"/>
                        </a:spcAft>
                        <a:buNone/>
                      </a:pPr>
                      <a:r>
                        <a:rPr b="0" i="0" lang="uk-UA" sz="1600" u="none" cap="none" strike="noStrike">
                          <a:solidFill>
                            <a:schemeClr val="dk1"/>
                          </a:solidFill>
                          <a:latin typeface="Times New Roman"/>
                          <a:ea typeface="Times New Roman"/>
                          <a:cs typeface="Times New Roman"/>
                          <a:sym typeface="Times New Roman"/>
                        </a:rPr>
                        <a:t>40,664</a:t>
                      </a:r>
                      <a:endParaRPr/>
                    </a:p>
                  </a:txBody>
                  <a:tcPr marT="45725" marB="45725" marR="91450" marL="91450"/>
                </a:tc>
                <a:tc>
                  <a:txBody>
                    <a:bodyPr/>
                    <a:lstStyle/>
                    <a:p>
                      <a:pPr indent="0" lvl="0" marL="0" marR="0" rtl="0" algn="ctr">
                        <a:lnSpc>
                          <a:spcPct val="100000"/>
                        </a:lnSpc>
                        <a:spcBef>
                          <a:spcPts val="0"/>
                        </a:spcBef>
                        <a:spcAft>
                          <a:spcPts val="0"/>
                        </a:spcAft>
                        <a:buNone/>
                      </a:pPr>
                      <a:r>
                        <a:rPr b="0" i="0" lang="uk-UA" sz="1600" u="none" cap="none" strike="noStrike">
                          <a:solidFill>
                            <a:schemeClr val="dk1"/>
                          </a:solidFill>
                          <a:latin typeface="Times New Roman"/>
                          <a:ea typeface="Times New Roman"/>
                          <a:cs typeface="Times New Roman"/>
                          <a:sym typeface="Times New Roman"/>
                        </a:rPr>
                        <a:t>14,777</a:t>
                      </a:r>
                      <a:endParaRPr/>
                    </a:p>
                  </a:txBody>
                  <a:tcPr marT="45725" marB="45725" marR="91450" marL="91450"/>
                </a:tc>
              </a:tr>
              <a:tr h="370850">
                <a:tc>
                  <a:txBody>
                    <a:bodyPr/>
                    <a:lstStyle/>
                    <a:p>
                      <a:pPr indent="0" lvl="0" marL="0" marR="0" rtl="0" algn="ctr">
                        <a:lnSpc>
                          <a:spcPct val="100000"/>
                        </a:lnSpc>
                        <a:spcBef>
                          <a:spcPts val="0"/>
                        </a:spcBef>
                        <a:spcAft>
                          <a:spcPts val="0"/>
                        </a:spcAft>
                        <a:buNone/>
                      </a:pPr>
                      <a:r>
                        <a:rPr b="0" i="0" lang="uk-UA" sz="1600" u="none" cap="none" strike="noStrike">
                          <a:solidFill>
                            <a:schemeClr val="dk1"/>
                          </a:solidFill>
                          <a:latin typeface="Times New Roman"/>
                          <a:ea typeface="Times New Roman"/>
                          <a:cs typeface="Times New Roman"/>
                          <a:sym typeface="Times New Roman"/>
                        </a:rPr>
                        <a:t>Простою мовою про складне</a:t>
                      </a:r>
                      <a:endParaRPr/>
                    </a:p>
                  </a:txBody>
                  <a:tcPr marT="45725" marB="45725" marR="91450" marL="91450"/>
                </a:tc>
                <a:tc>
                  <a:txBody>
                    <a:bodyPr/>
                    <a:lstStyle/>
                    <a:p>
                      <a:pPr indent="0" lvl="0" marL="0" marR="0" rtl="0" algn="ctr">
                        <a:lnSpc>
                          <a:spcPct val="100000"/>
                        </a:lnSpc>
                        <a:spcBef>
                          <a:spcPts val="0"/>
                        </a:spcBef>
                        <a:spcAft>
                          <a:spcPts val="0"/>
                        </a:spcAft>
                        <a:buNone/>
                      </a:pPr>
                      <a:r>
                        <a:rPr b="0" i="0" lang="uk-UA" sz="1600" u="none" cap="none" strike="noStrike">
                          <a:solidFill>
                            <a:schemeClr val="dk1"/>
                          </a:solidFill>
                          <a:latin typeface="Times New Roman"/>
                          <a:ea typeface="Times New Roman"/>
                          <a:cs typeface="Times New Roman"/>
                          <a:sym typeface="Times New Roman"/>
                        </a:rPr>
                        <a:t>19,774</a:t>
                      </a:r>
                      <a:endParaRPr/>
                    </a:p>
                  </a:txBody>
                  <a:tcPr marT="45725" marB="45725" marR="91450" marL="91450"/>
                </a:tc>
                <a:tc>
                  <a:txBody>
                    <a:bodyPr/>
                    <a:lstStyle/>
                    <a:p>
                      <a:pPr indent="0" lvl="0" marL="0" marR="0" rtl="0" algn="ctr">
                        <a:lnSpc>
                          <a:spcPct val="100000"/>
                        </a:lnSpc>
                        <a:spcBef>
                          <a:spcPts val="0"/>
                        </a:spcBef>
                        <a:spcAft>
                          <a:spcPts val="0"/>
                        </a:spcAft>
                        <a:buNone/>
                      </a:pPr>
                      <a:r>
                        <a:rPr b="0" i="0" lang="uk-UA" sz="1600" u="none" cap="none" strike="noStrike">
                          <a:solidFill>
                            <a:schemeClr val="dk1"/>
                          </a:solidFill>
                          <a:latin typeface="Times New Roman"/>
                          <a:ea typeface="Times New Roman"/>
                          <a:cs typeface="Times New Roman"/>
                          <a:sym typeface="Times New Roman"/>
                        </a:rPr>
                        <a:t>28,843</a:t>
                      </a:r>
                      <a:endParaRPr/>
                    </a:p>
                  </a:txBody>
                  <a:tcPr marT="45725" marB="45725" marR="91450" marL="91450"/>
                </a:tc>
              </a:tr>
              <a:tr h="203200">
                <a:tc>
                  <a:txBody>
                    <a:bodyPr/>
                    <a:lstStyle/>
                    <a:p>
                      <a:pPr indent="0" lvl="0" marL="0" marR="0" rtl="0" algn="ctr">
                        <a:lnSpc>
                          <a:spcPct val="100000"/>
                        </a:lnSpc>
                        <a:spcBef>
                          <a:spcPts val="0"/>
                        </a:spcBef>
                        <a:spcAft>
                          <a:spcPts val="0"/>
                        </a:spcAft>
                        <a:buNone/>
                      </a:pPr>
                      <a:r>
                        <a:rPr b="0" i="0" lang="uk-UA" sz="1600" u="none" cap="none" strike="noStrike">
                          <a:solidFill>
                            <a:schemeClr val="dk1"/>
                          </a:solidFill>
                          <a:latin typeface="Times New Roman"/>
                          <a:ea typeface="Times New Roman"/>
                          <a:cs typeface="Times New Roman"/>
                          <a:sym typeface="Times New Roman"/>
                        </a:rPr>
                        <a:t>Кібергігієна: як захиститися від фішингу</a:t>
                      </a:r>
                      <a:endParaRPr b="0" i="0" sz="1600" u="none" cap="none" strike="noStrike">
                        <a:solidFill>
                          <a:schemeClr val="dk1"/>
                        </a:solidFill>
                        <a:latin typeface="Times New Roman"/>
                        <a:ea typeface="Times New Roman"/>
                        <a:cs typeface="Times New Roman"/>
                        <a:sym typeface="Times New Roman"/>
                      </a:endParaRPr>
                    </a:p>
                  </a:txBody>
                  <a:tcPr marT="45725" marB="45725" marR="91450" marL="91450"/>
                </a:tc>
                <a:tc>
                  <a:txBody>
                    <a:bodyPr/>
                    <a:lstStyle/>
                    <a:p>
                      <a:pPr indent="0" lvl="0" marL="0" marR="0" rtl="0" algn="ctr">
                        <a:lnSpc>
                          <a:spcPct val="100000"/>
                        </a:lnSpc>
                        <a:spcBef>
                          <a:spcPts val="0"/>
                        </a:spcBef>
                        <a:spcAft>
                          <a:spcPts val="0"/>
                        </a:spcAft>
                        <a:buNone/>
                      </a:pPr>
                      <a:r>
                        <a:rPr b="0" i="0" lang="uk-UA" sz="1600" u="none" cap="none" strike="noStrike">
                          <a:solidFill>
                            <a:schemeClr val="dk1"/>
                          </a:solidFill>
                          <a:latin typeface="Times New Roman"/>
                          <a:ea typeface="Times New Roman"/>
                          <a:cs typeface="Times New Roman"/>
                          <a:sym typeface="Times New Roman"/>
                        </a:rPr>
                        <a:t>24,889</a:t>
                      </a:r>
                      <a:endParaRPr/>
                    </a:p>
                  </a:txBody>
                  <a:tcPr marT="45725" marB="45725" marR="91450" marL="91450"/>
                </a:tc>
                <a:tc>
                  <a:txBody>
                    <a:bodyPr/>
                    <a:lstStyle/>
                    <a:p>
                      <a:pPr indent="0" lvl="0" marL="0" marR="0" rtl="0" algn="ctr">
                        <a:lnSpc>
                          <a:spcPct val="100000"/>
                        </a:lnSpc>
                        <a:spcBef>
                          <a:spcPts val="0"/>
                        </a:spcBef>
                        <a:spcAft>
                          <a:spcPts val="0"/>
                        </a:spcAft>
                        <a:buNone/>
                      </a:pPr>
                      <a:r>
                        <a:rPr b="0" i="0" lang="uk-UA" sz="1600" u="none" cap="none" strike="noStrike">
                          <a:solidFill>
                            <a:schemeClr val="dk1"/>
                          </a:solidFill>
                          <a:latin typeface="Times New Roman"/>
                          <a:ea typeface="Times New Roman"/>
                          <a:cs typeface="Times New Roman"/>
                          <a:sym typeface="Times New Roman"/>
                        </a:rPr>
                        <a:t>15,466</a:t>
                      </a:r>
                      <a:endParaRPr/>
                    </a:p>
                  </a:txBody>
                  <a:tcPr marT="45725" marB="45725" marR="91450" marL="91450"/>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5" name="Shape 215"/>
        <p:cNvGrpSpPr/>
        <p:nvPr/>
      </p:nvGrpSpPr>
      <p:grpSpPr>
        <a:xfrm>
          <a:off x="0" y="0"/>
          <a:ext cx="0" cy="0"/>
          <a:chOff x="0" y="0"/>
          <a:chExt cx="0" cy="0"/>
        </a:xfrm>
      </p:grpSpPr>
      <p:sp>
        <p:nvSpPr>
          <p:cNvPr id="216" name="Google Shape;216;p28"/>
          <p:cNvSpPr txBox="1"/>
          <p:nvPr>
            <p:ph type="title"/>
          </p:nvPr>
        </p:nvSpPr>
        <p:spPr>
          <a:xfrm>
            <a:off x="647700" y="0"/>
            <a:ext cx="10515600" cy="54927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b="1" lang="uk-UA" sz="2800">
                <a:latin typeface="Times New Roman"/>
                <a:ea typeface="Times New Roman"/>
                <a:cs typeface="Times New Roman"/>
                <a:sym typeface="Times New Roman"/>
              </a:rPr>
              <a:t>Кабінет  Міністрів України</a:t>
            </a:r>
            <a:endParaRPr/>
          </a:p>
        </p:txBody>
      </p:sp>
      <p:sp>
        <p:nvSpPr>
          <p:cNvPr id="217" name="Google Shape;217;p2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None/>
            </a:pPr>
            <a:r>
              <a:rPr lang="uk-UA" sz="2000">
                <a:latin typeface="Times New Roman"/>
                <a:ea typeface="Times New Roman"/>
                <a:cs typeface="Times New Roman"/>
                <a:sym typeface="Times New Roman"/>
              </a:rPr>
              <a:t>	</a:t>
            </a:r>
            <a:endParaRPr sz="2000">
              <a:latin typeface="Times New Roman"/>
              <a:ea typeface="Times New Roman"/>
              <a:cs typeface="Times New Roman"/>
              <a:sym typeface="Times New Roman"/>
            </a:endParaRPr>
          </a:p>
        </p:txBody>
      </p:sp>
      <p:sp>
        <p:nvSpPr>
          <p:cNvPr id="218" name="Google Shape;218;p28"/>
          <p:cNvSpPr txBox="1"/>
          <p:nvPr>
            <p:ph idx="2" type="body"/>
          </p:nvPr>
        </p:nvSpPr>
        <p:spPr>
          <a:xfrm>
            <a:off x="6591301" y="472281"/>
            <a:ext cx="5486400" cy="5176838"/>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000000"/>
              </a:buClr>
              <a:buSzPts val="2800"/>
              <a:buFont typeface="Arial"/>
              <a:buNone/>
            </a:pPr>
            <a:r>
              <a:rPr b="1" lang="uk-UA" sz="1300">
                <a:solidFill>
                  <a:srgbClr val="000000"/>
                </a:solidFill>
                <a:latin typeface="Times New Roman"/>
                <a:ea typeface="Times New Roman"/>
                <a:cs typeface="Times New Roman"/>
                <a:sym typeface="Times New Roman"/>
              </a:rPr>
              <a:t>II</a:t>
            </a:r>
            <a:r>
              <a:rPr b="1" i="0" lang="uk-UA" sz="1300" u="none" cap="none" strike="noStrike">
                <a:solidFill>
                  <a:srgbClr val="000000"/>
                </a:solidFill>
                <a:latin typeface="Times New Roman"/>
                <a:ea typeface="Times New Roman"/>
                <a:cs typeface="Times New Roman"/>
                <a:sym typeface="Times New Roman"/>
              </a:rPr>
              <a:t>. Забезпечено ефективне функціонування</a:t>
            </a:r>
            <a:r>
              <a:rPr b="1" lang="uk-UA" sz="1300">
                <a:solidFill>
                  <a:srgbClr val="000000"/>
                </a:solidFill>
                <a:latin typeface="Times New Roman"/>
                <a:ea typeface="Times New Roman"/>
                <a:cs typeface="Times New Roman"/>
                <a:sym typeface="Times New Roman"/>
              </a:rPr>
              <a:t> </a:t>
            </a:r>
            <a:r>
              <a:rPr b="1" lang="uk-UA" sz="1300">
                <a:solidFill>
                  <a:srgbClr val="000000"/>
                </a:solidFill>
                <a:latin typeface="Times New Roman"/>
                <a:ea typeface="Times New Roman"/>
                <a:cs typeface="Times New Roman"/>
                <a:sym typeface="Times New Roman"/>
              </a:rPr>
              <a:t>консультативно- координаційних органів, інституцій та платформ</a:t>
            </a:r>
            <a:r>
              <a:rPr b="1" i="0" lang="uk-UA" sz="1300" u="none" cap="none" strike="noStrike">
                <a:solidFill>
                  <a:srgbClr val="000000"/>
                </a:solidFill>
                <a:latin typeface="Times New Roman"/>
                <a:ea typeface="Times New Roman"/>
                <a:cs typeface="Times New Roman"/>
                <a:sym typeface="Times New Roman"/>
              </a:rPr>
              <a:t>: </a:t>
            </a:r>
            <a:endParaRPr sz="1300"/>
          </a:p>
          <a:p>
            <a:pPr indent="-311150" lvl="0" marL="457200" rtl="0" algn="l">
              <a:lnSpc>
                <a:spcPct val="100000"/>
              </a:lnSpc>
              <a:spcBef>
                <a:spcPts val="0"/>
              </a:spcBef>
              <a:spcAft>
                <a:spcPts val="0"/>
              </a:spcAft>
              <a:buSzPts val="1300"/>
              <a:buFont typeface="Times New Roman"/>
              <a:buChar char="-"/>
            </a:pPr>
            <a:r>
              <a:rPr lang="uk-UA" sz="1300">
                <a:latin typeface="Times New Roman"/>
                <a:ea typeface="Times New Roman"/>
                <a:cs typeface="Times New Roman"/>
                <a:sym typeface="Times New Roman"/>
              </a:rPr>
              <a:t>Комісії з питань координації взаємодії органів виконавчої влади щодо забезпечення рівних прав і можливостей жінок і чоловіків</a:t>
            </a:r>
            <a:endParaRPr sz="1300"/>
          </a:p>
          <a:p>
            <a:pPr indent="-311150" lvl="0" marL="457200" rtl="0" algn="l">
              <a:lnSpc>
                <a:spcPct val="100000"/>
              </a:lnSpc>
              <a:spcBef>
                <a:spcPts val="600"/>
              </a:spcBef>
              <a:spcAft>
                <a:spcPts val="0"/>
              </a:spcAft>
              <a:buSzPts val="1300"/>
              <a:buFont typeface="Times New Roman"/>
              <a:buChar char="-"/>
            </a:pPr>
            <a:r>
              <a:rPr lang="uk-UA" sz="1300">
                <a:latin typeface="Times New Roman"/>
                <a:ea typeface="Times New Roman"/>
                <a:cs typeface="Times New Roman"/>
                <a:sym typeface="Times New Roman"/>
              </a:rPr>
              <a:t>Міжвідомчої робочої групи з питань протидії сексуальному насильству, пов’язаному зі збройною агресією росії проти України, та надання допомоги постраждалим </a:t>
            </a:r>
            <a:endParaRPr sz="1300"/>
          </a:p>
          <a:p>
            <a:pPr indent="-311150" lvl="0" marL="457200" rtl="0" algn="l">
              <a:lnSpc>
                <a:spcPct val="100000"/>
              </a:lnSpc>
              <a:spcBef>
                <a:spcPts val="600"/>
              </a:spcBef>
              <a:spcAft>
                <a:spcPts val="0"/>
              </a:spcAft>
              <a:buSzPts val="1300"/>
              <a:buFont typeface="Times New Roman"/>
              <a:buChar char="-"/>
            </a:pPr>
            <a:r>
              <a:rPr lang="uk-UA" sz="1300">
                <a:latin typeface="Times New Roman"/>
                <a:ea typeface="Times New Roman"/>
                <a:cs typeface="Times New Roman"/>
                <a:sym typeface="Times New Roman"/>
              </a:rPr>
              <a:t>Рамкової програми співробітництва з ООН в межах якої реалізується два проєкти ( «Дії ООН проти сексуального насильства під час конфлікту»; «Спільна програма для України з питань СНПК»)</a:t>
            </a:r>
            <a:endParaRPr sz="1300"/>
          </a:p>
          <a:p>
            <a:pPr indent="-311150" lvl="0" marL="457200" rtl="0" algn="l">
              <a:lnSpc>
                <a:spcPct val="100000"/>
              </a:lnSpc>
              <a:spcBef>
                <a:spcPts val="600"/>
              </a:spcBef>
              <a:spcAft>
                <a:spcPts val="0"/>
              </a:spcAft>
              <a:buSzPts val="1300"/>
              <a:buFont typeface="Times New Roman"/>
              <a:buChar char="-"/>
            </a:pPr>
            <a:r>
              <a:rPr lang="uk-UA" sz="1300">
                <a:latin typeface="Times New Roman"/>
                <a:ea typeface="Times New Roman"/>
                <a:cs typeface="Times New Roman"/>
                <a:sym typeface="Times New Roman"/>
              </a:rPr>
              <a:t>Альянсу за гендерно-чутливе та інклюзивне відновлення</a:t>
            </a:r>
            <a:endParaRPr sz="1300"/>
          </a:p>
          <a:p>
            <a:pPr indent="-311150" lvl="0" marL="457200" rtl="0" algn="l">
              <a:lnSpc>
                <a:spcPct val="100000"/>
              </a:lnSpc>
              <a:spcBef>
                <a:spcPts val="600"/>
              </a:spcBef>
              <a:spcAft>
                <a:spcPts val="0"/>
              </a:spcAft>
              <a:buSzPts val="1300"/>
              <a:buFont typeface="Times New Roman"/>
              <a:buChar char="-"/>
            </a:pPr>
            <a:r>
              <a:rPr lang="uk-UA" sz="1300">
                <a:latin typeface="Times New Roman"/>
                <a:ea typeface="Times New Roman"/>
                <a:cs typeface="Times New Roman"/>
                <a:sym typeface="Times New Roman"/>
              </a:rPr>
              <a:t>Платформи забезпечення гендерного мейнстримінгу та інклюзії у відновленні  та Консультативної  панелі громадянського суспільства </a:t>
            </a:r>
            <a:endParaRPr sz="1300"/>
          </a:p>
          <a:p>
            <a:pPr indent="-311150" lvl="0" marL="457200" rtl="0" algn="l">
              <a:lnSpc>
                <a:spcPct val="100000"/>
              </a:lnSpc>
              <a:spcBef>
                <a:spcPts val="600"/>
              </a:spcBef>
              <a:spcAft>
                <a:spcPts val="0"/>
              </a:spcAft>
              <a:buSzPts val="1300"/>
              <a:buFont typeface="Times New Roman"/>
              <a:buChar char="-"/>
            </a:pPr>
            <a:r>
              <a:rPr lang="uk-UA" sz="1300">
                <a:latin typeface="Times New Roman"/>
                <a:ea typeface="Times New Roman"/>
                <a:cs typeface="Times New Roman"/>
                <a:sym typeface="Times New Roman"/>
              </a:rPr>
              <a:t>Міжнародного альянсу із запобігання сексуальному насильству в конфлікті (PSVI).</a:t>
            </a:r>
            <a:endParaRPr sz="1300"/>
          </a:p>
          <a:p>
            <a:pPr indent="-228600" lvl="0" marL="457200" rtl="0" algn="l">
              <a:lnSpc>
                <a:spcPct val="90000"/>
              </a:lnSpc>
              <a:spcBef>
                <a:spcPts val="1600"/>
              </a:spcBef>
              <a:spcAft>
                <a:spcPts val="0"/>
              </a:spcAft>
              <a:buSzPts val="1800"/>
              <a:buFont typeface="Calibri"/>
              <a:buNone/>
            </a:pPr>
            <a:r>
              <a:t/>
            </a:r>
            <a:endParaRPr sz="1500">
              <a:latin typeface="Times New Roman"/>
              <a:ea typeface="Times New Roman"/>
              <a:cs typeface="Times New Roman"/>
              <a:sym typeface="Times New Roman"/>
            </a:endParaRPr>
          </a:p>
        </p:txBody>
      </p:sp>
      <p:sp>
        <p:nvSpPr>
          <p:cNvPr id="219" name="Google Shape;219;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uk-UA"/>
              <a:t>‹#›</a:t>
            </a:fld>
            <a:endParaRPr/>
          </a:p>
        </p:txBody>
      </p:sp>
      <p:sp>
        <p:nvSpPr>
          <p:cNvPr id="220" name="Google Shape;220;p28"/>
          <p:cNvSpPr txBox="1"/>
          <p:nvPr/>
        </p:nvSpPr>
        <p:spPr>
          <a:xfrm>
            <a:off x="114299" y="396875"/>
            <a:ext cx="6477001" cy="4903788"/>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2800"/>
              <a:buFont typeface="Calibri"/>
              <a:buNone/>
            </a:pPr>
            <a:r>
              <a:rPr b="1" i="0" lang="uk-UA" sz="1500" u="none" cap="none" strike="noStrike">
                <a:solidFill>
                  <a:srgbClr val="000000"/>
                </a:solidFill>
                <a:latin typeface="Times New Roman"/>
                <a:ea typeface="Times New Roman"/>
                <a:cs typeface="Times New Roman"/>
                <a:sym typeface="Times New Roman"/>
              </a:rPr>
              <a:t>I. </a:t>
            </a:r>
            <a:r>
              <a:rPr b="1" i="0" lang="uk-UA" sz="1400" u="none" cap="none" strike="noStrike">
                <a:solidFill>
                  <a:srgbClr val="000000"/>
                </a:solidFill>
                <a:latin typeface="Times New Roman"/>
                <a:ea typeface="Times New Roman"/>
                <a:cs typeface="Times New Roman"/>
                <a:sym typeface="Times New Roman"/>
              </a:rPr>
              <a:t>Вдосконалення законодавства: </a:t>
            </a:r>
            <a:endParaRPr/>
          </a:p>
          <a:p>
            <a:pPr indent="-190500" lvl="0" marL="285750" marR="0" rtl="0" algn="just">
              <a:lnSpc>
                <a:spcPct val="100000"/>
              </a:lnSpc>
              <a:spcBef>
                <a:spcPts val="1000"/>
              </a:spcBef>
              <a:spcAft>
                <a:spcPts val="0"/>
              </a:spcAft>
              <a:buClr>
                <a:srgbClr val="000000"/>
              </a:buClr>
              <a:buSzPts val="1300"/>
              <a:buFont typeface="Calibri"/>
              <a:buChar char="-"/>
            </a:pPr>
            <a:r>
              <a:rPr b="0" i="0" lang="uk-UA" sz="1300" u="sng" cap="none" strike="noStrike">
                <a:solidFill>
                  <a:schemeClr val="dk1"/>
                </a:solidFill>
                <a:latin typeface="Times New Roman"/>
                <a:ea typeface="Times New Roman"/>
                <a:cs typeface="Times New Roman"/>
                <a:sym typeface="Times New Roman"/>
                <a:hlinkClick r:id="rId4">
                  <a:extLst>
                    <a:ext uri="{A12FA001-AC4F-418D-AE19-62706E023703}">
                      <ahyp:hlinkClr val="tx"/>
                    </a:ext>
                  </a:extLst>
                </a:hlinkClick>
              </a:rPr>
              <a:t>зміни до Державної стратегії забезпечення рівних прав та можливостей жінок</a:t>
            </a:r>
            <a:r>
              <a:rPr lang="uk-UA" sz="1300" u="sng">
                <a:solidFill>
                  <a:schemeClr val="dk1"/>
                </a:solidFill>
                <a:latin typeface="Times New Roman"/>
                <a:ea typeface="Times New Roman"/>
                <a:cs typeface="Times New Roman"/>
                <a:sym typeface="Times New Roman"/>
                <a:hlinkClick r:id="rId5">
                  <a:extLst>
                    <a:ext uri="{A12FA001-AC4F-418D-AE19-62706E023703}">
                      <ahyp:hlinkClr val="tx"/>
                    </a:ext>
                  </a:extLst>
                </a:hlinkClick>
              </a:rPr>
              <a:t> </a:t>
            </a:r>
            <a:r>
              <a:rPr b="0" i="0" lang="uk-UA" sz="1300" u="sng" cap="none" strike="noStrike">
                <a:solidFill>
                  <a:schemeClr val="dk1"/>
                </a:solidFill>
                <a:latin typeface="Times New Roman"/>
                <a:ea typeface="Times New Roman"/>
                <a:cs typeface="Times New Roman"/>
                <a:sym typeface="Times New Roman"/>
                <a:hlinkClick r:id="rId6">
                  <a:extLst>
                    <a:ext uri="{A12FA001-AC4F-418D-AE19-62706E023703}">
                      <ahyp:hlinkClr val="tx"/>
                    </a:ext>
                  </a:extLst>
                </a:hlinkClick>
              </a:rPr>
              <a:t>і чоловіків та розробка  Операційного плану з її виконання 2025-2027 рр.  </a:t>
            </a:r>
            <a:endParaRPr b="0" i="0" sz="1300" u="none" cap="none" strike="noStrike">
              <a:solidFill>
                <a:schemeClr val="dk1"/>
              </a:solidFill>
              <a:latin typeface="Times New Roman"/>
              <a:ea typeface="Times New Roman"/>
              <a:cs typeface="Times New Roman"/>
              <a:sym typeface="Times New Roman"/>
            </a:endParaRPr>
          </a:p>
          <a:p>
            <a:pPr indent="-190500" lvl="0" marL="285750" marR="0" rtl="0" algn="just">
              <a:lnSpc>
                <a:spcPct val="100000"/>
              </a:lnSpc>
              <a:spcBef>
                <a:spcPts val="1000"/>
              </a:spcBef>
              <a:spcAft>
                <a:spcPts val="0"/>
              </a:spcAft>
              <a:buClr>
                <a:srgbClr val="000000"/>
              </a:buClr>
              <a:buSzPts val="1300"/>
              <a:buFont typeface="Calibri"/>
              <a:buChar char="-"/>
            </a:pPr>
            <a:r>
              <a:rPr b="0" i="0" lang="uk-UA" sz="1300" u="sng" cap="none" strike="noStrike">
                <a:solidFill>
                  <a:schemeClr val="dk1"/>
                </a:solidFill>
                <a:latin typeface="Times New Roman"/>
                <a:ea typeface="Times New Roman"/>
                <a:cs typeface="Times New Roman"/>
                <a:sym typeface="Times New Roman"/>
                <a:hlinkClick r:id="rId7">
                  <a:extLst>
                    <a:ext uri="{A12FA001-AC4F-418D-AE19-62706E023703}">
                      <ahyp:hlinkClr val="tx"/>
                    </a:ext>
                  </a:extLst>
                </a:hlinkClick>
              </a:rPr>
              <a:t>Операційний  план  на 2025-2027 роки Стратегії впровадження гендерної рівності у сфері освіти до 2030 року</a:t>
            </a:r>
            <a:endParaRPr b="0" i="0" sz="1300" u="none" cap="none" strike="noStrike">
              <a:solidFill>
                <a:schemeClr val="dk1"/>
              </a:solidFill>
              <a:latin typeface="Times New Roman"/>
              <a:ea typeface="Times New Roman"/>
              <a:cs typeface="Times New Roman"/>
              <a:sym typeface="Times New Roman"/>
            </a:endParaRPr>
          </a:p>
          <a:p>
            <a:pPr indent="-190500" lvl="0" marL="285750" marR="0" rtl="0" algn="just">
              <a:lnSpc>
                <a:spcPct val="100000"/>
              </a:lnSpc>
              <a:spcBef>
                <a:spcPts val="1000"/>
              </a:spcBef>
              <a:spcAft>
                <a:spcPts val="0"/>
              </a:spcAft>
              <a:buClr>
                <a:srgbClr val="000000"/>
              </a:buClr>
              <a:buSzPts val="1300"/>
              <a:buFont typeface="Calibri"/>
              <a:buChar char="-"/>
            </a:pPr>
            <a:r>
              <a:rPr b="0" i="0" lang="uk-UA" sz="1300" u="none" cap="none" strike="noStrike">
                <a:solidFill>
                  <a:schemeClr val="dk1"/>
                </a:solidFill>
                <a:latin typeface="Times New Roman"/>
                <a:ea typeface="Times New Roman"/>
                <a:cs typeface="Times New Roman"/>
                <a:sym typeface="Times New Roman"/>
              </a:rPr>
              <a:t>Розроблено та затверджено </a:t>
            </a:r>
            <a:r>
              <a:rPr b="0" i="0" lang="uk-UA" sz="1300" u="sng" cap="none" strike="noStrike">
                <a:solidFill>
                  <a:schemeClr val="dk1"/>
                </a:solidFill>
                <a:latin typeface="Times New Roman"/>
                <a:ea typeface="Times New Roman"/>
                <a:cs typeface="Times New Roman"/>
                <a:sym typeface="Times New Roman"/>
                <a:hlinkClick r:id="rId8">
                  <a:extLst>
                    <a:ext uri="{A12FA001-AC4F-418D-AE19-62706E023703}">
                      <ahyp:hlinkClr val="tx"/>
                    </a:ext>
                  </a:extLst>
                </a:hlinkClick>
              </a:rPr>
              <a:t>НПД  з виконання резолюції РБ ООН 1325 „Жінки, мир, безпекаˮ на період до 2030 року та план заходів з його виконання у 2026-2030 рр.</a:t>
            </a:r>
            <a:endParaRPr b="0" i="0" sz="1300" u="none" cap="none" strike="noStrike">
              <a:solidFill>
                <a:schemeClr val="dk1"/>
              </a:solidFill>
              <a:latin typeface="Times New Roman"/>
              <a:ea typeface="Times New Roman"/>
              <a:cs typeface="Times New Roman"/>
              <a:sym typeface="Times New Roman"/>
            </a:endParaRPr>
          </a:p>
          <a:p>
            <a:pPr indent="-190500" lvl="0" marL="285750" marR="0" rtl="0" algn="just">
              <a:lnSpc>
                <a:spcPct val="100000"/>
              </a:lnSpc>
              <a:spcBef>
                <a:spcPts val="1000"/>
              </a:spcBef>
              <a:spcAft>
                <a:spcPts val="0"/>
              </a:spcAft>
              <a:buClr>
                <a:srgbClr val="000000"/>
              </a:buClr>
              <a:buSzPts val="1300"/>
              <a:buFont typeface="Calibri"/>
              <a:buChar char="-"/>
            </a:pPr>
            <a:r>
              <a:rPr b="0" i="0" lang="uk-UA" sz="1300" u="none" cap="none" strike="noStrike">
                <a:solidFill>
                  <a:schemeClr val="dk1"/>
                </a:solidFill>
                <a:latin typeface="Times New Roman"/>
                <a:ea typeface="Times New Roman"/>
                <a:cs typeface="Times New Roman"/>
                <a:sym typeface="Times New Roman"/>
              </a:rPr>
              <a:t>Оновлено Методичні рекомендацій щодо інтеграції гендерних підходів у підготовку фахівців/фахівчинь сектору безпеки і оборони України </a:t>
            </a:r>
            <a:endParaRPr b="0" i="0" sz="1300" u="none" cap="none" strike="noStrike">
              <a:solidFill>
                <a:schemeClr val="dk1"/>
              </a:solidFill>
              <a:latin typeface="Times New Roman"/>
              <a:ea typeface="Times New Roman"/>
              <a:cs typeface="Times New Roman"/>
              <a:sym typeface="Times New Roman"/>
            </a:endParaRPr>
          </a:p>
          <a:p>
            <a:pPr indent="-190500" lvl="0" marL="285750" marR="0" rtl="0" algn="just">
              <a:lnSpc>
                <a:spcPct val="100000"/>
              </a:lnSpc>
              <a:spcBef>
                <a:spcPts val="1000"/>
              </a:spcBef>
              <a:spcAft>
                <a:spcPts val="0"/>
              </a:spcAft>
              <a:buClr>
                <a:srgbClr val="000000"/>
              </a:buClr>
              <a:buSzPts val="1300"/>
              <a:buFont typeface="Calibri"/>
              <a:buChar char="-"/>
            </a:pPr>
            <a:r>
              <a:rPr b="0" i="0" lang="uk-UA" sz="1300" u="none" cap="none" strike="noStrike">
                <a:solidFill>
                  <a:schemeClr val="dk1"/>
                </a:solidFill>
                <a:latin typeface="Times New Roman"/>
                <a:ea typeface="Times New Roman"/>
                <a:cs typeface="Times New Roman"/>
                <a:sym typeface="Times New Roman"/>
              </a:rPr>
              <a:t>Розробка  змін та Адвокація їх прийняття до ЗУ «Про забезпечення рівних прав та можливостей жінок і чоловіків» (підготовлено до розгляду КМУ)</a:t>
            </a:r>
            <a:endParaRPr sz="1300"/>
          </a:p>
          <a:p>
            <a:pPr indent="-190500" lvl="0" marL="285750" marR="0" rtl="0" algn="just">
              <a:lnSpc>
                <a:spcPct val="100000"/>
              </a:lnSpc>
              <a:spcBef>
                <a:spcPts val="1000"/>
              </a:spcBef>
              <a:spcAft>
                <a:spcPts val="0"/>
              </a:spcAft>
              <a:buClr>
                <a:srgbClr val="000000"/>
              </a:buClr>
              <a:buSzPts val="1300"/>
              <a:buFont typeface="Calibri"/>
              <a:buChar char="-"/>
            </a:pPr>
            <a:r>
              <a:rPr b="0" i="0" lang="uk-UA" sz="1300" u="none" cap="none" strike="noStrike">
                <a:solidFill>
                  <a:schemeClr val="dk1"/>
                </a:solidFill>
                <a:latin typeface="Times New Roman"/>
                <a:ea typeface="Times New Roman"/>
                <a:cs typeface="Times New Roman"/>
                <a:sym typeface="Times New Roman"/>
              </a:rPr>
              <a:t>розробка НПА у зв’язку з прийняттям ЗУ у сфері СНПК: (проєкт Порядку розгляду питань, пов’язаних з визнанням осіб постраждалими від сексуального насильства, пов’язаного із збройною агресією  рф проти України;  проєкт Положення про Комісію з розгляду питань, пов’язаних з визнанням особи постраждалою від сексуального насильства, пов’язаного із збройною агресією рф проти України;  проєкт Порядку взаємодії суб’єктів, які здійснюють заходи у сфері правового і соціального захисту осіб, постраждалих від сексуального насильства, пов’язаного із збройною агресією рф  проти України, та надання їм невідкладних проміжних репарацій.</a:t>
            </a:r>
            <a:endParaRPr sz="1300"/>
          </a:p>
          <a:p>
            <a:pPr indent="-190500" lvl="0" marL="285750" marR="0" rtl="0" algn="just">
              <a:lnSpc>
                <a:spcPct val="100000"/>
              </a:lnSpc>
              <a:spcBef>
                <a:spcPts val="1000"/>
              </a:spcBef>
              <a:spcAft>
                <a:spcPts val="0"/>
              </a:spcAft>
              <a:buClr>
                <a:srgbClr val="000000"/>
              </a:buClr>
              <a:buSzPts val="1300"/>
              <a:buFont typeface="Calibri"/>
              <a:buChar char="-"/>
            </a:pPr>
            <a:r>
              <a:rPr b="0" i="0" lang="uk-UA" sz="1300" u="none" cap="none" strike="noStrike">
                <a:solidFill>
                  <a:schemeClr val="dk1"/>
                </a:solidFill>
                <a:latin typeface="Times New Roman"/>
                <a:ea typeface="Times New Roman"/>
                <a:cs typeface="Times New Roman"/>
                <a:sym typeface="Times New Roman"/>
              </a:rPr>
              <a:t>Адвокація подання на розгляд ВРУ законодавства у сфері імплементації Конвенції Ради Європи про запобігання насильству щодо жінок та домашньому насильству й боротьбу з цими явищами  (</a:t>
            </a:r>
            <a:r>
              <a:rPr b="0" i="0" lang="uk-UA" sz="1300" u="sng" cap="none" strike="noStrike">
                <a:solidFill>
                  <a:schemeClr val="dk1"/>
                </a:solidFill>
                <a:latin typeface="Times New Roman"/>
                <a:ea typeface="Times New Roman"/>
                <a:cs typeface="Times New Roman"/>
                <a:sym typeface="Times New Roman"/>
                <a:hlinkClick r:id="rId9">
                  <a:extLst>
                    <a:ext uri="{A12FA001-AC4F-418D-AE19-62706E023703}">
                      <ahyp:hlinkClr val="tx"/>
                    </a:ext>
                  </a:extLst>
                </a:hlinkClick>
              </a:rPr>
              <a:t>законопроєкт з питань освіти та підготовки спеціалістів 3.12.2025 року законопроєкт прийнято за основу</a:t>
            </a:r>
            <a:r>
              <a:rPr b="0" i="0" lang="uk-UA" sz="1300" u="none" cap="none" strike="noStrike">
                <a:solidFill>
                  <a:schemeClr val="dk1"/>
                </a:solidFill>
                <a:latin typeface="Times New Roman"/>
                <a:ea typeface="Times New Roman"/>
                <a:cs typeface="Times New Roman"/>
                <a:sym typeface="Times New Roman"/>
              </a:rPr>
              <a:t>)</a:t>
            </a:r>
            <a:endParaRPr sz="1300"/>
          </a:p>
          <a:p>
            <a:pPr indent="-107950" lvl="0" marL="285750" marR="0" rtl="0" algn="l">
              <a:lnSpc>
                <a:spcPct val="100000"/>
              </a:lnSpc>
              <a:spcBef>
                <a:spcPts val="1000"/>
              </a:spcBef>
              <a:spcAft>
                <a:spcPts val="0"/>
              </a:spcAft>
              <a:buClr>
                <a:srgbClr val="000000"/>
              </a:buClr>
              <a:buSzPts val="2800"/>
              <a:buFont typeface="Calibri"/>
              <a:buNone/>
            </a:pPr>
            <a:r>
              <a:t/>
            </a:r>
            <a:endParaRPr b="0" i="0" sz="13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1000"/>
              </a:spcBef>
              <a:spcAft>
                <a:spcPts val="0"/>
              </a:spcAft>
              <a:buClr>
                <a:srgbClr val="000000"/>
              </a:buClr>
              <a:buSzPts val="2800"/>
              <a:buFont typeface="Calibri"/>
              <a:buNone/>
            </a:pPr>
            <a:r>
              <a:t/>
            </a:r>
            <a:endParaRPr b="0" i="0" sz="1300" u="none" cap="none" strike="noStrike">
              <a:solidFill>
                <a:schemeClr val="dk1"/>
              </a:solidFill>
              <a:latin typeface="Times New Roman"/>
              <a:ea typeface="Times New Roman"/>
              <a:cs typeface="Times New Roman"/>
              <a:sym typeface="Times New Roman"/>
            </a:endParaRPr>
          </a:p>
          <a:p>
            <a:pPr indent="-107950" lvl="0" marL="285750" marR="0" rtl="0" algn="l">
              <a:lnSpc>
                <a:spcPct val="100000"/>
              </a:lnSpc>
              <a:spcBef>
                <a:spcPts val="0"/>
              </a:spcBef>
              <a:spcAft>
                <a:spcPts val="0"/>
              </a:spcAft>
              <a:buClr>
                <a:srgbClr val="000000"/>
              </a:buClr>
              <a:buSzPts val="2800"/>
              <a:buFont typeface="Calibri"/>
              <a:buNone/>
            </a:pPr>
            <a:r>
              <a:t/>
            </a:r>
            <a:endParaRPr b="0" i="0" sz="1400" u="none" cap="none" strike="noStrike">
              <a:solidFill>
                <a:schemeClr val="dk1"/>
              </a:solidFill>
              <a:latin typeface="Times New Roman"/>
              <a:ea typeface="Times New Roman"/>
              <a:cs typeface="Times New Roman"/>
              <a:sym typeface="Times New Roman"/>
            </a:endParaRPr>
          </a:p>
          <a:p>
            <a:pPr indent="-107950" lvl="0" marL="285750" marR="0" rtl="0" algn="l">
              <a:lnSpc>
                <a:spcPct val="90000"/>
              </a:lnSpc>
              <a:spcBef>
                <a:spcPts val="0"/>
              </a:spcBef>
              <a:spcAft>
                <a:spcPts val="0"/>
              </a:spcAft>
              <a:buClr>
                <a:srgbClr val="000000"/>
              </a:buClr>
              <a:buSzPts val="2800"/>
              <a:buFont typeface="Calibri"/>
              <a:buNone/>
            </a:pPr>
            <a:r>
              <a:t/>
            </a:r>
            <a:endParaRPr b="0" i="0" sz="1400" u="none" cap="none" strike="noStrike">
              <a:solidFill>
                <a:schemeClr val="dk1"/>
              </a:solidFill>
              <a:latin typeface="Times New Roman"/>
              <a:ea typeface="Times New Roman"/>
              <a:cs typeface="Times New Roman"/>
              <a:sym typeface="Times New Roman"/>
            </a:endParaRPr>
          </a:p>
          <a:p>
            <a:pPr indent="-107950" lvl="0" marL="285750" marR="0" rtl="0" algn="l">
              <a:lnSpc>
                <a:spcPct val="90000"/>
              </a:lnSpc>
              <a:spcBef>
                <a:spcPts val="0"/>
              </a:spcBef>
              <a:spcAft>
                <a:spcPts val="0"/>
              </a:spcAft>
              <a:buClr>
                <a:srgbClr val="000000"/>
              </a:buClr>
              <a:buSzPts val="2800"/>
              <a:buFont typeface="Calibri"/>
              <a:buNone/>
            </a:pPr>
            <a:r>
              <a:t/>
            </a:r>
            <a:endParaRPr b="0" i="0" sz="1400" u="none" cap="none" strike="noStrike">
              <a:solidFill>
                <a:schemeClr val="dk1"/>
              </a:solidFill>
              <a:latin typeface="Times New Roman"/>
              <a:ea typeface="Times New Roman"/>
              <a:cs typeface="Times New Roman"/>
              <a:sym typeface="Times New Roman"/>
            </a:endParaRPr>
          </a:p>
          <a:p>
            <a:pPr indent="-107950" lvl="0" marL="285750" marR="0" rtl="0" algn="l">
              <a:lnSpc>
                <a:spcPct val="90000"/>
              </a:lnSpc>
              <a:spcBef>
                <a:spcPts val="0"/>
              </a:spcBef>
              <a:spcAft>
                <a:spcPts val="0"/>
              </a:spcAft>
              <a:buClr>
                <a:srgbClr val="000000"/>
              </a:buClr>
              <a:buSzPts val="2800"/>
              <a:buFont typeface="Calibri"/>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90000"/>
              </a:lnSpc>
              <a:spcBef>
                <a:spcPts val="0"/>
              </a:spcBef>
              <a:spcAft>
                <a:spcPts val="0"/>
              </a:spcAft>
              <a:buClr>
                <a:srgbClr val="000000"/>
              </a:buClr>
              <a:buSzPts val="2800"/>
              <a:buFont typeface="Calibri"/>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90000"/>
              </a:lnSpc>
              <a:spcBef>
                <a:spcPts val="0"/>
              </a:spcBef>
              <a:spcAft>
                <a:spcPts val="0"/>
              </a:spcAft>
              <a:buClr>
                <a:srgbClr val="000000"/>
              </a:buClr>
              <a:buSzPts val="2800"/>
              <a:buFont typeface="Calibri"/>
              <a:buNone/>
            </a:pPr>
            <a:r>
              <a:t/>
            </a:r>
            <a:endParaRPr b="1" i="0" sz="1800" u="none" cap="none" strike="noStrike">
              <a:solidFill>
                <a:srgbClr val="000000"/>
              </a:solidFill>
              <a:latin typeface="Times New Roman"/>
              <a:ea typeface="Times New Roman"/>
              <a:cs typeface="Times New Roman"/>
              <a:sym typeface="Times New Roman"/>
            </a:endParaRPr>
          </a:p>
        </p:txBody>
      </p:sp>
      <p:sp>
        <p:nvSpPr>
          <p:cNvPr id="221" name="Google Shape;221;p28"/>
          <p:cNvSpPr txBox="1"/>
          <p:nvPr/>
        </p:nvSpPr>
        <p:spPr>
          <a:xfrm>
            <a:off x="6825500" y="4345900"/>
            <a:ext cx="4899300" cy="169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uk-UA" sz="1300" u="none" cap="none" strike="noStrike">
                <a:solidFill>
                  <a:srgbClr val="000000"/>
                </a:solidFill>
                <a:latin typeface="Times New Roman"/>
                <a:ea typeface="Times New Roman"/>
                <a:cs typeface="Times New Roman"/>
                <a:sym typeface="Times New Roman"/>
              </a:rPr>
              <a:t>III. Виконано План заходів з реалізації зобов’язань Уряду України в межах ініціативи «Партнерство Біарріц»</a:t>
            </a:r>
            <a:endParaRPr b="1" i="0" sz="13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3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0" i="0" lang="uk-UA" sz="1300" u="none" cap="none" strike="noStrike">
                <a:solidFill>
                  <a:srgbClr val="000000"/>
                </a:solidFill>
                <a:latin typeface="Times New Roman"/>
                <a:ea typeface="Times New Roman"/>
                <a:cs typeface="Times New Roman"/>
                <a:sym typeface="Times New Roman"/>
              </a:rPr>
              <a:t>Реалізація плану забезпечила системну інтеграцію принципів гендерної рівності в законодавство, державні політики та практики, а також сприяла посиленню міжвідомчої координації та наближенню України до міжнародних стандартів і зобов’язань у сфері рівних прав і можливостей.</a:t>
            </a:r>
            <a:endParaRPr sz="1300"/>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28" name="Shape 828"/>
        <p:cNvGrpSpPr/>
        <p:nvPr/>
      </p:nvGrpSpPr>
      <p:grpSpPr>
        <a:xfrm>
          <a:off x="0" y="0"/>
          <a:ext cx="0" cy="0"/>
          <a:chOff x="0" y="0"/>
          <a:chExt cx="0" cy="0"/>
        </a:xfrm>
      </p:grpSpPr>
      <p:sp>
        <p:nvSpPr>
          <p:cNvPr id="829" name="Google Shape;829;p113"/>
          <p:cNvSpPr txBox="1"/>
          <p:nvPr>
            <p:ph type="title"/>
          </p:nvPr>
        </p:nvSpPr>
        <p:spPr>
          <a:xfrm>
            <a:off x="0" y="-192430"/>
            <a:ext cx="11367052"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Мінцифра. Досягнення</a:t>
            </a:r>
            <a:endParaRPr b="1" sz="2400"/>
          </a:p>
        </p:txBody>
      </p:sp>
      <p:sp>
        <p:nvSpPr>
          <p:cNvPr id="830" name="Google Shape;830;p113"/>
          <p:cNvSpPr txBox="1"/>
          <p:nvPr>
            <p:ph idx="1" type="body"/>
          </p:nvPr>
        </p:nvSpPr>
        <p:spPr>
          <a:xfrm>
            <a:off x="135818" y="1250498"/>
            <a:ext cx="11436879" cy="560750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600"/>
              </a:spcBef>
              <a:spcAft>
                <a:spcPts val="0"/>
              </a:spcAft>
              <a:buClr>
                <a:schemeClr val="dk1"/>
              </a:buClr>
              <a:buSzPts val="1900"/>
              <a:buNone/>
            </a:pPr>
            <a:r>
              <a:t/>
            </a:r>
            <a:endParaRPr b="0" i="0" sz="1900" u="none" cap="none" strike="noStrike">
              <a:solidFill>
                <a:srgbClr val="000000"/>
              </a:solidFill>
              <a:latin typeface="Times New Roman"/>
              <a:ea typeface="Times New Roman"/>
              <a:cs typeface="Times New Roman"/>
              <a:sym typeface="Times New Roman"/>
            </a:endParaRPr>
          </a:p>
          <a:p>
            <a:pPr indent="0" lvl="0" marL="0" rtl="0" algn="just">
              <a:lnSpc>
                <a:spcPct val="107000"/>
              </a:lnSpc>
              <a:spcBef>
                <a:spcPts val="600"/>
              </a:spcBef>
              <a:spcAft>
                <a:spcPts val="0"/>
              </a:spcAft>
              <a:buSzPts val="1800"/>
              <a:buNone/>
            </a:pPr>
            <a:r>
              <a:t/>
            </a:r>
            <a:endParaRPr sz="1600"/>
          </a:p>
        </p:txBody>
      </p:sp>
      <p:sp>
        <p:nvSpPr>
          <p:cNvPr id="831" name="Google Shape;831;p1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uk-UA"/>
              <a:t>‹#›</a:t>
            </a:fld>
            <a:endParaRPr/>
          </a:p>
        </p:txBody>
      </p:sp>
      <p:sp>
        <p:nvSpPr>
          <p:cNvPr id="832" name="Google Shape;832;p113"/>
          <p:cNvSpPr txBox="1"/>
          <p:nvPr/>
        </p:nvSpPr>
        <p:spPr>
          <a:xfrm>
            <a:off x="272375" y="909225"/>
            <a:ext cx="11647200" cy="59415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uk-UA" sz="2000" u="none" cap="none" strike="noStrike">
                <a:solidFill>
                  <a:schemeClr val="dk1"/>
                </a:solidFill>
                <a:latin typeface="Times New Roman"/>
                <a:ea typeface="Times New Roman"/>
                <a:cs typeface="Times New Roman"/>
                <a:sym typeface="Times New Roman"/>
              </a:rPr>
              <a:t>		З ініціативи Мінцифри створено та розміщено на платформі </a:t>
            </a:r>
            <a:r>
              <a:rPr b="1" i="0" lang="uk-UA" sz="2000" u="none" cap="none" strike="noStrike">
                <a:solidFill>
                  <a:schemeClr val="dk1"/>
                </a:solidFill>
                <a:latin typeface="Times New Roman"/>
                <a:ea typeface="Times New Roman"/>
                <a:cs typeface="Times New Roman"/>
                <a:sym typeface="Times New Roman"/>
              </a:rPr>
              <a:t>Дія.Освіта</a:t>
            </a:r>
            <a:r>
              <a:rPr b="0" i="0" lang="uk-UA" sz="2000" u="none" cap="none" strike="noStrike">
                <a:solidFill>
                  <a:schemeClr val="dk1"/>
                </a:solidFill>
                <a:latin typeface="Times New Roman"/>
                <a:ea typeface="Times New Roman"/>
                <a:cs typeface="Times New Roman"/>
                <a:sym typeface="Times New Roman"/>
              </a:rPr>
              <a:t>:</a:t>
            </a:r>
            <a:endParaRPr/>
          </a:p>
          <a:p>
            <a:pPr indent="0" lvl="0" marL="0" marR="0" rtl="0" algn="just">
              <a:lnSpc>
                <a:spcPct val="100000"/>
              </a:lnSpc>
              <a:spcBef>
                <a:spcPts val="1200"/>
              </a:spcBef>
              <a:spcAft>
                <a:spcPts val="0"/>
              </a:spcAft>
              <a:buNone/>
            </a:pPr>
            <a:r>
              <a:rPr b="0" i="0" lang="uk-UA" sz="2000" u="none" cap="none" strike="noStrike">
                <a:solidFill>
                  <a:schemeClr val="dk1"/>
                </a:solidFill>
                <a:latin typeface="Times New Roman"/>
                <a:ea typeface="Times New Roman"/>
                <a:cs typeface="Times New Roman"/>
                <a:sym typeface="Times New Roman"/>
              </a:rPr>
              <a:t>	Освітній серіал “</a:t>
            </a:r>
            <a:r>
              <a:rPr b="0" i="0" lang="uk-UA" sz="2000" u="sng" cap="none" strike="noStrike">
                <a:solidFill>
                  <a:schemeClr val="dk1"/>
                </a:solidFill>
                <a:latin typeface="Times New Roman"/>
                <a:ea typeface="Times New Roman"/>
                <a:cs typeface="Times New Roman"/>
                <a:sym typeface="Times New Roman"/>
                <a:hlinkClick r:id="rId4">
                  <a:extLst>
                    <a:ext uri="{A12FA001-AC4F-418D-AE19-62706E023703}">
                      <ahyp:hlinkClr val="tx"/>
                    </a:ext>
                  </a:extLst>
                </a:hlinkClick>
              </a:rPr>
              <a:t>Гендерна рівність та соціальна інклюзія в комунікаціях</a:t>
            </a:r>
            <a:r>
              <a:rPr b="0" i="0" lang="uk-UA" sz="2000" u="none" cap="none" strike="noStrike">
                <a:solidFill>
                  <a:schemeClr val="dk1"/>
                </a:solidFill>
                <a:latin typeface="Times New Roman"/>
                <a:ea typeface="Times New Roman"/>
                <a:cs typeface="Times New Roman"/>
                <a:sym typeface="Times New Roman"/>
              </a:rPr>
              <a:t>”</a:t>
            </a:r>
            <a:r>
              <a:rPr lang="uk-UA" sz="2000">
                <a:solidFill>
                  <a:schemeClr val="dk1"/>
                </a:solidFill>
                <a:latin typeface="Times New Roman"/>
                <a:ea typeface="Times New Roman"/>
                <a:cs typeface="Times New Roman"/>
                <a:sym typeface="Times New Roman"/>
              </a:rPr>
              <a:t>: р</a:t>
            </a:r>
            <a:r>
              <a:rPr b="0" i="0" lang="uk-UA" sz="2000" u="none" cap="none" strike="noStrike">
                <a:solidFill>
                  <a:schemeClr val="dk1"/>
                </a:solidFill>
                <a:latin typeface="Times New Roman"/>
                <a:ea typeface="Times New Roman"/>
                <a:cs typeface="Times New Roman"/>
                <a:sym typeface="Times New Roman"/>
              </a:rPr>
              <a:t>озповідає, як комунікувати з урахуванням підходу рівності та інклюзії. Кожен з епізодів надає практичні поради щодо інтеграції гендерної рівності та соціальної інклюзії в комунікації для урядових організацій, медіа, рекламних агенцій.	</a:t>
            </a:r>
            <a:endParaRPr/>
          </a:p>
          <a:p>
            <a:pPr indent="0" lvl="0" marL="0" marR="0" rtl="0" algn="just">
              <a:lnSpc>
                <a:spcPct val="100000"/>
              </a:lnSpc>
              <a:spcBef>
                <a:spcPts val="1200"/>
              </a:spcBef>
              <a:spcAft>
                <a:spcPts val="0"/>
              </a:spcAft>
              <a:buNone/>
            </a:pPr>
            <a:r>
              <a:rPr b="0" i="0" lang="uk-UA" sz="2000" u="none" cap="none" strike="noStrike">
                <a:solidFill>
                  <a:schemeClr val="dk1"/>
                </a:solidFill>
                <a:latin typeface="Times New Roman"/>
                <a:ea typeface="Times New Roman"/>
                <a:cs typeface="Times New Roman"/>
                <a:sym typeface="Times New Roman"/>
              </a:rPr>
              <a:t>	Освітній серіал “</a:t>
            </a:r>
            <a:r>
              <a:rPr b="0" i="0" lang="uk-UA" sz="2000" u="sng" cap="none" strike="noStrike">
                <a:solidFill>
                  <a:schemeClr val="dk1"/>
                </a:solidFill>
                <a:latin typeface="Times New Roman"/>
                <a:ea typeface="Times New Roman"/>
                <a:cs typeface="Times New Roman"/>
                <a:sym typeface="Times New Roman"/>
                <a:hlinkClick r:id="rId5">
                  <a:extLst>
                    <a:ext uri="{A12FA001-AC4F-418D-AE19-62706E023703}">
                      <ahyp:hlinkClr val="tx"/>
                    </a:ext>
                  </a:extLst>
                </a:hlinkClick>
              </a:rPr>
              <a:t>Гендерно чутливе та недискримінаційне спілкування у війську</a:t>
            </a:r>
            <a:r>
              <a:rPr b="0" i="0" lang="uk-UA" sz="2000" u="none" cap="none" strike="noStrike">
                <a:solidFill>
                  <a:schemeClr val="dk1"/>
                </a:solidFill>
                <a:latin typeface="Times New Roman"/>
                <a:ea typeface="Times New Roman"/>
                <a:cs typeface="Times New Roman"/>
                <a:sym typeface="Times New Roman"/>
              </a:rPr>
              <a:t>”: практичний курс для військових, створений у відповідь на запити Сил оборони. Кожен з епізодів надає практичні поради щодо розуміння гендерної рівності</a:t>
            </a:r>
            <a:r>
              <a:rPr lang="uk-UA" sz="2000">
                <a:solidFill>
                  <a:schemeClr val="dk1"/>
                </a:solidFill>
                <a:latin typeface="Times New Roman"/>
                <a:ea typeface="Times New Roman"/>
                <a:cs typeface="Times New Roman"/>
                <a:sym typeface="Times New Roman"/>
              </a:rPr>
              <a:t>,</a:t>
            </a:r>
            <a:r>
              <a:rPr b="0" i="0" lang="uk-UA" sz="2000" u="none" cap="none" strike="noStrike">
                <a:solidFill>
                  <a:schemeClr val="dk1"/>
                </a:solidFill>
                <a:latin typeface="Times New Roman"/>
                <a:ea typeface="Times New Roman"/>
                <a:cs typeface="Times New Roman"/>
                <a:sym typeface="Times New Roman"/>
              </a:rPr>
              <a:t> прав людини в армії</a:t>
            </a:r>
            <a:r>
              <a:rPr lang="uk-UA" sz="2000">
                <a:solidFill>
                  <a:schemeClr val="dk1"/>
                </a:solidFill>
                <a:latin typeface="Times New Roman"/>
                <a:ea typeface="Times New Roman"/>
                <a:cs typeface="Times New Roman"/>
                <a:sym typeface="Times New Roman"/>
              </a:rPr>
              <a:t>,</a:t>
            </a:r>
            <a:r>
              <a:rPr b="0" i="0" lang="uk-UA" sz="2000" u="none" cap="none" strike="noStrike">
                <a:solidFill>
                  <a:schemeClr val="dk1"/>
                </a:solidFill>
                <a:latin typeface="Times New Roman"/>
                <a:ea typeface="Times New Roman"/>
                <a:cs typeface="Times New Roman"/>
                <a:sym typeface="Times New Roman"/>
              </a:rPr>
              <a:t> як запобігти дискримінації та насильству</a:t>
            </a:r>
            <a:r>
              <a:rPr lang="uk-UA" sz="2000">
                <a:solidFill>
                  <a:schemeClr val="dk1"/>
                </a:solidFill>
                <a:latin typeface="Times New Roman"/>
                <a:ea typeface="Times New Roman"/>
                <a:cs typeface="Times New Roman"/>
                <a:sym typeface="Times New Roman"/>
              </a:rPr>
              <a:t>,</a:t>
            </a:r>
            <a:r>
              <a:rPr b="0" i="0" lang="uk-UA" sz="2000" u="none" cap="none" strike="noStrike">
                <a:solidFill>
                  <a:schemeClr val="dk1"/>
                </a:solidFill>
                <a:latin typeface="Times New Roman"/>
                <a:ea typeface="Times New Roman"/>
                <a:cs typeface="Times New Roman"/>
                <a:sym typeface="Times New Roman"/>
              </a:rPr>
              <a:t> як створити безпечне середовище в підрозділі.</a:t>
            </a:r>
            <a:endParaRPr/>
          </a:p>
          <a:p>
            <a:pPr indent="0" lvl="0" marL="0" marR="0" rtl="0" algn="just">
              <a:lnSpc>
                <a:spcPct val="100000"/>
              </a:lnSpc>
              <a:spcBef>
                <a:spcPts val="1200"/>
              </a:spcBef>
              <a:spcAft>
                <a:spcPts val="0"/>
              </a:spcAft>
              <a:buNone/>
            </a:pPr>
            <a:r>
              <a:rPr b="0" i="0" lang="uk-UA" sz="2000" u="none" cap="none" strike="noStrike">
                <a:solidFill>
                  <a:schemeClr val="dk1"/>
                </a:solidFill>
                <a:latin typeface="Times New Roman"/>
                <a:ea typeface="Times New Roman"/>
                <a:cs typeface="Times New Roman"/>
                <a:sym typeface="Times New Roman"/>
              </a:rPr>
              <a:t>	Запу</a:t>
            </a:r>
            <a:r>
              <a:rPr lang="uk-UA" sz="2000">
                <a:solidFill>
                  <a:schemeClr val="dk1"/>
                </a:solidFill>
                <a:latin typeface="Times New Roman"/>
                <a:ea typeface="Times New Roman"/>
                <a:cs typeface="Times New Roman"/>
                <a:sym typeface="Times New Roman"/>
              </a:rPr>
              <a:t>щено</a:t>
            </a:r>
            <a:r>
              <a:rPr b="0" i="0" lang="uk-UA" sz="2000" u="none" cap="none" strike="noStrike">
                <a:solidFill>
                  <a:schemeClr val="dk1"/>
                </a:solidFill>
                <a:latin typeface="Times New Roman"/>
                <a:ea typeface="Times New Roman"/>
                <a:cs typeface="Times New Roman"/>
                <a:sym typeface="Times New Roman"/>
              </a:rPr>
              <a:t> проєкт з </a:t>
            </a:r>
            <a:r>
              <a:rPr b="0" i="0" lang="uk-UA" sz="2000" u="sng" cap="none" strike="noStrike">
                <a:solidFill>
                  <a:schemeClr val="dk1"/>
                </a:solidFill>
                <a:latin typeface="Times New Roman"/>
                <a:ea typeface="Times New Roman"/>
                <a:cs typeface="Times New Roman"/>
                <a:sym typeface="Times New Roman"/>
                <a:hlinkClick r:id="rId6">
                  <a:extLst>
                    <a:ext uri="{A12FA001-AC4F-418D-AE19-62706E023703}">
                      <ahyp:hlinkClr val="tx"/>
                    </a:ext>
                  </a:extLst>
                </a:hlinkClick>
              </a:rPr>
              <a:t>безоплатного навчання ІТ-спеціальностей для ветеранів та ветеранок </a:t>
            </a:r>
            <a:r>
              <a:rPr b="0" i="0" lang="uk-UA" sz="2000" u="none" cap="none" strike="noStrike">
                <a:solidFill>
                  <a:schemeClr val="dk1"/>
                </a:solidFill>
                <a:latin typeface="Times New Roman"/>
                <a:ea typeface="Times New Roman"/>
                <a:cs typeface="Times New Roman"/>
                <a:sym typeface="Times New Roman"/>
              </a:rPr>
              <a:t>від edtech-компанії Mate academy та Мінцифри.</a:t>
            </a:r>
            <a:endParaRPr/>
          </a:p>
          <a:p>
            <a:pPr indent="0" lvl="0" marL="0" marR="0" rtl="0" algn="just">
              <a:lnSpc>
                <a:spcPct val="100000"/>
              </a:lnSpc>
              <a:spcBef>
                <a:spcPts val="1200"/>
              </a:spcBef>
              <a:spcAft>
                <a:spcPts val="0"/>
              </a:spcAft>
              <a:buNone/>
            </a:pPr>
            <a:r>
              <a:rPr b="0" i="0" lang="uk-UA" sz="2000" u="none" cap="none" strike="noStrike">
                <a:solidFill>
                  <a:schemeClr val="dk1"/>
                </a:solidFill>
                <a:latin typeface="Times New Roman"/>
                <a:ea typeface="Times New Roman"/>
                <a:cs typeface="Times New Roman"/>
                <a:sym typeface="Times New Roman"/>
              </a:rPr>
              <a:t>	</a:t>
            </a:r>
            <a:r>
              <a:rPr lang="uk-UA" sz="2000">
                <a:solidFill>
                  <a:schemeClr val="dk1"/>
                </a:solidFill>
                <a:latin typeface="Times New Roman"/>
                <a:ea typeface="Times New Roman"/>
                <a:cs typeface="Times New Roman"/>
                <a:sym typeface="Times New Roman"/>
              </a:rPr>
              <a:t>Н</a:t>
            </a:r>
            <a:r>
              <a:rPr b="0" i="0" lang="uk-UA" sz="2000" u="none" cap="none" strike="noStrike">
                <a:solidFill>
                  <a:schemeClr val="dk1"/>
                </a:solidFill>
                <a:latin typeface="Times New Roman"/>
                <a:ea typeface="Times New Roman"/>
                <a:cs typeface="Times New Roman"/>
                <a:sym typeface="Times New Roman"/>
              </a:rPr>
              <a:t>а порталі Дія запущено сервіс Ветеранський спорт з ініціативи Міністерства у справах ветеранів України, щоб допомогти Захисникам і Захисницям соціально адаптуватися та фізично відновлюватися.</a:t>
            </a:r>
            <a:endParaRPr b="0" i="0" sz="2000" u="none" cap="none" strike="noStrike">
              <a:solidFill>
                <a:schemeClr val="dk1"/>
              </a:solidFill>
              <a:latin typeface="Times New Roman"/>
              <a:ea typeface="Times New Roman"/>
              <a:cs typeface="Times New Roman"/>
              <a:sym typeface="Times New Roman"/>
            </a:endParaRPr>
          </a:p>
          <a:p>
            <a:pPr indent="457200" lvl="0" marL="0" rtl="0" algn="just">
              <a:spcBef>
                <a:spcPts val="1200"/>
              </a:spcBef>
              <a:spcAft>
                <a:spcPts val="0"/>
              </a:spcAft>
              <a:buClr>
                <a:schemeClr val="dk1"/>
              </a:buClr>
              <a:buFont typeface="Arial"/>
              <a:buNone/>
            </a:pPr>
            <a:r>
              <a:rPr lang="uk-UA" sz="2000">
                <a:solidFill>
                  <a:schemeClr val="dk1"/>
                </a:solidFill>
                <a:latin typeface="Times New Roman"/>
                <a:ea typeface="Times New Roman"/>
                <a:cs typeface="Times New Roman"/>
                <a:sym typeface="Times New Roman"/>
              </a:rPr>
              <a:t>З ініціативи Мінцифри та CDTO Campus проведено навчання для лідерок цифровізації в рамках програми «UNDP: Лідерська програма для жінок, задіяних у цифровізації держпослуг». </a:t>
            </a:r>
            <a:endParaRPr>
              <a:solidFill>
                <a:schemeClr val="dk1"/>
              </a:solidFill>
            </a:endParaRPr>
          </a:p>
          <a:p>
            <a:pPr indent="0" lvl="0" marL="0" marR="0" rtl="0" algn="just">
              <a:lnSpc>
                <a:spcPct val="100000"/>
              </a:lnSpc>
              <a:spcBef>
                <a:spcPts val="1200"/>
              </a:spcBef>
              <a:spcAft>
                <a:spcPts val="0"/>
              </a:spcAft>
              <a:buNone/>
            </a:pPr>
            <a:r>
              <a:t/>
            </a:r>
            <a:endParaRPr sz="2000">
              <a:solidFill>
                <a:schemeClr val="dk1"/>
              </a:solidFill>
              <a:latin typeface="Times New Roman"/>
              <a:ea typeface="Times New Roman"/>
              <a:cs typeface="Times New Roman"/>
              <a:sym typeface="Times New Roman"/>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6" name="Shape 836"/>
        <p:cNvGrpSpPr/>
        <p:nvPr/>
      </p:nvGrpSpPr>
      <p:grpSpPr>
        <a:xfrm>
          <a:off x="0" y="0"/>
          <a:ext cx="0" cy="0"/>
          <a:chOff x="0" y="0"/>
          <a:chExt cx="0" cy="0"/>
        </a:xfrm>
      </p:grpSpPr>
      <p:sp>
        <p:nvSpPr>
          <p:cNvPr id="837" name="Google Shape;837;p114"/>
          <p:cNvSpPr txBox="1"/>
          <p:nvPr>
            <p:ph type="title"/>
          </p:nvPr>
        </p:nvSpPr>
        <p:spPr>
          <a:xfrm>
            <a:off x="0" y="-192430"/>
            <a:ext cx="11367052"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Мінцифра. Досягнення</a:t>
            </a:r>
            <a:endParaRPr b="1" sz="2400"/>
          </a:p>
        </p:txBody>
      </p:sp>
      <p:sp>
        <p:nvSpPr>
          <p:cNvPr id="838" name="Google Shape;838;p114"/>
          <p:cNvSpPr txBox="1"/>
          <p:nvPr>
            <p:ph idx="1" type="body"/>
          </p:nvPr>
        </p:nvSpPr>
        <p:spPr>
          <a:xfrm>
            <a:off x="377560" y="625249"/>
            <a:ext cx="11436879" cy="560750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600"/>
              </a:spcBef>
              <a:spcAft>
                <a:spcPts val="0"/>
              </a:spcAft>
              <a:buClr>
                <a:schemeClr val="dk1"/>
              </a:buClr>
              <a:buSzPts val="1900"/>
              <a:buNone/>
            </a:pPr>
            <a:r>
              <a:t/>
            </a:r>
            <a:endParaRPr b="0" i="0" sz="1900" u="none" cap="none" strike="noStrike">
              <a:solidFill>
                <a:srgbClr val="000000"/>
              </a:solidFill>
              <a:latin typeface="Times New Roman"/>
              <a:ea typeface="Times New Roman"/>
              <a:cs typeface="Times New Roman"/>
              <a:sym typeface="Times New Roman"/>
            </a:endParaRPr>
          </a:p>
          <a:p>
            <a:pPr indent="0" lvl="0" marL="0" rtl="0" algn="just">
              <a:lnSpc>
                <a:spcPct val="107000"/>
              </a:lnSpc>
              <a:spcBef>
                <a:spcPts val="600"/>
              </a:spcBef>
              <a:spcAft>
                <a:spcPts val="0"/>
              </a:spcAft>
              <a:buSzPts val="1800"/>
              <a:buNone/>
            </a:pPr>
            <a:r>
              <a:rPr lang="uk-UA" sz="2000">
                <a:latin typeface="Times New Roman"/>
                <a:ea typeface="Times New Roman"/>
                <a:cs typeface="Times New Roman"/>
                <a:sym typeface="Times New Roman"/>
              </a:rPr>
              <a:t>	У вересні 2025 році запущено, за підтримки Мінцифри, жіночий акселератор </a:t>
            </a:r>
            <a:r>
              <a:rPr b="0" i="0" lang="uk-UA" sz="1400">
                <a:solidFill>
                  <a:srgbClr val="0A0A0A"/>
                </a:solidFill>
                <a:latin typeface="Google Sans"/>
                <a:ea typeface="Google Sans"/>
                <a:cs typeface="Google Sans"/>
                <a:sym typeface="Google Sans"/>
              </a:rPr>
              <a:t>—</a:t>
            </a:r>
            <a:r>
              <a:rPr lang="uk-UA" sz="2000">
                <a:latin typeface="Times New Roman"/>
                <a:ea typeface="Times New Roman"/>
                <a:cs typeface="Times New Roman"/>
                <a:sym typeface="Times New Roman"/>
              </a:rPr>
              <a:t> «</a:t>
            </a:r>
            <a:r>
              <a:rPr lang="uk-UA" sz="2000" u="sng">
                <a:solidFill>
                  <a:schemeClr val="hlink"/>
                </a:solidFill>
                <a:latin typeface="Times New Roman"/>
                <a:ea typeface="Times New Roman"/>
                <a:cs typeface="Times New Roman"/>
                <a:sym typeface="Times New Roman"/>
                <a:hlinkClick r:id="rId4"/>
              </a:rPr>
              <a:t>Відважна-3.Цифрова еволюція бізнесу»</a:t>
            </a:r>
            <a:r>
              <a:rPr lang="uk-UA" sz="2000">
                <a:latin typeface="Times New Roman"/>
                <a:ea typeface="Times New Roman"/>
                <a:cs typeface="Times New Roman"/>
                <a:sym typeface="Times New Roman"/>
              </a:rPr>
              <a:t>, покликаний сформувати покоління цифрових лідерок </a:t>
            </a:r>
            <a:r>
              <a:rPr b="0" i="0" lang="uk-UA" sz="1400">
                <a:solidFill>
                  <a:srgbClr val="0A0A0A"/>
                </a:solidFill>
                <a:latin typeface="Google Sans"/>
                <a:ea typeface="Google Sans"/>
                <a:cs typeface="Google Sans"/>
                <a:sym typeface="Google Sans"/>
              </a:rPr>
              <a:t>—</a:t>
            </a:r>
            <a:r>
              <a:rPr lang="uk-UA" sz="2000">
                <a:latin typeface="Times New Roman"/>
                <a:ea typeface="Times New Roman"/>
                <a:cs typeface="Times New Roman"/>
                <a:sym typeface="Times New Roman"/>
              </a:rPr>
              <a:t> </a:t>
            </a:r>
            <a:r>
              <a:rPr lang="uk-UA" sz="2000">
                <a:latin typeface="Times New Roman"/>
                <a:ea typeface="Times New Roman"/>
                <a:cs typeface="Times New Roman"/>
                <a:sym typeface="Times New Roman"/>
              </a:rPr>
              <a:t>підприємиць</a:t>
            </a:r>
            <a:r>
              <a:rPr lang="uk-UA" sz="2000">
                <a:latin typeface="Times New Roman"/>
                <a:ea typeface="Times New Roman"/>
                <a:cs typeface="Times New Roman"/>
                <a:sym typeface="Times New Roman"/>
              </a:rPr>
              <a:t>, які впевнено конкурують на внутрішньому та глобальному ринках, посилюючи економіку України через інновації, стійкість і технології.</a:t>
            </a:r>
            <a:endParaRPr sz="2000">
              <a:latin typeface="Times New Roman"/>
              <a:ea typeface="Times New Roman"/>
              <a:cs typeface="Times New Roman"/>
              <a:sym typeface="Times New Roman"/>
            </a:endParaRPr>
          </a:p>
          <a:p>
            <a:pPr indent="0" lvl="0" marL="0" rtl="0" algn="just">
              <a:lnSpc>
                <a:spcPct val="107000"/>
              </a:lnSpc>
              <a:spcBef>
                <a:spcPts val="600"/>
              </a:spcBef>
              <a:spcAft>
                <a:spcPts val="0"/>
              </a:spcAft>
              <a:buSzPts val="1800"/>
              <a:buNone/>
            </a:pPr>
            <a:r>
              <a:t/>
            </a:r>
            <a:endParaRPr sz="2000">
              <a:latin typeface="Times New Roman"/>
              <a:ea typeface="Times New Roman"/>
              <a:cs typeface="Times New Roman"/>
              <a:sym typeface="Times New Roman"/>
            </a:endParaRPr>
          </a:p>
          <a:p>
            <a:pPr indent="0" lvl="0" marL="0" rtl="0" algn="just">
              <a:lnSpc>
                <a:spcPct val="107000"/>
              </a:lnSpc>
              <a:spcBef>
                <a:spcPts val="0"/>
              </a:spcBef>
              <a:spcAft>
                <a:spcPts val="0"/>
              </a:spcAft>
              <a:buSzPts val="1800"/>
              <a:buNone/>
            </a:pPr>
            <a:r>
              <a:rPr lang="uk-UA" sz="2000">
                <a:latin typeface="Times New Roman"/>
                <a:ea typeface="Times New Roman"/>
                <a:cs typeface="Times New Roman"/>
                <a:sym typeface="Times New Roman"/>
              </a:rPr>
              <a:t>	З березня 2025 року мережа центрів підтримки підприємців Дія.Бізнес за сприяння Мінцифри втілює національну освітньо-грантову програму «</a:t>
            </a:r>
            <a:r>
              <a:rPr lang="uk-UA" sz="2000" u="sng">
                <a:solidFill>
                  <a:schemeClr val="hlink"/>
                </a:solidFill>
                <a:latin typeface="Times New Roman"/>
                <a:ea typeface="Times New Roman"/>
                <a:cs typeface="Times New Roman"/>
                <a:sym typeface="Times New Roman"/>
                <a:hlinkClick r:id="rId5"/>
              </a:rPr>
              <a:t>Траєкторія.2</a:t>
            </a:r>
            <a:r>
              <a:rPr lang="uk-UA" sz="2000">
                <a:latin typeface="Times New Roman"/>
                <a:ea typeface="Times New Roman"/>
                <a:cs typeface="Times New Roman"/>
                <a:sym typeface="Times New Roman"/>
              </a:rPr>
              <a:t>», мета якої допомогти в запуску та масштабуванні власного бізнесу ветеранам і сім'ям військовослужбовців.</a:t>
            </a:r>
            <a:endParaRPr sz="2000">
              <a:latin typeface="Times New Roman"/>
              <a:ea typeface="Times New Roman"/>
              <a:cs typeface="Times New Roman"/>
              <a:sym typeface="Times New Roman"/>
            </a:endParaRPr>
          </a:p>
          <a:p>
            <a:pPr indent="0" lvl="0" marL="0" rtl="0" algn="just">
              <a:lnSpc>
                <a:spcPct val="107000"/>
              </a:lnSpc>
              <a:spcBef>
                <a:spcPts val="0"/>
              </a:spcBef>
              <a:spcAft>
                <a:spcPts val="0"/>
              </a:spcAft>
              <a:buSzPts val="1800"/>
              <a:buNone/>
            </a:pPr>
            <a:r>
              <a:t/>
            </a:r>
            <a:endParaRPr sz="2000">
              <a:latin typeface="Times New Roman"/>
              <a:ea typeface="Times New Roman"/>
              <a:cs typeface="Times New Roman"/>
              <a:sym typeface="Times New Roman"/>
            </a:endParaRPr>
          </a:p>
          <a:p>
            <a:pPr indent="0" lvl="0" marL="0" rtl="0" algn="just">
              <a:lnSpc>
                <a:spcPct val="107000"/>
              </a:lnSpc>
              <a:spcBef>
                <a:spcPts val="0"/>
              </a:spcBef>
              <a:spcAft>
                <a:spcPts val="0"/>
              </a:spcAft>
              <a:buSzPts val="1800"/>
              <a:buNone/>
            </a:pPr>
            <a:r>
              <a:rPr lang="uk-UA" sz="2000">
                <a:latin typeface="Times New Roman"/>
                <a:ea typeface="Times New Roman"/>
                <a:cs typeface="Times New Roman"/>
                <a:sym typeface="Times New Roman"/>
              </a:rPr>
              <a:t>	Мережа центрів підтримки підприємців Дія.Бізнес за сприяння Мінцифри втілює освітньо-грантову програму «</a:t>
            </a:r>
            <a:r>
              <a:rPr lang="uk-UA" sz="2000" u="sng">
                <a:solidFill>
                  <a:schemeClr val="hlink"/>
                </a:solidFill>
                <a:latin typeface="Times New Roman"/>
                <a:ea typeface="Times New Roman"/>
                <a:cs typeface="Times New Roman"/>
                <a:sym typeface="Times New Roman"/>
                <a:hlinkClick r:id="rId6"/>
              </a:rPr>
              <a:t>Мрій та Досягай</a:t>
            </a:r>
            <a:r>
              <a:rPr lang="uk-UA" sz="2000">
                <a:latin typeface="Times New Roman"/>
                <a:ea typeface="Times New Roman"/>
                <a:cs typeface="Times New Roman"/>
                <a:sym typeface="Times New Roman"/>
              </a:rPr>
              <a:t>», яка спрямована на розвиток українок, які постраждали від повномасштабного вторгнення. На проєкті учасниці можуть здобути знання для створення та просування власного бізнесу в онлайн-середовищі, адаптації наявних бізнес-ідей до нових ринків та аудиторій, а також для переведення офлайн-бізнесів в онлайн-формат.</a:t>
            </a:r>
            <a:endParaRPr/>
          </a:p>
          <a:p>
            <a:pPr indent="0" lvl="0" marL="0" rtl="0" algn="just">
              <a:lnSpc>
                <a:spcPct val="107000"/>
              </a:lnSpc>
              <a:spcBef>
                <a:spcPts val="0"/>
              </a:spcBef>
              <a:spcAft>
                <a:spcPts val="0"/>
              </a:spcAft>
              <a:buSzPts val="1800"/>
              <a:buNone/>
            </a:pPr>
            <a:r>
              <a:t/>
            </a:r>
            <a:endParaRPr sz="1600"/>
          </a:p>
        </p:txBody>
      </p:sp>
      <p:sp>
        <p:nvSpPr>
          <p:cNvPr id="839" name="Google Shape;839;p1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uk-UA"/>
              <a:t>‹#›</a:t>
            </a:fld>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43" name="Shape 843"/>
        <p:cNvGrpSpPr/>
        <p:nvPr/>
      </p:nvGrpSpPr>
      <p:grpSpPr>
        <a:xfrm>
          <a:off x="0" y="0"/>
          <a:ext cx="0" cy="0"/>
          <a:chOff x="0" y="0"/>
          <a:chExt cx="0" cy="0"/>
        </a:xfrm>
      </p:grpSpPr>
      <p:sp>
        <p:nvSpPr>
          <p:cNvPr id="844" name="Google Shape;844;p115"/>
          <p:cNvSpPr txBox="1"/>
          <p:nvPr>
            <p:ph type="title"/>
          </p:nvPr>
        </p:nvSpPr>
        <p:spPr>
          <a:xfrm>
            <a:off x="862015" y="-203767"/>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Мінцифра</a:t>
            </a:r>
            <a:endParaRPr b="1" sz="2400"/>
          </a:p>
        </p:txBody>
      </p:sp>
      <p:sp>
        <p:nvSpPr>
          <p:cNvPr id="845" name="Google Shape;845;p115"/>
          <p:cNvSpPr txBox="1"/>
          <p:nvPr>
            <p:ph idx="1" type="body"/>
          </p:nvPr>
        </p:nvSpPr>
        <p:spPr>
          <a:xfrm>
            <a:off x="885829" y="683987"/>
            <a:ext cx="5157787" cy="823912"/>
          </a:xfrm>
          <a:prstGeom prst="rect">
            <a:avLst/>
          </a:prstGeom>
          <a:noFill/>
          <a:ln>
            <a:noFill/>
          </a:ln>
        </p:spPr>
        <p:txBody>
          <a:bodyPr anchorCtr="0" anchor="b" bIns="45700" lIns="91425" spcFirstLastPara="1" rIns="91425" wrap="square" tIns="45700">
            <a:normAutofit/>
          </a:bodyPr>
          <a:lstStyle/>
          <a:p>
            <a:pPr indent="-228600" lvl="0" marL="457200" rtl="0" algn="l">
              <a:lnSpc>
                <a:spcPct val="90000"/>
              </a:lnSpc>
              <a:spcBef>
                <a:spcPts val="1000"/>
              </a:spcBef>
              <a:spcAft>
                <a:spcPts val="0"/>
              </a:spcAft>
              <a:buClr>
                <a:schemeClr val="dk1"/>
              </a:buClr>
              <a:buSzPts val="2400"/>
              <a:buNone/>
            </a:pPr>
            <a:r>
              <a:rPr lang="uk-UA">
                <a:solidFill>
                  <a:srgbClr val="000000"/>
                </a:solidFill>
                <a:latin typeface="Times New Roman"/>
                <a:ea typeface="Times New Roman"/>
                <a:cs typeface="Times New Roman"/>
                <a:sym typeface="Times New Roman"/>
              </a:rPr>
              <a:t>Виклики</a:t>
            </a:r>
            <a:endParaRPr/>
          </a:p>
        </p:txBody>
      </p:sp>
      <p:sp>
        <p:nvSpPr>
          <p:cNvPr id="846" name="Google Shape;846;p115"/>
          <p:cNvSpPr txBox="1"/>
          <p:nvPr>
            <p:ph idx="2" type="body"/>
          </p:nvPr>
        </p:nvSpPr>
        <p:spPr>
          <a:xfrm>
            <a:off x="458788" y="1808389"/>
            <a:ext cx="5157787" cy="3684588"/>
          </a:xfrm>
          <a:prstGeom prst="rect">
            <a:avLst/>
          </a:prstGeom>
          <a:noFill/>
          <a:ln>
            <a:noFill/>
          </a:ln>
        </p:spPr>
        <p:txBody>
          <a:bodyPr anchorCtr="0" anchor="t" bIns="45700" lIns="91425" spcFirstLastPara="1" rIns="91425" wrap="square" tIns="45700">
            <a:normAutofit/>
          </a:bodyPr>
          <a:lstStyle/>
          <a:p>
            <a:pPr indent="-342900" lvl="0" marL="342900" marR="0" rtl="0" algn="just">
              <a:lnSpc>
                <a:spcPct val="100000"/>
              </a:lnSpc>
              <a:spcBef>
                <a:spcPts val="600"/>
              </a:spcBef>
              <a:spcAft>
                <a:spcPts val="0"/>
              </a:spcAft>
              <a:buClr>
                <a:srgbClr val="000000"/>
              </a:buClr>
              <a:buSzPts val="1800"/>
              <a:buFont typeface="Arial"/>
              <a:buAutoNum type="arabicPeriod"/>
            </a:pPr>
            <a:r>
              <a:rPr b="0" i="0" lang="uk-UA" sz="1800" u="none" cap="none" strike="noStrike">
                <a:solidFill>
                  <a:srgbClr val="000000"/>
                </a:solidFill>
                <a:latin typeface="Times New Roman"/>
                <a:ea typeface="Times New Roman"/>
                <a:cs typeface="Times New Roman"/>
                <a:sym typeface="Times New Roman"/>
              </a:rPr>
              <a:t>Наслідки економічної кризи, висока конкуренція, часті та непередбачувані зміни в законодавстві, державному регулюванні, податковій системі.</a:t>
            </a:r>
            <a:endParaRPr/>
          </a:p>
          <a:p>
            <a:pPr indent="-342900" lvl="0" marL="342900" marR="0" rtl="0" algn="just">
              <a:lnSpc>
                <a:spcPct val="100000"/>
              </a:lnSpc>
              <a:spcBef>
                <a:spcPts val="1200"/>
              </a:spcBef>
              <a:spcAft>
                <a:spcPts val="0"/>
              </a:spcAft>
              <a:buClr>
                <a:srgbClr val="000000"/>
              </a:buClr>
              <a:buSzPts val="1800"/>
              <a:buFont typeface="Arial"/>
              <a:buAutoNum type="arabicPeriod"/>
            </a:pPr>
            <a:r>
              <a:rPr b="0" i="0" lang="uk-UA" sz="1800" u="none" cap="none" strike="noStrike">
                <a:solidFill>
                  <a:srgbClr val="000000"/>
                </a:solidFill>
                <a:latin typeface="Times New Roman"/>
                <a:ea typeface="Times New Roman"/>
                <a:cs typeface="Times New Roman"/>
                <a:sym typeface="Times New Roman"/>
              </a:rPr>
              <a:t>Виклики широкомасштабної інформаційної війни, пропаганди та кіберзагроз з боку країни-агресора, інші виклики сьогодення</a:t>
            </a:r>
            <a:endParaRPr/>
          </a:p>
          <a:p>
            <a:pPr indent="-342900" lvl="0" marL="342900" marR="0" rtl="0" algn="just">
              <a:lnSpc>
                <a:spcPct val="100000"/>
              </a:lnSpc>
              <a:spcBef>
                <a:spcPts val="1200"/>
              </a:spcBef>
              <a:spcAft>
                <a:spcPts val="0"/>
              </a:spcAft>
              <a:buClr>
                <a:srgbClr val="000000"/>
              </a:buClr>
              <a:buSzPts val="1800"/>
              <a:buFont typeface="Arial"/>
              <a:buAutoNum type="arabicPeriod"/>
            </a:pPr>
            <a:r>
              <a:rPr b="0" i="0" lang="uk-UA" sz="1800" u="none" cap="none" strike="noStrike">
                <a:solidFill>
                  <a:srgbClr val="000000"/>
                </a:solidFill>
                <a:latin typeface="Times New Roman"/>
                <a:ea typeface="Times New Roman"/>
                <a:cs typeface="Times New Roman"/>
                <a:sym typeface="Times New Roman"/>
              </a:rPr>
              <a:t>Визначення ефективності органів влади у напрямі цифровізації та баченні потреби у цифровій трансформації</a:t>
            </a:r>
            <a:endParaRPr/>
          </a:p>
          <a:p>
            <a:pPr indent="-228600" lvl="0" marL="457200" rtl="0" algn="l">
              <a:lnSpc>
                <a:spcPct val="90000"/>
              </a:lnSpc>
              <a:spcBef>
                <a:spcPts val="1600"/>
              </a:spcBef>
              <a:spcAft>
                <a:spcPts val="0"/>
              </a:spcAft>
              <a:buClr>
                <a:schemeClr val="dk1"/>
              </a:buClr>
              <a:buSzPts val="1800"/>
              <a:buNone/>
            </a:pPr>
            <a:r>
              <a:t/>
            </a:r>
            <a:endParaRPr/>
          </a:p>
        </p:txBody>
      </p:sp>
      <p:sp>
        <p:nvSpPr>
          <p:cNvPr id="847" name="Google Shape;847;p115"/>
          <p:cNvSpPr txBox="1"/>
          <p:nvPr>
            <p:ph idx="3" type="body"/>
          </p:nvPr>
        </p:nvSpPr>
        <p:spPr>
          <a:xfrm>
            <a:off x="7174472" y="641181"/>
            <a:ext cx="5183188" cy="823912"/>
          </a:xfrm>
          <a:prstGeom prst="rect">
            <a:avLst/>
          </a:prstGeom>
          <a:noFill/>
          <a:ln>
            <a:noFill/>
          </a:ln>
        </p:spPr>
        <p:txBody>
          <a:bodyPr anchorCtr="0" anchor="b" bIns="45700" lIns="91425" spcFirstLastPara="1" rIns="91425" wrap="square" tIns="45700">
            <a:normAutofit/>
          </a:bodyPr>
          <a:lstStyle/>
          <a:p>
            <a:pPr indent="-228600" lvl="0" marL="457200" rtl="0" algn="l">
              <a:lnSpc>
                <a:spcPct val="90000"/>
              </a:lnSpc>
              <a:spcBef>
                <a:spcPts val="1000"/>
              </a:spcBef>
              <a:spcAft>
                <a:spcPts val="0"/>
              </a:spcAft>
              <a:buClr>
                <a:schemeClr val="dk1"/>
              </a:buClr>
              <a:buSzPts val="2400"/>
              <a:buNone/>
            </a:pPr>
            <a:r>
              <a:rPr lang="uk-UA">
                <a:solidFill>
                  <a:srgbClr val="000000"/>
                </a:solidFill>
                <a:latin typeface="Times New Roman"/>
                <a:ea typeface="Times New Roman"/>
                <a:cs typeface="Times New Roman"/>
                <a:sym typeface="Times New Roman"/>
              </a:rPr>
              <a:t>Плани</a:t>
            </a:r>
            <a:endParaRPr/>
          </a:p>
        </p:txBody>
      </p:sp>
      <p:sp>
        <p:nvSpPr>
          <p:cNvPr id="848" name="Google Shape;848;p115"/>
          <p:cNvSpPr txBox="1"/>
          <p:nvPr>
            <p:ph idx="4" type="body"/>
          </p:nvPr>
        </p:nvSpPr>
        <p:spPr>
          <a:xfrm>
            <a:off x="6019006" y="1808389"/>
            <a:ext cx="5183188" cy="3684588"/>
          </a:xfrm>
          <a:prstGeom prst="rect">
            <a:avLst/>
          </a:prstGeom>
          <a:noFill/>
          <a:ln>
            <a:noFill/>
          </a:ln>
        </p:spPr>
        <p:txBody>
          <a:bodyPr anchorCtr="0" anchor="t" bIns="45700" lIns="91425" spcFirstLastPara="1" rIns="91425" wrap="square" tIns="45700">
            <a:normAutofit lnSpcReduction="10000"/>
          </a:bodyPr>
          <a:lstStyle/>
          <a:p>
            <a:pPr indent="-342900" lvl="0" marL="342900" rtl="0" algn="just">
              <a:lnSpc>
                <a:spcPct val="120000"/>
              </a:lnSpc>
              <a:spcBef>
                <a:spcPts val="600"/>
              </a:spcBef>
              <a:spcAft>
                <a:spcPts val="0"/>
              </a:spcAft>
              <a:buClr>
                <a:srgbClr val="000000"/>
              </a:buClr>
              <a:buSzPts val="1800"/>
              <a:buFont typeface="Arial"/>
              <a:buAutoNum type="arabicPeriod"/>
            </a:pPr>
            <a:r>
              <a:rPr lang="uk-UA" sz="1800">
                <a:solidFill>
                  <a:srgbClr val="000000"/>
                </a:solidFill>
                <a:latin typeface="Times New Roman"/>
                <a:ea typeface="Times New Roman"/>
                <a:cs typeface="Times New Roman"/>
                <a:sym typeface="Times New Roman"/>
              </a:rPr>
              <a:t>Забезпечення проведення навчальних тренінгів за підтримки громадських </a:t>
            </a:r>
            <a:r>
              <a:rPr lang="uk-UA" sz="1800">
                <a:solidFill>
                  <a:srgbClr val="000000"/>
                </a:solidFill>
                <a:latin typeface="Times New Roman"/>
                <a:ea typeface="Times New Roman"/>
                <a:cs typeface="Times New Roman"/>
                <a:sym typeface="Times New Roman"/>
              </a:rPr>
              <a:t>об'єднань</a:t>
            </a:r>
            <a:r>
              <a:rPr lang="uk-UA" sz="1800">
                <a:solidFill>
                  <a:srgbClr val="000000"/>
                </a:solidFill>
                <a:latin typeface="Times New Roman"/>
                <a:ea typeface="Times New Roman"/>
                <a:cs typeface="Times New Roman"/>
                <a:sym typeface="Times New Roman"/>
              </a:rPr>
              <a:t>, іноземних неурядових організацій для працівників/працівниць структурних підрозділів Мінцифри щодо таких понять, як: рівність прав та можливостей, гендерний аналіз, дискримінація, оцінка гендерного впливу тощо. </a:t>
            </a:r>
            <a:endParaRPr/>
          </a:p>
          <a:p>
            <a:pPr indent="-342900" lvl="0" marL="342900" rtl="0" algn="just">
              <a:lnSpc>
                <a:spcPct val="120000"/>
              </a:lnSpc>
              <a:spcBef>
                <a:spcPts val="1200"/>
              </a:spcBef>
              <a:spcAft>
                <a:spcPts val="600"/>
              </a:spcAft>
              <a:buClr>
                <a:srgbClr val="000000"/>
              </a:buClr>
              <a:buSzPts val="1800"/>
              <a:buFont typeface="Arial"/>
              <a:buAutoNum type="arabicPeriod"/>
            </a:pPr>
            <a:r>
              <a:rPr lang="uk-UA" sz="1800">
                <a:solidFill>
                  <a:srgbClr val="000000"/>
                </a:solidFill>
                <a:latin typeface="Times New Roman"/>
                <a:ea typeface="Times New Roman"/>
                <a:cs typeface="Times New Roman"/>
                <a:sym typeface="Times New Roman"/>
              </a:rPr>
              <a:t>Посилення гендерної чутливості відкритих даних.</a:t>
            </a:r>
            <a:endParaRPr/>
          </a:p>
        </p:txBody>
      </p:sp>
      <p:sp>
        <p:nvSpPr>
          <p:cNvPr id="849" name="Google Shape;849;p1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uk-UA"/>
              <a:t>‹#›</a:t>
            </a:fld>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53" name="Shape 853"/>
        <p:cNvGrpSpPr/>
        <p:nvPr/>
      </p:nvGrpSpPr>
      <p:grpSpPr>
        <a:xfrm>
          <a:off x="0" y="0"/>
          <a:ext cx="0" cy="0"/>
          <a:chOff x="0" y="0"/>
          <a:chExt cx="0" cy="0"/>
        </a:xfrm>
      </p:grpSpPr>
      <p:sp>
        <p:nvSpPr>
          <p:cNvPr id="854" name="Google Shape;854;p116"/>
          <p:cNvSpPr txBox="1"/>
          <p:nvPr>
            <p:ph type="title"/>
          </p:nvPr>
        </p:nvSpPr>
        <p:spPr>
          <a:xfrm>
            <a:off x="298541" y="-252737"/>
            <a:ext cx="11367052"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Міністерство закордонних справ України. Досягнення</a:t>
            </a:r>
            <a:endParaRPr b="1" sz="2400"/>
          </a:p>
        </p:txBody>
      </p:sp>
      <p:sp>
        <p:nvSpPr>
          <p:cNvPr id="855" name="Google Shape;855;p116"/>
          <p:cNvSpPr txBox="1"/>
          <p:nvPr>
            <p:ph idx="1" type="body"/>
          </p:nvPr>
        </p:nvSpPr>
        <p:spPr>
          <a:xfrm>
            <a:off x="318000" y="806450"/>
            <a:ext cx="11691000" cy="4351200"/>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rgbClr val="000000"/>
              </a:buClr>
              <a:buSzPts val="1600"/>
              <a:buFont typeface="Arial"/>
              <a:buNone/>
            </a:pPr>
            <a:r>
              <a:rPr b="0" i="0" lang="uk-UA" sz="1600" u="none" cap="none" strike="noStrike">
                <a:solidFill>
                  <a:srgbClr val="000000"/>
                </a:solidFill>
                <a:latin typeface="Times New Roman"/>
                <a:ea typeface="Times New Roman"/>
                <a:cs typeface="Times New Roman"/>
                <a:sym typeface="Times New Roman"/>
              </a:rPr>
              <a:t>	У 2025 році МЗС забезпечило повноцінну реалізацію </a:t>
            </a:r>
            <a:r>
              <a:rPr b="1" i="0" lang="uk-UA" sz="1600" u="none" cap="none" strike="noStrike">
                <a:solidFill>
                  <a:srgbClr val="000000"/>
                </a:solidFill>
                <a:latin typeface="Times New Roman"/>
                <a:ea typeface="Times New Roman"/>
                <a:cs typeface="Times New Roman"/>
                <a:sym typeface="Times New Roman"/>
              </a:rPr>
              <a:t>Стратегії забезпечення рівних прав і можливостей жінок і чоловіків у системі органів дипломатичної служби</a:t>
            </a:r>
            <a:r>
              <a:rPr b="0" i="0" lang="uk-UA" sz="1600" u="none" cap="none" strike="noStrike">
                <a:solidFill>
                  <a:srgbClr val="000000"/>
                </a:solidFill>
                <a:latin typeface="Times New Roman"/>
                <a:ea typeface="Times New Roman"/>
                <a:cs typeface="Times New Roman"/>
                <a:sym typeface="Times New Roman"/>
              </a:rPr>
              <a:t> та Плану дій до 2025 року.</a:t>
            </a:r>
            <a:endParaRPr/>
          </a:p>
          <a:p>
            <a:pPr indent="0" lvl="0" marL="0" marR="0" rtl="0" algn="l">
              <a:lnSpc>
                <a:spcPct val="107000"/>
              </a:lnSpc>
              <a:spcBef>
                <a:spcPts val="0"/>
              </a:spcBef>
              <a:spcAft>
                <a:spcPts val="0"/>
              </a:spcAft>
              <a:buClr>
                <a:srgbClr val="000000"/>
              </a:buClr>
              <a:buSzPts val="1600"/>
              <a:buFont typeface="Arial"/>
              <a:buNone/>
            </a:pPr>
            <a:r>
              <a:rPr b="0" i="0" lang="uk-UA" sz="1600" u="none" cap="none" strike="noStrike">
                <a:solidFill>
                  <a:srgbClr val="000000"/>
                </a:solidFill>
                <a:latin typeface="Times New Roman"/>
                <a:ea typeface="Times New Roman"/>
                <a:cs typeface="Times New Roman"/>
                <a:sym typeface="Times New Roman"/>
              </a:rPr>
              <a:t>Гендерний підхід інтегровано у:</a:t>
            </a:r>
            <a:endParaRPr/>
          </a:p>
          <a:p>
            <a:pPr indent="-342900" lvl="0" marL="342900" marR="0" rtl="0" algn="l">
              <a:lnSpc>
                <a:spcPct val="107000"/>
              </a:lnSpc>
              <a:spcBef>
                <a:spcPts val="0"/>
              </a:spcBef>
              <a:spcAft>
                <a:spcPts val="0"/>
              </a:spcAft>
              <a:buClr>
                <a:srgbClr val="000000"/>
              </a:buClr>
              <a:buSzPts val="1000"/>
              <a:buFont typeface="Noto Sans Symbols"/>
              <a:buChar char="∙"/>
            </a:pPr>
            <a:r>
              <a:rPr b="0" i="0" lang="uk-UA" sz="1600" u="none" cap="none" strike="noStrike">
                <a:solidFill>
                  <a:srgbClr val="000000"/>
                </a:solidFill>
                <a:latin typeface="Times New Roman"/>
                <a:ea typeface="Times New Roman"/>
                <a:cs typeface="Times New Roman"/>
                <a:sym typeface="Times New Roman"/>
              </a:rPr>
              <a:t>зовнішньополітичну діяльність</a:t>
            </a:r>
            <a:endParaRPr/>
          </a:p>
          <a:p>
            <a:pPr indent="-342900" lvl="0" marL="342900" marR="0" rtl="0" algn="l">
              <a:lnSpc>
                <a:spcPct val="107000"/>
              </a:lnSpc>
              <a:spcBef>
                <a:spcPts val="0"/>
              </a:spcBef>
              <a:spcAft>
                <a:spcPts val="0"/>
              </a:spcAft>
              <a:buClr>
                <a:srgbClr val="000000"/>
              </a:buClr>
              <a:buSzPts val="1000"/>
              <a:buFont typeface="Noto Sans Symbols"/>
              <a:buChar char="∙"/>
            </a:pPr>
            <a:r>
              <a:rPr b="0" i="0" lang="uk-UA" sz="1600" u="none" cap="none" strike="noStrike">
                <a:solidFill>
                  <a:srgbClr val="000000"/>
                </a:solidFill>
                <a:latin typeface="Times New Roman"/>
                <a:ea typeface="Times New Roman"/>
                <a:cs typeface="Times New Roman"/>
                <a:sym typeface="Times New Roman"/>
              </a:rPr>
              <a:t>кадрову політику - 49% персоналу – жінки, 30% – на керівних посадах, 22% – очолюють закордонні дипломатичні установи</a:t>
            </a:r>
            <a:endParaRPr/>
          </a:p>
          <a:p>
            <a:pPr indent="0" lvl="0" marL="0" marR="0" rtl="0" algn="l">
              <a:lnSpc>
                <a:spcPct val="107000"/>
              </a:lnSpc>
              <a:spcBef>
                <a:spcPts val="0"/>
              </a:spcBef>
              <a:spcAft>
                <a:spcPts val="0"/>
              </a:spcAft>
              <a:buClr>
                <a:srgbClr val="000000"/>
              </a:buClr>
              <a:buSzPts val="1600"/>
              <a:buFont typeface="Arial"/>
              <a:buNone/>
            </a:pPr>
            <a:r>
              <a:rPr b="0" i="0" lang="uk-UA" sz="1600" u="none" cap="none" strike="noStrike">
                <a:solidFill>
                  <a:srgbClr val="000000"/>
                </a:solidFill>
                <a:latin typeface="Times New Roman"/>
                <a:ea typeface="Times New Roman"/>
                <a:cs typeface="Times New Roman"/>
                <a:sym typeface="Times New Roman"/>
              </a:rPr>
              <a:t>Ці показники демонструють поступове зміцнення жіночого лідерства та формування збалансованої кадрової структури дипломатичної служби.</a:t>
            </a:r>
            <a:endParaRPr/>
          </a:p>
          <a:p>
            <a:pPr indent="0" lvl="0" marL="0" marR="0" rtl="0" algn="l">
              <a:lnSpc>
                <a:spcPct val="107000"/>
              </a:lnSpc>
              <a:spcBef>
                <a:spcPts val="0"/>
              </a:spcBef>
              <a:spcAft>
                <a:spcPts val="0"/>
              </a:spcAft>
              <a:buClr>
                <a:schemeClr val="dk1"/>
              </a:buClr>
              <a:buSzPts val="1600"/>
              <a:buFont typeface="Arial"/>
              <a:buNone/>
            </a:pPr>
            <a:r>
              <a:t/>
            </a:r>
            <a:endParaRPr b="0" i="0" sz="1600" u="none" cap="none" strike="noStrike">
              <a:solidFill>
                <a:srgbClr val="000000"/>
              </a:solidFill>
              <a:latin typeface="Times New Roman"/>
              <a:ea typeface="Times New Roman"/>
              <a:cs typeface="Times New Roman"/>
              <a:sym typeface="Times New Roman"/>
            </a:endParaRPr>
          </a:p>
          <a:p>
            <a:pPr indent="0" lvl="0" marL="0" marR="0" rtl="0" algn="l">
              <a:lnSpc>
                <a:spcPct val="107000"/>
              </a:lnSpc>
              <a:spcBef>
                <a:spcPts val="0"/>
              </a:spcBef>
              <a:spcAft>
                <a:spcPts val="0"/>
              </a:spcAft>
              <a:buClr>
                <a:srgbClr val="000000"/>
              </a:buClr>
              <a:buSzPts val="1600"/>
              <a:buFont typeface="Arial"/>
              <a:buNone/>
            </a:pPr>
            <a:r>
              <a:rPr b="1" i="0" lang="uk-UA" sz="1600" u="none" cap="none" strike="noStrike">
                <a:solidFill>
                  <a:srgbClr val="000000"/>
                </a:solidFill>
                <a:latin typeface="Times New Roman"/>
                <a:ea typeface="Times New Roman"/>
                <a:cs typeface="Times New Roman"/>
                <a:sym typeface="Times New Roman"/>
              </a:rPr>
              <a:t>Внутрішні інструменти підтримки гендерної політики та професійного розвитку: </a:t>
            </a:r>
            <a:endParaRPr b="0" i="0" sz="1600" u="none" cap="none" strike="noStrike">
              <a:solidFill>
                <a:srgbClr val="000000"/>
              </a:solidFill>
              <a:latin typeface="Times New Roman"/>
              <a:ea typeface="Times New Roman"/>
              <a:cs typeface="Times New Roman"/>
              <a:sym typeface="Times New Roman"/>
            </a:endParaRPr>
          </a:p>
          <a:p>
            <a:pPr indent="-342900" lvl="0" marL="342900" marR="0" rtl="0" algn="l">
              <a:lnSpc>
                <a:spcPct val="107000"/>
              </a:lnSpc>
              <a:spcBef>
                <a:spcPts val="0"/>
              </a:spcBef>
              <a:spcAft>
                <a:spcPts val="0"/>
              </a:spcAft>
              <a:buClr>
                <a:srgbClr val="000000"/>
              </a:buClr>
              <a:buSzPts val="1000"/>
              <a:buFont typeface="Noto Sans Symbols"/>
              <a:buChar char="∙"/>
            </a:pPr>
            <a:r>
              <a:rPr b="0" i="0" lang="uk-UA" sz="1600" u="none" cap="none" strike="noStrike">
                <a:solidFill>
                  <a:srgbClr val="000000"/>
                </a:solidFill>
                <a:latin typeface="Times New Roman"/>
                <a:ea typeface="Times New Roman"/>
                <a:cs typeface="Times New Roman"/>
                <a:sym typeface="Times New Roman"/>
              </a:rPr>
              <a:t>Комісія з питань забезпечення рівних прав та можливостей жінок і чоловіків у Систем</a:t>
            </a:r>
            <a:r>
              <a:rPr lang="uk-UA" sz="1600">
                <a:solidFill>
                  <a:srgbClr val="000000"/>
                </a:solidFill>
                <a:latin typeface="Times New Roman"/>
                <a:ea typeface="Times New Roman"/>
                <a:cs typeface="Times New Roman"/>
                <a:sym typeface="Times New Roman"/>
              </a:rPr>
              <a:t>і</a:t>
            </a:r>
            <a:r>
              <a:rPr b="0" i="0" lang="uk-UA" sz="1600" u="none" cap="none" strike="noStrike">
                <a:solidFill>
                  <a:srgbClr val="000000"/>
                </a:solidFill>
                <a:latin typeface="Times New Roman"/>
                <a:ea typeface="Times New Roman"/>
                <a:cs typeface="Times New Roman"/>
                <a:sym typeface="Times New Roman"/>
              </a:rPr>
              <a:t> органів дипломатичної служби (СОДС</a:t>
            </a:r>
            <a:r>
              <a:rPr lang="uk-UA" sz="1600">
                <a:solidFill>
                  <a:srgbClr val="000000"/>
                </a:solidFill>
                <a:latin typeface="Times New Roman"/>
                <a:ea typeface="Times New Roman"/>
                <a:cs typeface="Times New Roman"/>
                <a:sym typeface="Times New Roman"/>
              </a:rPr>
              <a:t>)</a:t>
            </a:r>
            <a:endParaRPr sz="1600">
              <a:solidFill>
                <a:srgbClr val="000000"/>
              </a:solidFill>
              <a:latin typeface="Times New Roman"/>
              <a:ea typeface="Times New Roman"/>
              <a:cs typeface="Times New Roman"/>
              <a:sym typeface="Times New Roman"/>
            </a:endParaRPr>
          </a:p>
          <a:p>
            <a:pPr indent="-342900" lvl="0" marL="342900" marR="0" rtl="0" algn="l">
              <a:lnSpc>
                <a:spcPct val="107000"/>
              </a:lnSpc>
              <a:spcBef>
                <a:spcPts val="0"/>
              </a:spcBef>
              <a:spcAft>
                <a:spcPts val="0"/>
              </a:spcAft>
              <a:buClr>
                <a:srgbClr val="000000"/>
              </a:buClr>
              <a:buSzPts val="1000"/>
              <a:buFont typeface="Noto Sans Symbols"/>
              <a:buChar char="∙"/>
            </a:pPr>
            <a:r>
              <a:rPr b="0" i="0" lang="uk-UA" sz="1600" u="none" cap="none" strike="noStrike">
                <a:solidFill>
                  <a:srgbClr val="000000"/>
                </a:solidFill>
                <a:latin typeface="Times New Roman"/>
                <a:ea typeface="Times New Roman"/>
                <a:cs typeface="Times New Roman"/>
                <a:sym typeface="Times New Roman"/>
              </a:rPr>
              <a:t>Рада з прав людини, гендерної рівності та різноманіття</a:t>
            </a:r>
            <a:endParaRPr/>
          </a:p>
          <a:p>
            <a:pPr indent="-342900" lvl="0" marL="342900" marR="0" rtl="0" algn="l">
              <a:lnSpc>
                <a:spcPct val="107000"/>
              </a:lnSpc>
              <a:spcBef>
                <a:spcPts val="0"/>
              </a:spcBef>
              <a:spcAft>
                <a:spcPts val="0"/>
              </a:spcAft>
              <a:buClr>
                <a:srgbClr val="000000"/>
              </a:buClr>
              <a:buSzPts val="1000"/>
              <a:buFont typeface="Noto Sans Symbols"/>
              <a:buChar char="∙"/>
            </a:pPr>
            <a:r>
              <a:rPr b="0" i="0" lang="uk-UA" sz="1600" u="none" cap="none" strike="noStrike">
                <a:solidFill>
                  <a:srgbClr val="000000"/>
                </a:solidFill>
                <a:latin typeface="Times New Roman"/>
                <a:ea typeface="Times New Roman"/>
                <a:cs typeface="Times New Roman"/>
                <a:sym typeface="Times New Roman"/>
              </a:rPr>
              <a:t>Жіночий дипломатичний клуб (150+ учасниць) </a:t>
            </a:r>
            <a:r>
              <a:rPr lang="uk-UA" sz="1600">
                <a:solidFill>
                  <a:srgbClr val="000000"/>
                </a:solidFill>
                <a:latin typeface="Times New Roman"/>
                <a:ea typeface="Times New Roman"/>
                <a:cs typeface="Times New Roman"/>
                <a:sym typeface="Times New Roman"/>
              </a:rPr>
              <a:t>–</a:t>
            </a:r>
            <a:r>
              <a:rPr b="0" i="0" lang="uk-UA" sz="1600" u="none" cap="none" strike="noStrike">
                <a:solidFill>
                  <a:srgbClr val="000000"/>
                </a:solidFill>
                <a:latin typeface="Times New Roman"/>
                <a:ea typeface="Times New Roman"/>
                <a:cs typeface="Times New Roman"/>
                <a:sym typeface="Times New Roman"/>
              </a:rPr>
              <a:t> платформа професійного розвитку, нетворкінгу та обміну досвідом</a:t>
            </a:r>
            <a:endParaRPr/>
          </a:p>
          <a:p>
            <a:pPr indent="-342900" lvl="0" marL="342900" marR="0" rtl="0" algn="l">
              <a:lnSpc>
                <a:spcPct val="107000"/>
              </a:lnSpc>
              <a:spcBef>
                <a:spcPts val="0"/>
              </a:spcBef>
              <a:spcAft>
                <a:spcPts val="0"/>
              </a:spcAft>
              <a:buClr>
                <a:srgbClr val="000000"/>
              </a:buClr>
              <a:buSzPts val="1000"/>
              <a:buFont typeface="Noto Sans Symbols"/>
              <a:buChar char="∙"/>
            </a:pPr>
            <a:r>
              <a:rPr b="0" i="0" lang="uk-UA" sz="1600" u="none" cap="none" strike="noStrike">
                <a:solidFill>
                  <a:srgbClr val="000000"/>
                </a:solidFill>
                <a:latin typeface="Times New Roman"/>
                <a:ea typeface="Times New Roman"/>
                <a:cs typeface="Times New Roman"/>
                <a:sym typeface="Times New Roman"/>
              </a:rPr>
              <a:t>Асоціація подружжя українських дипломатів </a:t>
            </a:r>
            <a:r>
              <a:rPr lang="uk-UA" sz="1600">
                <a:solidFill>
                  <a:srgbClr val="000000"/>
                </a:solidFill>
                <a:latin typeface="Times New Roman"/>
                <a:ea typeface="Times New Roman"/>
                <a:cs typeface="Times New Roman"/>
                <a:sym typeface="Times New Roman"/>
              </a:rPr>
              <a:t>–</a:t>
            </a:r>
            <a:r>
              <a:rPr b="0" i="0" lang="uk-UA" sz="1600" u="none" cap="none" strike="noStrike">
                <a:solidFill>
                  <a:srgbClr val="000000"/>
                </a:solidFill>
                <a:latin typeface="Times New Roman"/>
                <a:ea typeface="Times New Roman"/>
                <a:cs typeface="Times New Roman"/>
                <a:sym typeface="Times New Roman"/>
              </a:rPr>
              <a:t> наставництво, просування лідерства, благодійні ініціативи</a:t>
            </a:r>
            <a:endParaRPr/>
          </a:p>
          <a:p>
            <a:pPr indent="-342900" lvl="0" marL="342900" marR="0" rtl="0" algn="l">
              <a:lnSpc>
                <a:spcPct val="107000"/>
              </a:lnSpc>
              <a:spcBef>
                <a:spcPts val="0"/>
              </a:spcBef>
              <a:spcAft>
                <a:spcPts val="0"/>
              </a:spcAft>
              <a:buClr>
                <a:srgbClr val="000000"/>
              </a:buClr>
              <a:buSzPts val="1000"/>
              <a:buFont typeface="Noto Sans Symbols"/>
              <a:buChar char="∙"/>
            </a:pPr>
            <a:r>
              <a:rPr b="0" i="0" lang="uk-UA" sz="1600" u="none" cap="none" strike="noStrike">
                <a:solidFill>
                  <a:srgbClr val="000000"/>
                </a:solidFill>
                <a:latin typeface="Times New Roman"/>
                <a:ea typeface="Times New Roman"/>
                <a:cs typeface="Times New Roman"/>
                <a:sym typeface="Times New Roman"/>
              </a:rPr>
              <a:t>Менторська програма для жінок і чоловіків</a:t>
            </a:r>
            <a:endParaRPr/>
          </a:p>
          <a:p>
            <a:pPr indent="-342900" lvl="0" marL="342900" marR="0" rtl="0" algn="l">
              <a:lnSpc>
                <a:spcPct val="107000"/>
              </a:lnSpc>
              <a:spcBef>
                <a:spcPts val="0"/>
              </a:spcBef>
              <a:spcAft>
                <a:spcPts val="0"/>
              </a:spcAft>
              <a:buClr>
                <a:srgbClr val="000000"/>
              </a:buClr>
              <a:buSzPts val="1000"/>
              <a:buFont typeface="Noto Sans Symbols"/>
              <a:buChar char="∙"/>
            </a:pPr>
            <a:r>
              <a:rPr b="0" i="0" lang="uk-UA" sz="1600" u="none" cap="none" strike="noStrike">
                <a:solidFill>
                  <a:srgbClr val="000000"/>
                </a:solidFill>
                <a:latin typeface="Times New Roman"/>
                <a:ea typeface="Times New Roman"/>
                <a:cs typeface="Times New Roman"/>
                <a:sym typeface="Times New Roman"/>
              </a:rPr>
              <a:t>Функціонування дитячої кімнати як елементу підтримки балансу між професійним та сімейним життям (упродовж </a:t>
            </a:r>
            <a:endParaRPr/>
          </a:p>
          <a:p>
            <a:pPr indent="0" lvl="0" marL="0" marR="0" rtl="0" algn="l">
              <a:lnSpc>
                <a:spcPct val="107000"/>
              </a:lnSpc>
              <a:spcBef>
                <a:spcPts val="0"/>
              </a:spcBef>
              <a:spcAft>
                <a:spcPts val="0"/>
              </a:spcAft>
              <a:buClr>
                <a:srgbClr val="000000"/>
              </a:buClr>
              <a:buSzPts val="1000"/>
              <a:buNone/>
            </a:pPr>
            <a:r>
              <a:rPr b="0" i="0" lang="uk-UA" sz="1600" u="none" cap="none" strike="noStrike">
                <a:solidFill>
                  <a:srgbClr val="000000"/>
                </a:solidFill>
                <a:latin typeface="Times New Roman"/>
                <a:ea typeface="Times New Roman"/>
                <a:cs typeface="Times New Roman"/>
                <a:sym typeface="Times New Roman"/>
              </a:rPr>
              <a:t>2025 року 96 дітей відвідували кімнату) </a:t>
            </a:r>
            <a:endParaRPr/>
          </a:p>
          <a:p>
            <a:pPr indent="-279400" lvl="0" marL="342900" marR="0" rtl="0" algn="l">
              <a:lnSpc>
                <a:spcPct val="107000"/>
              </a:lnSpc>
              <a:spcBef>
                <a:spcPts val="0"/>
              </a:spcBef>
              <a:spcAft>
                <a:spcPts val="0"/>
              </a:spcAft>
              <a:buClr>
                <a:schemeClr val="dk1"/>
              </a:buClr>
              <a:buSzPts val="1000"/>
              <a:buFont typeface="Noto Sans Symbols"/>
              <a:buNone/>
            </a:pPr>
            <a:r>
              <a:t/>
            </a:r>
            <a:endParaRPr b="1" i="0" sz="1600" u="none" cap="none" strike="noStrike">
              <a:solidFill>
                <a:srgbClr val="000000"/>
              </a:solidFill>
              <a:latin typeface="Times New Roman"/>
              <a:ea typeface="Times New Roman"/>
              <a:cs typeface="Times New Roman"/>
              <a:sym typeface="Times New Roman"/>
            </a:endParaRPr>
          </a:p>
          <a:p>
            <a:pPr indent="0" lvl="0" marL="0" marR="0" rtl="0" algn="l">
              <a:lnSpc>
                <a:spcPct val="107000"/>
              </a:lnSpc>
              <a:spcBef>
                <a:spcPts val="0"/>
              </a:spcBef>
              <a:spcAft>
                <a:spcPts val="0"/>
              </a:spcAft>
              <a:buClr>
                <a:srgbClr val="000000"/>
              </a:buClr>
              <a:buSzPts val="1600"/>
              <a:buFont typeface="Arial"/>
              <a:buNone/>
            </a:pPr>
            <a:r>
              <a:rPr b="1" i="0" lang="uk-UA" sz="1600" u="none" cap="none" strike="noStrike">
                <a:solidFill>
                  <a:srgbClr val="000000"/>
                </a:solidFill>
                <a:latin typeface="Times New Roman"/>
                <a:ea typeface="Times New Roman"/>
                <a:cs typeface="Times New Roman"/>
                <a:sym typeface="Times New Roman"/>
              </a:rPr>
              <a:t>У 2025 році МЗС:</a:t>
            </a:r>
            <a:endParaRPr/>
          </a:p>
          <a:p>
            <a:pPr indent="0" lvl="0" marL="0" marR="0" rtl="0" algn="l">
              <a:lnSpc>
                <a:spcPct val="107000"/>
              </a:lnSpc>
              <a:spcBef>
                <a:spcPts val="0"/>
              </a:spcBef>
              <a:spcAft>
                <a:spcPts val="0"/>
              </a:spcAft>
              <a:buClr>
                <a:srgbClr val="000000"/>
              </a:buClr>
              <a:buSzPts val="1600"/>
              <a:buFont typeface="Arial"/>
              <a:buNone/>
            </a:pPr>
            <a:r>
              <a:rPr b="0" i="0" lang="uk-UA" sz="1600" u="none" cap="none" strike="noStrike">
                <a:solidFill>
                  <a:srgbClr val="000000"/>
                </a:solidFill>
                <a:latin typeface="Times New Roman"/>
                <a:ea typeface="Times New Roman"/>
                <a:cs typeface="Times New Roman"/>
                <a:sym typeface="Times New Roman"/>
              </a:rPr>
              <a:t>• інституціоналізувало гендерну рівність як управлінський стандарт;</a:t>
            </a:r>
            <a:br>
              <a:rPr b="0" i="0" lang="uk-UA" sz="1600" u="none" cap="none" strike="noStrike">
                <a:solidFill>
                  <a:srgbClr val="000000"/>
                </a:solidFill>
                <a:latin typeface="Times New Roman"/>
                <a:ea typeface="Times New Roman"/>
                <a:cs typeface="Times New Roman"/>
                <a:sym typeface="Times New Roman"/>
              </a:rPr>
            </a:br>
            <a:r>
              <a:rPr b="0" i="0" lang="uk-UA" sz="1600" u="none" cap="none" strike="noStrike">
                <a:solidFill>
                  <a:srgbClr val="000000"/>
                </a:solidFill>
                <a:latin typeface="Times New Roman"/>
                <a:ea typeface="Times New Roman"/>
                <a:cs typeface="Times New Roman"/>
                <a:sym typeface="Times New Roman"/>
              </a:rPr>
              <a:t>• посилило жіноче лідерство в дипломатичній службі;</a:t>
            </a:r>
            <a:br>
              <a:rPr b="0" i="0" lang="uk-UA" sz="1600" u="none" cap="none" strike="noStrike">
                <a:solidFill>
                  <a:srgbClr val="000000"/>
                </a:solidFill>
                <a:latin typeface="Times New Roman"/>
                <a:ea typeface="Times New Roman"/>
                <a:cs typeface="Times New Roman"/>
                <a:sym typeface="Times New Roman"/>
              </a:rPr>
            </a:br>
            <a:r>
              <a:rPr b="0" i="0" lang="uk-UA" sz="1600" u="none" cap="none" strike="noStrike">
                <a:solidFill>
                  <a:srgbClr val="000000"/>
                </a:solidFill>
                <a:latin typeface="Times New Roman"/>
                <a:ea typeface="Times New Roman"/>
                <a:cs typeface="Times New Roman"/>
                <a:sym typeface="Times New Roman"/>
              </a:rPr>
              <a:t>• забезпечило активну міжнародну адвокацію порядку денного «Жінки, мир і безпека»;</a:t>
            </a:r>
            <a:endParaRPr sz="1800">
              <a:latin typeface="Times New Roman"/>
              <a:ea typeface="Times New Roman"/>
              <a:cs typeface="Times New Roman"/>
              <a:sym typeface="Times New Roman"/>
            </a:endParaRPr>
          </a:p>
        </p:txBody>
      </p:sp>
      <p:sp>
        <p:nvSpPr>
          <p:cNvPr id="856" name="Google Shape;856;p1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60" name="Shape 860"/>
        <p:cNvGrpSpPr/>
        <p:nvPr/>
      </p:nvGrpSpPr>
      <p:grpSpPr>
        <a:xfrm>
          <a:off x="0" y="0"/>
          <a:ext cx="0" cy="0"/>
          <a:chOff x="0" y="0"/>
          <a:chExt cx="0" cy="0"/>
        </a:xfrm>
      </p:grpSpPr>
      <p:sp>
        <p:nvSpPr>
          <p:cNvPr id="861" name="Google Shape;861;p117"/>
          <p:cNvSpPr txBox="1"/>
          <p:nvPr>
            <p:ph type="title"/>
          </p:nvPr>
        </p:nvSpPr>
        <p:spPr>
          <a:xfrm>
            <a:off x="194091" y="-213042"/>
            <a:ext cx="11367052"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МЗС. Досягнення</a:t>
            </a:r>
            <a:endParaRPr b="1" sz="2400"/>
          </a:p>
        </p:txBody>
      </p:sp>
      <p:sp>
        <p:nvSpPr>
          <p:cNvPr id="862" name="Google Shape;862;p117"/>
          <p:cNvSpPr txBox="1"/>
          <p:nvPr/>
        </p:nvSpPr>
        <p:spPr>
          <a:xfrm>
            <a:off x="481813" y="983643"/>
            <a:ext cx="8360529" cy="4890714"/>
          </a:xfrm>
          <a:prstGeom prst="rect">
            <a:avLst/>
          </a:prstGeom>
          <a:noFill/>
          <a:ln>
            <a:noFill/>
          </a:ln>
        </p:spPr>
        <p:txBody>
          <a:bodyPr anchorCtr="0" anchor="t" bIns="45700" lIns="45700" spcFirstLastPara="1" rIns="45700" wrap="square" tIns="45700">
            <a:normAutofit fontScale="25000" lnSpcReduction="20000"/>
          </a:bodyPr>
          <a:lstStyle/>
          <a:p>
            <a:pPr indent="0" lvl="0" marL="0" marR="0" rtl="0" algn="l">
              <a:lnSpc>
                <a:spcPct val="107000"/>
              </a:lnSpc>
              <a:spcBef>
                <a:spcPts val="0"/>
              </a:spcBef>
              <a:spcAft>
                <a:spcPts val="0"/>
              </a:spcAft>
              <a:buClr>
                <a:srgbClr val="000000"/>
              </a:buClr>
              <a:buSzPct val="100000"/>
              <a:buFont typeface="Arial"/>
              <a:buNone/>
            </a:pPr>
            <a:r>
              <a:rPr b="1" i="0" lang="uk-UA" sz="6400" u="none" cap="none" strike="noStrike">
                <a:solidFill>
                  <a:srgbClr val="000000"/>
                </a:solidFill>
                <a:latin typeface="Times New Roman"/>
                <a:ea typeface="Times New Roman"/>
                <a:cs typeface="Times New Roman"/>
                <a:sym typeface="Times New Roman"/>
              </a:rPr>
              <a:t>Професійне навчання:</a:t>
            </a:r>
            <a:endParaRPr/>
          </a:p>
          <a:p>
            <a:pPr indent="0" lvl="0" marL="0" marR="0" rtl="0" algn="l">
              <a:lnSpc>
                <a:spcPct val="107000"/>
              </a:lnSpc>
              <a:spcBef>
                <a:spcPts val="0"/>
              </a:spcBef>
              <a:spcAft>
                <a:spcPts val="0"/>
              </a:spcAft>
              <a:buClr>
                <a:srgbClr val="000000"/>
              </a:buClr>
              <a:buSzPct val="100000"/>
              <a:buFont typeface="Arial"/>
              <a:buNone/>
            </a:pPr>
            <a:r>
              <a:rPr b="0" i="0" lang="uk-UA" sz="6400" u="none" cap="none" strike="noStrike">
                <a:solidFill>
                  <a:srgbClr val="000000"/>
                </a:solidFill>
                <a:latin typeface="Times New Roman"/>
                <a:ea typeface="Times New Roman"/>
                <a:cs typeface="Times New Roman"/>
                <a:sym typeface="Times New Roman"/>
              </a:rPr>
              <a:t>2 практичні семінари Дипакадемії спільно з UN Women </a:t>
            </a:r>
            <a:r>
              <a:rPr b="1" i="0" lang="uk-UA" sz="6400" u="none" cap="none" strike="noStrike">
                <a:solidFill>
                  <a:srgbClr val="000000"/>
                </a:solidFill>
                <a:latin typeface="Times New Roman"/>
                <a:ea typeface="Times New Roman"/>
                <a:cs typeface="Times New Roman"/>
                <a:sym typeface="Times New Roman"/>
              </a:rPr>
              <a:t>-</a:t>
            </a:r>
            <a:r>
              <a:rPr b="0" i="0" lang="uk-UA" sz="6400" u="none" cap="none" strike="noStrike">
                <a:solidFill>
                  <a:srgbClr val="000000"/>
                </a:solidFill>
                <a:latin typeface="Times New Roman"/>
                <a:ea typeface="Times New Roman"/>
                <a:cs typeface="Times New Roman"/>
                <a:sym typeface="Times New Roman"/>
              </a:rPr>
              <a:t> 73 учасники (58 жінок, 15 чоловіків). Участь у програмах:</a:t>
            </a:r>
            <a:endParaRPr/>
          </a:p>
          <a:p>
            <a:pPr indent="-342900" lvl="0" marL="342900" marR="0" rtl="0" algn="l">
              <a:lnSpc>
                <a:spcPct val="107000"/>
              </a:lnSpc>
              <a:spcBef>
                <a:spcPts val="0"/>
              </a:spcBef>
              <a:spcAft>
                <a:spcPts val="0"/>
              </a:spcAft>
              <a:buClr>
                <a:srgbClr val="000000"/>
              </a:buClr>
              <a:buSzPct val="62500"/>
              <a:buFont typeface="Noto Sans Symbols"/>
              <a:buChar char="∙"/>
            </a:pPr>
            <a:r>
              <a:rPr b="0" i="0" lang="uk-UA" sz="6400" u="none" cap="none" strike="noStrike">
                <a:solidFill>
                  <a:srgbClr val="000000"/>
                </a:solidFill>
                <a:latin typeface="Times New Roman"/>
                <a:ea typeface="Times New Roman"/>
                <a:cs typeface="Times New Roman"/>
                <a:sym typeface="Times New Roman"/>
              </a:rPr>
              <a:t>«Школа експертів з гендерно-орієнтованого бюджетування (GRB Lab)»</a:t>
            </a:r>
            <a:endParaRPr/>
          </a:p>
          <a:p>
            <a:pPr indent="-342900" lvl="0" marL="342900" marR="0" rtl="0" algn="l">
              <a:lnSpc>
                <a:spcPct val="107000"/>
              </a:lnSpc>
              <a:spcBef>
                <a:spcPts val="0"/>
              </a:spcBef>
              <a:spcAft>
                <a:spcPts val="0"/>
              </a:spcAft>
              <a:buClr>
                <a:srgbClr val="000000"/>
              </a:buClr>
              <a:buSzPct val="62500"/>
              <a:buFont typeface="Noto Sans Symbols"/>
              <a:buChar char="∙"/>
            </a:pPr>
            <a:r>
              <a:rPr b="0" i="0" lang="uk-UA" sz="6400" u="none" cap="none" strike="noStrike">
                <a:solidFill>
                  <a:srgbClr val="000000"/>
                </a:solidFill>
                <a:latin typeface="Times New Roman"/>
                <a:ea typeface="Times New Roman"/>
                <a:cs typeface="Times New Roman"/>
                <a:sym typeface="Times New Roman"/>
              </a:rPr>
              <a:t>«Гендерний мейнстримінг у процесі вступу до ЄС» (НАДС, Вища школа,  ООН Жінки)</a:t>
            </a:r>
            <a:endParaRPr/>
          </a:p>
          <a:p>
            <a:pPr indent="-342900" lvl="0" marL="342900" marR="0" rtl="0" algn="l">
              <a:lnSpc>
                <a:spcPct val="107000"/>
              </a:lnSpc>
              <a:spcBef>
                <a:spcPts val="0"/>
              </a:spcBef>
              <a:spcAft>
                <a:spcPts val="0"/>
              </a:spcAft>
              <a:buClr>
                <a:srgbClr val="000000"/>
              </a:buClr>
              <a:buSzPct val="62500"/>
              <a:buFont typeface="Noto Sans Symbols"/>
              <a:buChar char="∙"/>
            </a:pPr>
            <a:r>
              <a:rPr b="0" i="0" lang="uk-UA" sz="6400" u="none" cap="none" strike="noStrike">
                <a:solidFill>
                  <a:srgbClr val="000000"/>
                </a:solidFill>
                <a:latin typeface="Times New Roman"/>
                <a:ea typeface="Times New Roman"/>
                <a:cs typeface="Times New Roman"/>
                <a:sym typeface="Times New Roman"/>
              </a:rPr>
              <a:t>4 тренінги для жінок-дипломаток спільно з Berghof Foundation (Germany) та МЗС Фінляндії</a:t>
            </a:r>
            <a:endParaRPr/>
          </a:p>
          <a:p>
            <a:pPr indent="0" lvl="0" marL="0" marR="0" rtl="0" algn="l">
              <a:lnSpc>
                <a:spcPct val="107000"/>
              </a:lnSpc>
              <a:spcBef>
                <a:spcPts val="0"/>
              </a:spcBef>
              <a:spcAft>
                <a:spcPts val="0"/>
              </a:spcAft>
              <a:buClr>
                <a:srgbClr val="000000"/>
              </a:buClr>
              <a:buSzPct val="62500"/>
              <a:buFont typeface="Arial"/>
              <a:buNone/>
            </a:pPr>
            <a:r>
              <a:t/>
            </a:r>
            <a:endParaRPr b="1" i="0" sz="6400" u="none" cap="none" strike="noStrike">
              <a:solidFill>
                <a:srgbClr val="000000"/>
              </a:solidFill>
              <a:latin typeface="Times New Roman"/>
              <a:ea typeface="Times New Roman"/>
              <a:cs typeface="Times New Roman"/>
              <a:sym typeface="Times New Roman"/>
            </a:endParaRPr>
          </a:p>
          <a:p>
            <a:pPr indent="0" lvl="0" marL="0" marR="0" rtl="0" algn="l">
              <a:lnSpc>
                <a:spcPct val="107000"/>
              </a:lnSpc>
              <a:spcBef>
                <a:spcPts val="0"/>
              </a:spcBef>
              <a:spcAft>
                <a:spcPts val="0"/>
              </a:spcAft>
              <a:buClr>
                <a:srgbClr val="000000"/>
              </a:buClr>
              <a:buSzPct val="62500"/>
              <a:buFont typeface="Arial"/>
              <a:buNone/>
            </a:pPr>
            <a:r>
              <a:rPr b="1" i="0" lang="uk-UA" sz="6400" u="none" cap="none" strike="noStrike">
                <a:solidFill>
                  <a:srgbClr val="000000"/>
                </a:solidFill>
                <a:latin typeface="Times New Roman"/>
                <a:ea typeface="Times New Roman"/>
                <a:cs typeface="Times New Roman"/>
                <a:sym typeface="Times New Roman"/>
              </a:rPr>
              <a:t>Освітня програма «Інструменти інтеграції гендерного підходу в діяльність органів дипломатичної служби»</a:t>
            </a:r>
            <a:endParaRPr/>
          </a:p>
          <a:p>
            <a:pPr indent="0" lvl="0" marL="0" marR="0" rtl="0" algn="l">
              <a:lnSpc>
                <a:spcPct val="107000"/>
              </a:lnSpc>
              <a:spcBef>
                <a:spcPts val="0"/>
              </a:spcBef>
              <a:spcAft>
                <a:spcPts val="0"/>
              </a:spcAft>
              <a:buClr>
                <a:srgbClr val="000000"/>
              </a:buClr>
              <a:buSzPct val="100000"/>
              <a:buFont typeface="Arial"/>
              <a:buNone/>
            </a:pPr>
            <a:r>
              <a:rPr b="0" i="0" lang="uk-UA" sz="6400" u="none" cap="none" strike="noStrike">
                <a:solidFill>
                  <a:srgbClr val="000000"/>
                </a:solidFill>
                <a:latin typeface="Times New Roman"/>
                <a:ea typeface="Times New Roman"/>
                <a:cs typeface="Times New Roman"/>
                <a:sym typeface="Times New Roman"/>
              </a:rPr>
              <a:t>(МЗС – Дипломатична академія – ООН Жінки– Уряд Швеції) - 44 учасники (центральний апарат та ЗДУ)</a:t>
            </a:r>
            <a:endParaRPr/>
          </a:p>
          <a:p>
            <a:pPr indent="0" lvl="0" marL="0" marR="0" rtl="0" algn="l">
              <a:lnSpc>
                <a:spcPct val="107000"/>
              </a:lnSpc>
              <a:spcBef>
                <a:spcPts val="0"/>
              </a:spcBef>
              <a:spcAft>
                <a:spcPts val="0"/>
              </a:spcAft>
              <a:buClr>
                <a:srgbClr val="000000"/>
              </a:buClr>
              <a:buSzPct val="100000"/>
              <a:buFont typeface="Arial"/>
              <a:buNone/>
            </a:pPr>
            <a:r>
              <a:t/>
            </a:r>
            <a:endParaRPr b="1" i="0" sz="6400" u="none" cap="none" strike="noStrike">
              <a:solidFill>
                <a:srgbClr val="000000"/>
              </a:solidFill>
              <a:latin typeface="Times New Roman"/>
              <a:ea typeface="Times New Roman"/>
              <a:cs typeface="Times New Roman"/>
              <a:sym typeface="Times New Roman"/>
            </a:endParaRPr>
          </a:p>
          <a:p>
            <a:pPr indent="0" lvl="0" marL="0" marR="0" rtl="0" algn="l">
              <a:lnSpc>
                <a:spcPct val="107000"/>
              </a:lnSpc>
              <a:spcBef>
                <a:spcPts val="0"/>
              </a:spcBef>
              <a:spcAft>
                <a:spcPts val="0"/>
              </a:spcAft>
              <a:buClr>
                <a:srgbClr val="000000"/>
              </a:buClr>
              <a:buSzPct val="100000"/>
              <a:buFont typeface="Arial"/>
              <a:buNone/>
            </a:pPr>
            <a:r>
              <a:rPr b="1" i="0" lang="uk-UA" sz="6400" u="none" cap="none" strike="noStrike">
                <a:solidFill>
                  <a:srgbClr val="000000"/>
                </a:solidFill>
                <a:latin typeface="Times New Roman"/>
                <a:ea typeface="Times New Roman"/>
                <a:cs typeface="Times New Roman"/>
                <a:sym typeface="Times New Roman"/>
              </a:rPr>
              <a:t>Результат:</a:t>
            </a:r>
            <a:r>
              <a:rPr b="0" i="0" lang="uk-UA" sz="6400" u="none" cap="none" strike="noStrike">
                <a:solidFill>
                  <a:srgbClr val="000000"/>
                </a:solidFill>
                <a:latin typeface="Times New Roman"/>
                <a:ea typeface="Times New Roman"/>
                <a:cs typeface="Times New Roman"/>
                <a:sym typeface="Times New Roman"/>
              </a:rPr>
              <a:t> гендерний аналіз використовується при ухваленні управлінських рішень і бюджетному плануванні.</a:t>
            </a:r>
            <a:endParaRPr/>
          </a:p>
          <a:p>
            <a:pPr indent="0" lvl="0" marL="0" marR="0" rtl="0" algn="l">
              <a:lnSpc>
                <a:spcPct val="107000"/>
              </a:lnSpc>
              <a:spcBef>
                <a:spcPts val="0"/>
              </a:spcBef>
              <a:spcAft>
                <a:spcPts val="0"/>
              </a:spcAft>
              <a:buClr>
                <a:srgbClr val="000000"/>
              </a:buClr>
              <a:buSzPct val="100000"/>
              <a:buFont typeface="Arial"/>
              <a:buNone/>
            </a:pPr>
            <a:r>
              <a:t/>
            </a:r>
            <a:endParaRPr b="0" i="0" sz="6400" u="none" cap="none" strike="noStrike">
              <a:solidFill>
                <a:srgbClr val="000000"/>
              </a:solidFill>
              <a:latin typeface="Times New Roman"/>
              <a:ea typeface="Times New Roman"/>
              <a:cs typeface="Times New Roman"/>
              <a:sym typeface="Times New Roman"/>
            </a:endParaRPr>
          </a:p>
          <a:p>
            <a:pPr indent="0" lvl="0" marL="0" marR="0" rtl="0" algn="l">
              <a:lnSpc>
                <a:spcPct val="107000"/>
              </a:lnSpc>
              <a:spcBef>
                <a:spcPts val="0"/>
              </a:spcBef>
              <a:spcAft>
                <a:spcPts val="0"/>
              </a:spcAft>
              <a:buClr>
                <a:srgbClr val="000000"/>
              </a:buClr>
              <a:buSzPct val="100000"/>
              <a:buFont typeface="Arial"/>
              <a:buNone/>
            </a:pPr>
            <a:r>
              <a:rPr b="1" i="0" lang="uk-UA" sz="6400" u="none" cap="none" strike="noStrike">
                <a:solidFill>
                  <a:srgbClr val="000000"/>
                </a:solidFill>
                <a:latin typeface="Times New Roman"/>
                <a:ea typeface="Times New Roman"/>
                <a:cs typeface="Times New Roman"/>
                <a:sym typeface="Times New Roman"/>
              </a:rPr>
              <a:t>Публічна та культурна дипломатія</a:t>
            </a:r>
            <a:endParaRPr b="0" i="0" sz="6400" u="none" cap="none" strike="noStrike">
              <a:solidFill>
                <a:srgbClr val="000000"/>
              </a:solidFill>
              <a:latin typeface="Times New Roman"/>
              <a:ea typeface="Times New Roman"/>
              <a:cs typeface="Times New Roman"/>
              <a:sym typeface="Times New Roman"/>
            </a:endParaRPr>
          </a:p>
          <a:p>
            <a:pPr indent="-342900" lvl="0" marL="342900" marR="0" rtl="0" algn="l">
              <a:lnSpc>
                <a:spcPct val="107000"/>
              </a:lnSpc>
              <a:spcBef>
                <a:spcPts val="0"/>
              </a:spcBef>
              <a:spcAft>
                <a:spcPts val="0"/>
              </a:spcAft>
              <a:buClr>
                <a:srgbClr val="000000"/>
              </a:buClr>
              <a:buSzPct val="62500"/>
              <a:buFont typeface="Noto Sans Symbols"/>
              <a:buChar char="∙"/>
            </a:pPr>
            <a:r>
              <a:rPr b="0" i="0" lang="uk-UA" sz="6400" u="none" cap="none" strike="noStrike">
                <a:solidFill>
                  <a:srgbClr val="000000"/>
                </a:solidFill>
                <a:latin typeface="Times New Roman"/>
                <a:ea typeface="Times New Roman"/>
                <a:cs typeface="Times New Roman"/>
                <a:sym typeface="Times New Roman"/>
              </a:rPr>
              <a:t>День жінок у дипломатії - Women in Diplomacy and Art  та вручення Women in Arts Award 2025 </a:t>
            </a:r>
            <a:endParaRPr/>
          </a:p>
          <a:p>
            <a:pPr indent="-342900" lvl="0" marL="342900" marR="0" rtl="0" algn="l">
              <a:lnSpc>
                <a:spcPct val="107000"/>
              </a:lnSpc>
              <a:spcBef>
                <a:spcPts val="0"/>
              </a:spcBef>
              <a:spcAft>
                <a:spcPts val="0"/>
              </a:spcAft>
              <a:buClr>
                <a:srgbClr val="000000"/>
              </a:buClr>
              <a:buSzPct val="62500"/>
              <a:buFont typeface="Noto Sans Symbols"/>
              <a:buChar char="∙"/>
            </a:pPr>
            <a:r>
              <a:rPr b="0" i="0" lang="uk-UA" sz="6400" u="none" cap="none" strike="noStrike">
                <a:solidFill>
                  <a:srgbClr val="000000"/>
                </a:solidFill>
                <a:latin typeface="Times New Roman"/>
                <a:ea typeface="Times New Roman"/>
                <a:cs typeface="Times New Roman"/>
                <a:sym typeface="Times New Roman"/>
              </a:rPr>
              <a:t>Презентація унікального проєкту «Жіноче обличчя в дипломатії», що покликаний висвітлити роль жінок у формуванні зовнішньої політики України та сприяти гендерній рівності в дипломатичній сфері.</a:t>
            </a:r>
            <a:endParaRPr/>
          </a:p>
          <a:p>
            <a:pPr indent="-342900" lvl="0" marL="342900" marR="0" rtl="0" algn="l">
              <a:lnSpc>
                <a:spcPct val="107000"/>
              </a:lnSpc>
              <a:spcBef>
                <a:spcPts val="0"/>
              </a:spcBef>
              <a:spcAft>
                <a:spcPts val="0"/>
              </a:spcAft>
              <a:buClr>
                <a:srgbClr val="000000"/>
              </a:buClr>
              <a:buSzPct val="62500"/>
              <a:buFont typeface="Noto Sans Symbols"/>
              <a:buChar char="∙"/>
            </a:pPr>
            <a:r>
              <a:rPr b="0" i="0" lang="uk-UA" sz="6400" u="none" cap="none" strike="noStrike">
                <a:solidFill>
                  <a:srgbClr val="000000"/>
                </a:solidFill>
                <a:latin typeface="Times New Roman"/>
                <a:ea typeface="Times New Roman"/>
                <a:cs typeface="Times New Roman"/>
                <a:sym typeface="Times New Roman"/>
              </a:rPr>
              <a:t>Дискусія «Лідерство без обмежень: роль жінки в дипломатії під час війни»</a:t>
            </a:r>
            <a:endParaRPr/>
          </a:p>
          <a:p>
            <a:pPr indent="-342900" lvl="0" marL="342900" marR="0" rtl="0" algn="l">
              <a:lnSpc>
                <a:spcPct val="107000"/>
              </a:lnSpc>
              <a:spcBef>
                <a:spcPts val="0"/>
              </a:spcBef>
              <a:spcAft>
                <a:spcPts val="0"/>
              </a:spcAft>
              <a:buClr>
                <a:srgbClr val="000000"/>
              </a:buClr>
              <a:buSzPct val="62500"/>
              <a:buFont typeface="Noto Sans Symbols"/>
              <a:buChar char="∙"/>
            </a:pPr>
            <a:r>
              <a:rPr b="0" i="0" lang="uk-UA" sz="6400" u="none" cap="none" strike="noStrike">
                <a:solidFill>
                  <a:srgbClr val="000000"/>
                </a:solidFill>
                <a:latin typeface="Times New Roman"/>
                <a:ea typeface="Times New Roman"/>
                <a:cs typeface="Times New Roman"/>
                <a:sym typeface="Times New Roman"/>
              </a:rPr>
              <a:t>Засідання учасницями Жіночого дипломатичного клубу при МЗС</a:t>
            </a:r>
            <a:endParaRPr/>
          </a:p>
          <a:p>
            <a:pPr indent="0" lvl="0" marL="0" marR="0" rtl="0" algn="l">
              <a:lnSpc>
                <a:spcPct val="107000"/>
              </a:lnSpc>
              <a:spcBef>
                <a:spcPts val="0"/>
              </a:spcBef>
              <a:spcAft>
                <a:spcPts val="0"/>
              </a:spcAft>
              <a:buClr>
                <a:srgbClr val="000000"/>
              </a:buClr>
              <a:buSzPct val="100000"/>
              <a:buFont typeface="Arial"/>
              <a:buNone/>
            </a:pPr>
            <a:r>
              <a:t/>
            </a:r>
            <a:endParaRPr b="0" i="0" sz="1700" u="none" cap="none" strike="noStrike">
              <a:solidFill>
                <a:srgbClr val="000000"/>
              </a:solidFill>
              <a:latin typeface="Arial"/>
              <a:ea typeface="Arial"/>
              <a:cs typeface="Arial"/>
              <a:sym typeface="Arial"/>
            </a:endParaRPr>
          </a:p>
        </p:txBody>
      </p:sp>
      <p:pic>
        <p:nvPicPr>
          <p:cNvPr descr="Зображення, що містить одежа, особа, будівля, жінка&#10;&#10;Вміст, створений ШІ, може бути неправильним." id="863" name="Google Shape;863;p117"/>
          <p:cNvPicPr preferRelativeResize="0"/>
          <p:nvPr/>
        </p:nvPicPr>
        <p:blipFill rotWithShape="1">
          <a:blip r:embed="rId4">
            <a:alphaModFix/>
          </a:blip>
          <a:srcRect b="0" l="0" r="0" t="0"/>
          <a:stretch/>
        </p:blipFill>
        <p:spPr>
          <a:xfrm>
            <a:off x="9130064" y="983643"/>
            <a:ext cx="2895421" cy="1930281"/>
          </a:xfrm>
          <a:prstGeom prst="rect">
            <a:avLst/>
          </a:prstGeom>
          <a:noFill/>
          <a:ln>
            <a:noFill/>
          </a:ln>
        </p:spPr>
      </p:pic>
      <p:pic>
        <p:nvPicPr>
          <p:cNvPr descr="Зображення, що містить одежа, особа, дерево, усмішка&#10;&#10;Вміст, створений ШІ, може бути неправильним." id="864" name="Google Shape;864;p117"/>
          <p:cNvPicPr preferRelativeResize="0"/>
          <p:nvPr/>
        </p:nvPicPr>
        <p:blipFill rotWithShape="1">
          <a:blip r:embed="rId5">
            <a:alphaModFix/>
          </a:blip>
          <a:srcRect b="0" l="0" r="0" t="0"/>
          <a:stretch/>
        </p:blipFill>
        <p:spPr>
          <a:xfrm>
            <a:off x="9181648" y="4803873"/>
            <a:ext cx="2895421" cy="1658353"/>
          </a:xfrm>
          <a:prstGeom prst="rect">
            <a:avLst/>
          </a:prstGeom>
          <a:noFill/>
          <a:ln>
            <a:noFill/>
          </a:ln>
        </p:spPr>
      </p:pic>
      <p:sp>
        <p:nvSpPr>
          <p:cNvPr id="865" name="Google Shape;865;p1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69" name="Shape 869"/>
        <p:cNvGrpSpPr/>
        <p:nvPr/>
      </p:nvGrpSpPr>
      <p:grpSpPr>
        <a:xfrm>
          <a:off x="0" y="0"/>
          <a:ext cx="0" cy="0"/>
          <a:chOff x="0" y="0"/>
          <a:chExt cx="0" cy="0"/>
        </a:xfrm>
      </p:grpSpPr>
      <p:sp>
        <p:nvSpPr>
          <p:cNvPr id="870" name="Google Shape;870;p118"/>
          <p:cNvSpPr txBox="1"/>
          <p:nvPr>
            <p:ph type="title"/>
          </p:nvPr>
        </p:nvSpPr>
        <p:spPr>
          <a:xfrm>
            <a:off x="99494" y="-258418"/>
            <a:ext cx="11367052"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МЗС. Досягнення</a:t>
            </a:r>
            <a:endParaRPr b="1" sz="2400"/>
          </a:p>
        </p:txBody>
      </p:sp>
      <p:sp>
        <p:nvSpPr>
          <p:cNvPr id="871" name="Google Shape;871;p118"/>
          <p:cNvSpPr txBox="1"/>
          <p:nvPr>
            <p:ph idx="1" type="body"/>
          </p:nvPr>
        </p:nvSpPr>
        <p:spPr>
          <a:xfrm>
            <a:off x="386499" y="747532"/>
            <a:ext cx="10288836" cy="4351338"/>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600"/>
              </a:spcBef>
              <a:spcAft>
                <a:spcPts val="0"/>
              </a:spcAft>
              <a:buClr>
                <a:srgbClr val="000000"/>
              </a:buClr>
              <a:buSzPts val="1000"/>
              <a:buNone/>
            </a:pPr>
            <a:r>
              <a:rPr b="1" i="0" lang="uk-UA" sz="2000" u="none" cap="none" strike="noStrike">
                <a:solidFill>
                  <a:srgbClr val="000000"/>
                </a:solidFill>
                <a:latin typeface="Times New Roman"/>
                <a:ea typeface="Times New Roman"/>
                <a:cs typeface="Times New Roman"/>
                <a:sym typeface="Times New Roman"/>
              </a:rPr>
              <a:t>Ключові міжнародні заходи та адвокація МЗС гендерної тематики у 2025 році</a:t>
            </a:r>
            <a:endParaRPr/>
          </a:p>
          <a:p>
            <a:pPr indent="-342900" lvl="0" marL="342900" rtl="0" algn="l">
              <a:lnSpc>
                <a:spcPct val="100000"/>
              </a:lnSpc>
              <a:spcBef>
                <a:spcPts val="600"/>
              </a:spcBef>
              <a:spcAft>
                <a:spcPts val="0"/>
              </a:spcAft>
              <a:buClr>
                <a:srgbClr val="000000"/>
              </a:buClr>
              <a:buSzPts val="1000"/>
              <a:buFont typeface="Noto Sans Symbols"/>
              <a:buChar char="∙"/>
            </a:pPr>
            <a:r>
              <a:rPr lang="uk-UA" sz="1600">
                <a:solidFill>
                  <a:srgbClr val="000000"/>
                </a:solidFill>
                <a:latin typeface="Times New Roman"/>
                <a:ea typeface="Times New Roman"/>
                <a:cs typeface="Times New Roman"/>
                <a:sym typeface="Times New Roman"/>
              </a:rPr>
              <a:t>Участь у 69-й сесії Комісії ООН зі становища жінок (CSW69) та Національний виступ України на загальних дебатах CSW69</a:t>
            </a:r>
            <a:endParaRPr/>
          </a:p>
          <a:p>
            <a:pPr indent="-342900" lvl="0" marL="342900" marR="0" rtl="0" algn="l">
              <a:lnSpc>
                <a:spcPct val="100000"/>
              </a:lnSpc>
              <a:spcBef>
                <a:spcPts val="600"/>
              </a:spcBef>
              <a:spcAft>
                <a:spcPts val="0"/>
              </a:spcAft>
              <a:buClr>
                <a:srgbClr val="000000"/>
              </a:buClr>
              <a:buSzPts val="1000"/>
              <a:buFont typeface="Noto Sans Symbols"/>
              <a:buChar char="∙"/>
            </a:pPr>
            <a:r>
              <a:rPr b="0" i="0" lang="uk-UA" sz="1600" u="none" cap="none" strike="noStrike">
                <a:solidFill>
                  <a:srgbClr val="000000"/>
                </a:solidFill>
                <a:latin typeface="Times New Roman"/>
                <a:ea typeface="Times New Roman"/>
                <a:cs typeface="Times New Roman"/>
                <a:sym typeface="Times New Roman"/>
              </a:rPr>
              <a:t>Рейкʼявіцький глобальний форум "Жінки-Лідери" – панельна дискусія «Women, Defence and Security: Confronting Global Challenges»</a:t>
            </a:r>
            <a:endParaRPr/>
          </a:p>
          <a:p>
            <a:pPr indent="-342900" lvl="0" marL="342900" marR="0" rtl="0" algn="just">
              <a:lnSpc>
                <a:spcPct val="100000"/>
              </a:lnSpc>
              <a:spcBef>
                <a:spcPts val="600"/>
              </a:spcBef>
              <a:spcAft>
                <a:spcPts val="0"/>
              </a:spcAft>
              <a:buClr>
                <a:srgbClr val="000000"/>
              </a:buClr>
              <a:buSzPts val="1000"/>
              <a:buFont typeface="Noto Sans Symbols"/>
              <a:buChar char="∙"/>
            </a:pPr>
            <a:r>
              <a:rPr b="0" i="0" lang="uk-UA" sz="1600" u="none" cap="none" strike="noStrike">
                <a:solidFill>
                  <a:srgbClr val="000000"/>
                </a:solidFill>
                <a:latin typeface="Times New Roman"/>
                <a:ea typeface="Times New Roman"/>
                <a:cs typeface="Times New Roman"/>
                <a:sym typeface="Times New Roman"/>
              </a:rPr>
              <a:t>Міжнародний симпозіум "Жінки, мир, безпека" (Університет Ісландії)</a:t>
            </a:r>
            <a:endParaRPr/>
          </a:p>
          <a:p>
            <a:pPr indent="-342900" lvl="0" marL="342900" marR="0" rtl="0" algn="just">
              <a:lnSpc>
                <a:spcPct val="100000"/>
              </a:lnSpc>
              <a:spcBef>
                <a:spcPts val="600"/>
              </a:spcBef>
              <a:spcAft>
                <a:spcPts val="0"/>
              </a:spcAft>
              <a:buClr>
                <a:srgbClr val="000000"/>
              </a:buClr>
              <a:buSzPts val="1000"/>
              <a:buFont typeface="Noto Sans Symbols"/>
              <a:buChar char="∙"/>
            </a:pPr>
            <a:r>
              <a:rPr b="0" i="0" lang="uk-UA" sz="1600" u="none" cap="none" strike="noStrike">
                <a:solidFill>
                  <a:srgbClr val="000000"/>
                </a:solidFill>
                <a:latin typeface="Times New Roman"/>
                <a:ea typeface="Times New Roman"/>
                <a:cs typeface="Times New Roman"/>
                <a:sym typeface="Times New Roman"/>
              </a:rPr>
              <a:t>Голоси українських жінок і молоді за сталий мир (ООН, ПРООН, ЮНІСЕФ, ООН Жінки, Посольства Канади та Японії)</a:t>
            </a:r>
            <a:endParaRPr/>
          </a:p>
          <a:p>
            <a:pPr indent="-342900" lvl="0" marL="342900" marR="0" rtl="0" algn="just">
              <a:lnSpc>
                <a:spcPct val="100000"/>
              </a:lnSpc>
              <a:spcBef>
                <a:spcPts val="600"/>
              </a:spcBef>
              <a:spcAft>
                <a:spcPts val="0"/>
              </a:spcAft>
              <a:buClr>
                <a:srgbClr val="000000"/>
              </a:buClr>
              <a:buSzPts val="1000"/>
              <a:buFont typeface="Noto Sans Symbols"/>
              <a:buChar char="∙"/>
            </a:pPr>
            <a:r>
              <a:rPr b="0" i="0" lang="uk-UA" sz="1600" u="none" cap="none" strike="noStrike">
                <a:solidFill>
                  <a:srgbClr val="000000"/>
                </a:solidFill>
                <a:latin typeface="Times New Roman"/>
                <a:ea typeface="Times New Roman"/>
                <a:cs typeface="Times New Roman"/>
                <a:sym typeface="Times New Roman"/>
              </a:rPr>
              <a:t>Міжнародні конференції та заходи з запобігання сексуальному насильству в умовах конфліктів, участь у дебатах РБ ООН, імплементація CEDAW</a:t>
            </a:r>
            <a:endParaRPr/>
          </a:p>
          <a:p>
            <a:pPr indent="-342900" lvl="0" marL="342900" marR="0" rtl="0" algn="just">
              <a:lnSpc>
                <a:spcPct val="100000"/>
              </a:lnSpc>
              <a:spcBef>
                <a:spcPts val="600"/>
              </a:spcBef>
              <a:spcAft>
                <a:spcPts val="0"/>
              </a:spcAft>
              <a:buClr>
                <a:srgbClr val="000000"/>
              </a:buClr>
              <a:buSzPts val="1000"/>
              <a:buFont typeface="Noto Sans Symbols"/>
              <a:buChar char="∙"/>
            </a:pPr>
            <a:r>
              <a:rPr b="0" i="0" lang="uk-UA" sz="1600" u="none" cap="none" strike="noStrike">
                <a:solidFill>
                  <a:srgbClr val="000000"/>
                </a:solidFill>
                <a:latin typeface="Times New Roman"/>
                <a:ea typeface="Times New Roman"/>
                <a:cs typeface="Times New Roman"/>
                <a:sym typeface="Times New Roman"/>
              </a:rPr>
              <a:t>Круглий стіл «Індекс гендерної рівності: впевнений крок України на шляху євроінтеграції»</a:t>
            </a:r>
            <a:endParaRPr/>
          </a:p>
          <a:p>
            <a:pPr indent="-342900" lvl="0" marL="342900" marR="0" rtl="0" algn="just">
              <a:lnSpc>
                <a:spcPct val="100000"/>
              </a:lnSpc>
              <a:spcBef>
                <a:spcPts val="600"/>
              </a:spcBef>
              <a:spcAft>
                <a:spcPts val="0"/>
              </a:spcAft>
              <a:buClr>
                <a:srgbClr val="000000"/>
              </a:buClr>
              <a:buSzPts val="1000"/>
              <a:buFont typeface="Noto Sans Symbols"/>
              <a:buChar char="∙"/>
            </a:pPr>
            <a:r>
              <a:rPr b="0" i="0" lang="uk-UA" sz="1600" u="none" cap="none" strike="noStrike">
                <a:solidFill>
                  <a:srgbClr val="000000"/>
                </a:solidFill>
                <a:latin typeface="Times New Roman"/>
                <a:ea typeface="Times New Roman"/>
                <a:cs typeface="Times New Roman"/>
                <a:sym typeface="Times New Roman"/>
              </a:rPr>
              <a:t>Реагування на щорічну доповідь Генерального секретаря ООН про сексуальне насильство, пов’язане з конфліктом та просування відповідальності рф за СНПК</a:t>
            </a:r>
            <a:endParaRPr/>
          </a:p>
          <a:p>
            <a:pPr indent="-342900" lvl="0" marL="342900" marR="0" rtl="0" algn="just">
              <a:lnSpc>
                <a:spcPct val="100000"/>
              </a:lnSpc>
              <a:spcBef>
                <a:spcPts val="600"/>
              </a:spcBef>
              <a:spcAft>
                <a:spcPts val="0"/>
              </a:spcAft>
              <a:buClr>
                <a:srgbClr val="000000"/>
              </a:buClr>
              <a:buSzPts val="1000"/>
              <a:buFont typeface="Noto Sans Symbols"/>
              <a:buChar char="∙"/>
            </a:pPr>
            <a:r>
              <a:rPr b="0" i="0" lang="uk-UA" sz="1600" u="none" cap="none" strike="noStrike">
                <a:solidFill>
                  <a:srgbClr val="000000"/>
                </a:solidFill>
                <a:latin typeface="Times New Roman"/>
                <a:ea typeface="Times New Roman"/>
                <a:cs typeface="Times New Roman"/>
                <a:sym typeface="Times New Roman"/>
              </a:rPr>
              <a:t>Головування України у Глобальному альянсі із запобігання сексуальному насильству в умовах конфлікту</a:t>
            </a:r>
            <a:endParaRPr/>
          </a:p>
          <a:p>
            <a:pPr indent="-342900" lvl="0" marL="342900" marR="0" rtl="0" algn="just">
              <a:lnSpc>
                <a:spcPct val="100000"/>
              </a:lnSpc>
              <a:spcBef>
                <a:spcPts val="600"/>
              </a:spcBef>
              <a:spcAft>
                <a:spcPts val="0"/>
              </a:spcAft>
              <a:buClr>
                <a:srgbClr val="000000"/>
              </a:buClr>
              <a:buSzPts val="1000"/>
              <a:buFont typeface="Noto Sans Symbols"/>
              <a:buChar char="∙"/>
            </a:pPr>
            <a:r>
              <a:rPr b="0" i="0" lang="uk-UA" sz="1600" u="none" cap="none" strike="noStrike">
                <a:solidFill>
                  <a:srgbClr val="000000"/>
                </a:solidFill>
                <a:latin typeface="Times New Roman"/>
                <a:ea typeface="Times New Roman"/>
                <a:cs typeface="Times New Roman"/>
                <a:sym typeface="Times New Roman"/>
              </a:rPr>
              <a:t>Засідання Комісії з питань забезпечення рівних прав та можливостей жінок і чоловіків та проведення засідань Ради з прав людини, гендерної рівності та різноманіття</a:t>
            </a:r>
            <a:endParaRPr/>
          </a:p>
          <a:p>
            <a:pPr indent="-342900" lvl="0" marL="342900" marR="0" rtl="0" algn="just">
              <a:lnSpc>
                <a:spcPct val="100000"/>
              </a:lnSpc>
              <a:spcBef>
                <a:spcPts val="600"/>
              </a:spcBef>
              <a:spcAft>
                <a:spcPts val="0"/>
              </a:spcAft>
              <a:buClr>
                <a:srgbClr val="000000"/>
              </a:buClr>
              <a:buSzPts val="1000"/>
              <a:buFont typeface="Noto Sans Symbols"/>
              <a:buChar char="∙"/>
            </a:pPr>
            <a:r>
              <a:rPr b="0" i="0" lang="uk-UA" sz="1600" u="none" cap="none" strike="noStrike">
                <a:solidFill>
                  <a:srgbClr val="000000"/>
                </a:solidFill>
                <a:latin typeface="Times New Roman"/>
                <a:ea typeface="Times New Roman"/>
                <a:cs typeface="Times New Roman"/>
                <a:sym typeface="Times New Roman"/>
              </a:rPr>
              <a:t>Круглий стіл «Індекс гендерної рівності: впевнений крок України на шляху євроінтеграції</a:t>
            </a:r>
            <a:endParaRPr/>
          </a:p>
          <a:p>
            <a:pPr indent="-342900" lvl="0" marL="342900" marR="0" rtl="0" algn="just">
              <a:lnSpc>
                <a:spcPct val="100000"/>
              </a:lnSpc>
              <a:spcBef>
                <a:spcPts val="600"/>
              </a:spcBef>
              <a:spcAft>
                <a:spcPts val="0"/>
              </a:spcAft>
              <a:buClr>
                <a:srgbClr val="000000"/>
              </a:buClr>
              <a:buSzPts val="1000"/>
              <a:buFont typeface="Noto Sans Symbols"/>
              <a:buChar char="∙"/>
            </a:pPr>
            <a:r>
              <a:rPr lang="uk-UA" sz="1600">
                <a:solidFill>
                  <a:srgbClr val="000000"/>
                </a:solidFill>
                <a:latin typeface="Times New Roman"/>
                <a:ea typeface="Times New Roman"/>
                <a:cs typeface="Times New Roman"/>
                <a:sym typeface="Times New Roman"/>
              </a:rPr>
              <a:t>Презентація книги «Україна не мовчить» в Раді Європи та ОБСЄ</a:t>
            </a:r>
            <a:endParaRPr b="0" i="0" sz="1600" u="none" cap="none" strike="noStrike">
              <a:solidFill>
                <a:srgbClr val="000000"/>
              </a:solidFill>
              <a:latin typeface="Times New Roman"/>
              <a:ea typeface="Times New Roman"/>
              <a:cs typeface="Times New Roman"/>
              <a:sym typeface="Times New Roman"/>
            </a:endParaRPr>
          </a:p>
          <a:p>
            <a:pPr indent="0" lvl="0" marL="0" marR="0" rtl="0" algn="l">
              <a:lnSpc>
                <a:spcPct val="107000"/>
              </a:lnSpc>
              <a:spcBef>
                <a:spcPts val="0"/>
              </a:spcBef>
              <a:spcAft>
                <a:spcPts val="0"/>
              </a:spcAft>
              <a:buClr>
                <a:schemeClr val="dk1"/>
              </a:buClr>
              <a:buSzPts val="2000"/>
              <a:buFont typeface="Arial"/>
              <a:buNone/>
            </a:pPr>
            <a:r>
              <a:t/>
            </a:r>
            <a:endParaRPr b="1" i="0" sz="2000" u="none" cap="none" strike="noStrike">
              <a:solidFill>
                <a:srgbClr val="000000"/>
              </a:solidFill>
              <a:latin typeface="Times New Roman"/>
              <a:ea typeface="Times New Roman"/>
              <a:cs typeface="Times New Roman"/>
              <a:sym typeface="Times New Roman"/>
            </a:endParaRPr>
          </a:p>
        </p:txBody>
      </p:sp>
      <p:pic>
        <p:nvPicPr>
          <p:cNvPr id="872" name="Google Shape;872;p118"/>
          <p:cNvPicPr preferRelativeResize="0"/>
          <p:nvPr/>
        </p:nvPicPr>
        <p:blipFill rotWithShape="1">
          <a:blip r:embed="rId4">
            <a:alphaModFix/>
          </a:blip>
          <a:srcRect b="0" l="0" r="0" t="0"/>
          <a:stretch/>
        </p:blipFill>
        <p:spPr>
          <a:xfrm>
            <a:off x="9466828" y="5285059"/>
            <a:ext cx="2417014" cy="1558877"/>
          </a:xfrm>
          <a:prstGeom prst="rect">
            <a:avLst/>
          </a:prstGeom>
          <a:noFill/>
          <a:ln>
            <a:noFill/>
          </a:ln>
        </p:spPr>
      </p:pic>
      <p:sp>
        <p:nvSpPr>
          <p:cNvPr id="873" name="Google Shape;873;p1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7" name="Shape 877"/>
        <p:cNvGrpSpPr/>
        <p:nvPr/>
      </p:nvGrpSpPr>
      <p:grpSpPr>
        <a:xfrm>
          <a:off x="0" y="0"/>
          <a:ext cx="0" cy="0"/>
          <a:chOff x="0" y="0"/>
          <a:chExt cx="0" cy="0"/>
        </a:xfrm>
      </p:grpSpPr>
      <p:sp>
        <p:nvSpPr>
          <p:cNvPr id="878" name="Google Shape;878;p119"/>
          <p:cNvSpPr txBox="1"/>
          <p:nvPr>
            <p:ph type="title"/>
          </p:nvPr>
        </p:nvSpPr>
        <p:spPr>
          <a:xfrm>
            <a:off x="188946" y="-89452"/>
            <a:ext cx="11367052"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МЗС. Виклики</a:t>
            </a:r>
            <a:endParaRPr b="1" sz="2400"/>
          </a:p>
        </p:txBody>
      </p:sp>
      <p:sp>
        <p:nvSpPr>
          <p:cNvPr id="879" name="Google Shape;879;p119"/>
          <p:cNvSpPr txBox="1"/>
          <p:nvPr>
            <p:ph idx="1" type="body"/>
          </p:nvPr>
        </p:nvSpPr>
        <p:spPr>
          <a:xfrm>
            <a:off x="636002" y="981468"/>
            <a:ext cx="10671858" cy="459753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600"/>
              </a:spcBef>
              <a:spcAft>
                <a:spcPts val="0"/>
              </a:spcAft>
              <a:buSzPts val="1800"/>
              <a:buNone/>
            </a:pPr>
            <a:r>
              <a:rPr b="1" lang="uk-UA" sz="1800">
                <a:latin typeface="Times New Roman"/>
                <a:ea typeface="Times New Roman"/>
                <a:cs typeface="Times New Roman"/>
                <a:sym typeface="Times New Roman"/>
              </a:rPr>
              <a:t>1. Індекс гендерної рівності та критерії ЄС</a:t>
            </a:r>
            <a:endParaRPr sz="1800">
              <a:latin typeface="Times New Roman"/>
              <a:ea typeface="Times New Roman"/>
              <a:cs typeface="Times New Roman"/>
              <a:sym typeface="Times New Roman"/>
            </a:endParaRPr>
          </a:p>
          <a:p>
            <a:pPr indent="-342900" lvl="0" marL="342900" rtl="0" algn="just">
              <a:lnSpc>
                <a:spcPct val="100000"/>
              </a:lnSpc>
              <a:spcBef>
                <a:spcPts val="1200"/>
              </a:spcBef>
              <a:spcAft>
                <a:spcPts val="0"/>
              </a:spcAft>
              <a:buSzPts val="1000"/>
              <a:buFont typeface="Noto Sans Symbols"/>
              <a:buChar char="∙"/>
            </a:pPr>
            <a:r>
              <a:rPr lang="uk-UA" sz="1800">
                <a:latin typeface="Times New Roman"/>
                <a:ea typeface="Times New Roman"/>
                <a:cs typeface="Times New Roman"/>
                <a:sym typeface="Times New Roman"/>
              </a:rPr>
              <a:t>Відставання України за окремими показниками</a:t>
            </a:r>
            <a:endParaRPr/>
          </a:p>
          <a:p>
            <a:pPr indent="-342900" lvl="0" marL="342900" rtl="0" algn="just">
              <a:lnSpc>
                <a:spcPct val="100000"/>
              </a:lnSpc>
              <a:spcBef>
                <a:spcPts val="1200"/>
              </a:spcBef>
              <a:spcAft>
                <a:spcPts val="0"/>
              </a:spcAft>
              <a:buSzPts val="1000"/>
              <a:buFont typeface="Noto Sans Symbols"/>
              <a:buChar char="∙"/>
            </a:pPr>
            <a:r>
              <a:rPr lang="uk-UA" sz="1800">
                <a:latin typeface="Times New Roman"/>
                <a:ea typeface="Times New Roman"/>
                <a:cs typeface="Times New Roman"/>
                <a:sym typeface="Times New Roman"/>
              </a:rPr>
              <a:t>Необхідність системного гендерного мейнстримінгу та інформування міжнародних партнерів про прогрес України в умовах повномасштабного вторгнення рф в Україну</a:t>
            </a:r>
            <a:endParaRPr/>
          </a:p>
          <a:p>
            <a:pPr indent="-342900" lvl="0" marL="342900" rtl="0" algn="just">
              <a:lnSpc>
                <a:spcPct val="100000"/>
              </a:lnSpc>
              <a:spcBef>
                <a:spcPts val="1200"/>
              </a:spcBef>
              <a:spcAft>
                <a:spcPts val="0"/>
              </a:spcAft>
              <a:buSzPts val="1000"/>
              <a:buFont typeface="Noto Sans Symbols"/>
              <a:buChar char="∙"/>
            </a:pPr>
            <a:r>
              <a:rPr lang="uk-UA" sz="1800">
                <a:latin typeface="Times New Roman"/>
                <a:ea typeface="Times New Roman"/>
                <a:cs typeface="Times New Roman"/>
                <a:sym typeface="Times New Roman"/>
              </a:rPr>
              <a:t>Узгодження із стандартами ЄС у сфері недискримінації</a:t>
            </a:r>
            <a:endParaRPr/>
          </a:p>
          <a:p>
            <a:pPr indent="0" lvl="0" marL="0" rtl="0" algn="just">
              <a:lnSpc>
                <a:spcPct val="100000"/>
              </a:lnSpc>
              <a:spcBef>
                <a:spcPts val="1200"/>
              </a:spcBef>
              <a:spcAft>
                <a:spcPts val="0"/>
              </a:spcAft>
              <a:buSzPts val="1800"/>
              <a:buNone/>
            </a:pPr>
            <a:r>
              <a:rPr b="1" lang="uk-UA" sz="1800">
                <a:latin typeface="Times New Roman"/>
                <a:ea typeface="Times New Roman"/>
                <a:cs typeface="Times New Roman"/>
                <a:sym typeface="Times New Roman"/>
              </a:rPr>
              <a:t>Виклик:</a:t>
            </a:r>
            <a:r>
              <a:rPr lang="uk-UA" sz="1800">
                <a:latin typeface="Times New Roman"/>
                <a:ea typeface="Times New Roman"/>
                <a:cs typeface="Times New Roman"/>
                <a:sym typeface="Times New Roman"/>
              </a:rPr>
              <a:t> забезпечити політичну конвертацію міжнародних зобов’язань у внутрішні реформи.</a:t>
            </a:r>
            <a:endParaRPr/>
          </a:p>
          <a:p>
            <a:pPr indent="0" lvl="0" marL="0" rtl="0" algn="just">
              <a:lnSpc>
                <a:spcPct val="100000"/>
              </a:lnSpc>
              <a:spcBef>
                <a:spcPts val="1200"/>
              </a:spcBef>
              <a:spcAft>
                <a:spcPts val="0"/>
              </a:spcAft>
              <a:buSzPts val="1800"/>
              <a:buNone/>
            </a:pPr>
            <a:r>
              <a:rPr lang="uk-UA" sz="1800">
                <a:latin typeface="Times New Roman"/>
                <a:ea typeface="Times New Roman"/>
                <a:cs typeface="Times New Roman"/>
                <a:sym typeface="Times New Roman"/>
              </a:rPr>
              <a:t> </a:t>
            </a:r>
            <a:endParaRPr/>
          </a:p>
          <a:p>
            <a:pPr indent="0" lvl="0" marL="0" rtl="0" algn="just">
              <a:lnSpc>
                <a:spcPct val="100000"/>
              </a:lnSpc>
              <a:spcBef>
                <a:spcPts val="1200"/>
              </a:spcBef>
              <a:spcAft>
                <a:spcPts val="0"/>
              </a:spcAft>
              <a:buSzPts val="1800"/>
              <a:buNone/>
            </a:pPr>
            <a:r>
              <a:rPr b="1" lang="uk-UA" sz="1800">
                <a:latin typeface="Times New Roman"/>
                <a:ea typeface="Times New Roman"/>
                <a:cs typeface="Times New Roman"/>
                <a:sym typeface="Times New Roman"/>
              </a:rPr>
              <a:t>2. Гендерно відповідальне відновлення України </a:t>
            </a:r>
            <a:r>
              <a:rPr lang="uk-UA" sz="1800">
                <a:latin typeface="Times New Roman"/>
                <a:ea typeface="Times New Roman"/>
                <a:cs typeface="Times New Roman"/>
                <a:sym typeface="Times New Roman"/>
              </a:rPr>
              <a:t>(переговори з партнерами, співпраця з ООН Жінки)</a:t>
            </a:r>
            <a:endParaRPr/>
          </a:p>
          <a:p>
            <a:pPr indent="-342900" lvl="0" marL="342900" rtl="0" algn="just">
              <a:lnSpc>
                <a:spcPct val="100000"/>
              </a:lnSpc>
              <a:spcBef>
                <a:spcPts val="1200"/>
              </a:spcBef>
              <a:spcAft>
                <a:spcPts val="0"/>
              </a:spcAft>
              <a:buSzPts val="1000"/>
              <a:buFont typeface="Noto Sans Symbols"/>
              <a:buChar char="∙"/>
            </a:pPr>
            <a:r>
              <a:rPr lang="uk-UA" sz="1800">
                <a:latin typeface="Times New Roman"/>
                <a:ea typeface="Times New Roman"/>
                <a:cs typeface="Times New Roman"/>
                <a:sym typeface="Times New Roman"/>
              </a:rPr>
              <a:t>Забезпечення включення гендерного компоненту в донорські програми</a:t>
            </a:r>
            <a:endParaRPr/>
          </a:p>
          <a:p>
            <a:pPr indent="-342900" lvl="0" marL="342900" rtl="0" algn="just">
              <a:lnSpc>
                <a:spcPct val="100000"/>
              </a:lnSpc>
              <a:spcBef>
                <a:spcPts val="1200"/>
              </a:spcBef>
              <a:spcAft>
                <a:spcPts val="0"/>
              </a:spcAft>
              <a:buSzPts val="1000"/>
              <a:buFont typeface="Noto Sans Symbols"/>
              <a:buChar char="∙"/>
            </a:pPr>
            <a:r>
              <a:rPr lang="uk-UA" sz="1800">
                <a:latin typeface="Times New Roman"/>
                <a:ea typeface="Times New Roman"/>
                <a:cs typeface="Times New Roman"/>
                <a:sym typeface="Times New Roman"/>
              </a:rPr>
              <a:t>Необхідність недопущення зниження пріоритетності гендерного компоненту в порядку денному відновлення України</a:t>
            </a:r>
            <a:endParaRPr/>
          </a:p>
          <a:p>
            <a:pPr indent="0" lvl="0" marL="0" rtl="0" algn="just">
              <a:lnSpc>
                <a:spcPct val="100000"/>
              </a:lnSpc>
              <a:spcBef>
                <a:spcPts val="1200"/>
              </a:spcBef>
              <a:spcAft>
                <a:spcPts val="0"/>
              </a:spcAft>
              <a:buSzPts val="1800"/>
              <a:buNone/>
            </a:pPr>
            <a:r>
              <a:rPr b="1" lang="uk-UA" sz="1800">
                <a:latin typeface="Times New Roman"/>
                <a:ea typeface="Times New Roman"/>
                <a:cs typeface="Times New Roman"/>
                <a:sym typeface="Times New Roman"/>
              </a:rPr>
              <a:t>Виклик:</a:t>
            </a:r>
            <a:r>
              <a:rPr lang="uk-UA" sz="1800">
                <a:latin typeface="Times New Roman"/>
                <a:ea typeface="Times New Roman"/>
                <a:cs typeface="Times New Roman"/>
                <a:sym typeface="Times New Roman"/>
              </a:rPr>
              <a:t> закріпити гендерний підхід як критерій якості відновлення та продовження фінансування відповідних програм в Україні.</a:t>
            </a:r>
            <a:endParaRPr/>
          </a:p>
          <a:p>
            <a:pPr indent="0" lvl="0" marL="0" rtl="0" algn="just">
              <a:lnSpc>
                <a:spcPct val="107000"/>
              </a:lnSpc>
              <a:spcBef>
                <a:spcPts val="600"/>
              </a:spcBef>
              <a:spcAft>
                <a:spcPts val="0"/>
              </a:spcAft>
              <a:buSzPts val="1800"/>
              <a:buNone/>
            </a:pPr>
            <a:r>
              <a:t/>
            </a:r>
            <a:endParaRPr sz="1600"/>
          </a:p>
        </p:txBody>
      </p:sp>
      <p:sp>
        <p:nvSpPr>
          <p:cNvPr id="880" name="Google Shape;880;p1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84" name="Shape 884"/>
        <p:cNvGrpSpPr/>
        <p:nvPr/>
      </p:nvGrpSpPr>
      <p:grpSpPr>
        <a:xfrm>
          <a:off x="0" y="0"/>
          <a:ext cx="0" cy="0"/>
          <a:chOff x="0" y="0"/>
          <a:chExt cx="0" cy="0"/>
        </a:xfrm>
      </p:grpSpPr>
      <p:sp>
        <p:nvSpPr>
          <p:cNvPr id="885" name="Google Shape;885;p120"/>
          <p:cNvSpPr txBox="1"/>
          <p:nvPr>
            <p:ph type="title"/>
          </p:nvPr>
        </p:nvSpPr>
        <p:spPr>
          <a:xfrm>
            <a:off x="131073" y="-239923"/>
            <a:ext cx="11367052"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МЗС. Виклики</a:t>
            </a:r>
            <a:endParaRPr b="1" sz="2400"/>
          </a:p>
        </p:txBody>
      </p:sp>
      <p:sp>
        <p:nvSpPr>
          <p:cNvPr id="886" name="Google Shape;886;p120"/>
          <p:cNvSpPr txBox="1"/>
          <p:nvPr>
            <p:ph idx="1" type="body"/>
          </p:nvPr>
        </p:nvSpPr>
        <p:spPr>
          <a:xfrm>
            <a:off x="318346" y="699030"/>
            <a:ext cx="11873654" cy="6788554"/>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400"/>
              </a:spcBef>
              <a:spcAft>
                <a:spcPts val="0"/>
              </a:spcAft>
              <a:buSzPts val="1800"/>
              <a:buNone/>
            </a:pPr>
            <a:r>
              <a:rPr b="1" lang="uk-UA" sz="1800">
                <a:latin typeface="Times New Roman"/>
                <a:ea typeface="Times New Roman"/>
                <a:cs typeface="Times New Roman"/>
                <a:sym typeface="Times New Roman"/>
              </a:rPr>
              <a:t>3. Інституційна спроможність дипломатичної служби  </a:t>
            </a:r>
            <a:r>
              <a:rPr lang="uk-UA" sz="1800">
                <a:latin typeface="Times New Roman"/>
                <a:ea typeface="Times New Roman"/>
                <a:cs typeface="Times New Roman"/>
                <a:sym typeface="Times New Roman"/>
              </a:rPr>
              <a:t>(робота Комісії з питань рівних прав та можливостей)</a:t>
            </a:r>
            <a:endParaRPr/>
          </a:p>
          <a:p>
            <a:pPr indent="-342900" lvl="0" marL="342900" rtl="0" algn="just">
              <a:lnSpc>
                <a:spcPct val="100000"/>
              </a:lnSpc>
              <a:spcBef>
                <a:spcPts val="800"/>
              </a:spcBef>
              <a:spcAft>
                <a:spcPts val="0"/>
              </a:spcAft>
              <a:buSzPts val="1000"/>
              <a:buFont typeface="Noto Sans Symbols"/>
              <a:buChar char="∙"/>
            </a:pPr>
            <a:r>
              <a:rPr lang="uk-UA" sz="1800">
                <a:latin typeface="Times New Roman"/>
                <a:ea typeface="Times New Roman"/>
                <a:cs typeface="Times New Roman"/>
                <a:sym typeface="Times New Roman"/>
              </a:rPr>
              <a:t>Необхідність системного моніторингу виконання Стратегії МЗС</a:t>
            </a:r>
            <a:endParaRPr/>
          </a:p>
          <a:p>
            <a:pPr indent="-342900" lvl="0" marL="342900" rtl="0" algn="just">
              <a:lnSpc>
                <a:spcPct val="100000"/>
              </a:lnSpc>
              <a:spcBef>
                <a:spcPts val="800"/>
              </a:spcBef>
              <a:spcAft>
                <a:spcPts val="0"/>
              </a:spcAft>
              <a:buSzPts val="1000"/>
              <a:buFont typeface="Noto Sans Symbols"/>
              <a:buChar char="∙"/>
            </a:pPr>
            <a:r>
              <a:rPr lang="uk-UA" sz="1800">
                <a:latin typeface="Times New Roman"/>
                <a:ea typeface="Times New Roman"/>
                <a:cs typeface="Times New Roman"/>
                <a:sym typeface="Times New Roman"/>
              </a:rPr>
              <a:t>Підвищення гендерних компетенцій дипломатів</a:t>
            </a:r>
            <a:endParaRPr/>
          </a:p>
          <a:p>
            <a:pPr indent="-342900" lvl="0" marL="342900" rtl="0" algn="just">
              <a:lnSpc>
                <a:spcPct val="100000"/>
              </a:lnSpc>
              <a:spcBef>
                <a:spcPts val="800"/>
              </a:spcBef>
              <a:spcAft>
                <a:spcPts val="0"/>
              </a:spcAft>
              <a:buSzPts val="1000"/>
              <a:buFont typeface="Noto Sans Symbols"/>
              <a:buChar char="∙"/>
            </a:pPr>
            <a:r>
              <a:rPr lang="uk-UA" sz="1800">
                <a:latin typeface="Times New Roman"/>
                <a:ea typeface="Times New Roman"/>
                <a:cs typeface="Times New Roman"/>
                <a:sym typeface="Times New Roman"/>
              </a:rPr>
              <a:t>Забезпечення збалансованого представництва у міжнародних делегаціях</a:t>
            </a:r>
            <a:endParaRPr/>
          </a:p>
          <a:p>
            <a:pPr indent="0" lvl="0" marL="0" rtl="0" algn="just">
              <a:lnSpc>
                <a:spcPct val="100000"/>
              </a:lnSpc>
              <a:spcBef>
                <a:spcPts val="800"/>
              </a:spcBef>
              <a:spcAft>
                <a:spcPts val="0"/>
              </a:spcAft>
              <a:buSzPts val="1800"/>
              <a:buNone/>
            </a:pPr>
            <a:r>
              <a:rPr b="1" lang="uk-UA" sz="1800">
                <a:latin typeface="Times New Roman"/>
                <a:ea typeface="Times New Roman"/>
                <a:cs typeface="Times New Roman"/>
                <a:sym typeface="Times New Roman"/>
              </a:rPr>
              <a:t>Виклик:</a:t>
            </a:r>
            <a:r>
              <a:rPr lang="uk-UA" sz="1800">
                <a:latin typeface="Times New Roman"/>
                <a:ea typeface="Times New Roman"/>
                <a:cs typeface="Times New Roman"/>
                <a:sym typeface="Times New Roman"/>
              </a:rPr>
              <a:t> перейти від проєктного підходу до сталої інституційної політики з огляду на особливості дипломатичної служби.</a:t>
            </a:r>
            <a:endParaRPr/>
          </a:p>
          <a:p>
            <a:pPr indent="0" lvl="0" marL="0" rtl="0" algn="just">
              <a:lnSpc>
                <a:spcPct val="100000"/>
              </a:lnSpc>
              <a:spcBef>
                <a:spcPts val="800"/>
              </a:spcBef>
              <a:spcAft>
                <a:spcPts val="0"/>
              </a:spcAft>
              <a:buSzPts val="1800"/>
              <a:buNone/>
            </a:pPr>
            <a:r>
              <a:rPr b="1" lang="uk-UA" sz="1800">
                <a:latin typeface="Times New Roman"/>
                <a:ea typeface="Times New Roman"/>
                <a:cs typeface="Times New Roman"/>
                <a:sym typeface="Times New Roman"/>
              </a:rPr>
              <a:t>4. Репутаційний вимір - </a:t>
            </a:r>
            <a:r>
              <a:rPr lang="uk-UA" sz="1800">
                <a:latin typeface="Times New Roman"/>
                <a:ea typeface="Times New Roman"/>
                <a:cs typeface="Times New Roman"/>
                <a:sym typeface="Times New Roman"/>
              </a:rPr>
              <a:t>У 2025 році Україна позиціонувала себе як:</a:t>
            </a:r>
            <a:endParaRPr/>
          </a:p>
          <a:p>
            <a:pPr indent="-342900" lvl="0" marL="342900" rtl="0" algn="just">
              <a:lnSpc>
                <a:spcPct val="100000"/>
              </a:lnSpc>
              <a:spcBef>
                <a:spcPts val="800"/>
              </a:spcBef>
              <a:spcAft>
                <a:spcPts val="0"/>
              </a:spcAft>
              <a:buSzPts val="1000"/>
              <a:buFont typeface="Noto Sans Symbols"/>
              <a:buChar char="∙"/>
            </a:pPr>
            <a:r>
              <a:rPr lang="uk-UA" sz="1800">
                <a:latin typeface="Times New Roman"/>
                <a:ea typeface="Times New Roman"/>
                <a:cs typeface="Times New Roman"/>
                <a:sym typeface="Times New Roman"/>
              </a:rPr>
              <a:t>держава, що захищає жінок і дітей в умовах війни;</a:t>
            </a:r>
            <a:endParaRPr/>
          </a:p>
          <a:p>
            <a:pPr indent="-342900" lvl="0" marL="342900" rtl="0" algn="just">
              <a:lnSpc>
                <a:spcPct val="100000"/>
              </a:lnSpc>
              <a:spcBef>
                <a:spcPts val="800"/>
              </a:spcBef>
              <a:spcAft>
                <a:spcPts val="0"/>
              </a:spcAft>
              <a:buSzPts val="1000"/>
              <a:buFont typeface="Noto Sans Symbols"/>
              <a:buChar char="∙"/>
            </a:pPr>
            <a:r>
              <a:rPr lang="uk-UA" sz="1800">
                <a:latin typeface="Times New Roman"/>
                <a:ea typeface="Times New Roman"/>
                <a:cs typeface="Times New Roman"/>
                <a:sym typeface="Times New Roman"/>
              </a:rPr>
              <a:t>адвокат за притягнення держави-агресора до міжнародної відповідальності;</a:t>
            </a:r>
            <a:endParaRPr/>
          </a:p>
          <a:p>
            <a:pPr indent="-342900" lvl="0" marL="342900" rtl="0" algn="just">
              <a:lnSpc>
                <a:spcPct val="100000"/>
              </a:lnSpc>
              <a:spcBef>
                <a:spcPts val="800"/>
              </a:spcBef>
              <a:spcAft>
                <a:spcPts val="0"/>
              </a:spcAft>
              <a:buSzPts val="1000"/>
              <a:buFont typeface="Noto Sans Symbols"/>
              <a:buChar char="∙"/>
            </a:pPr>
            <a:r>
              <a:rPr lang="uk-UA" sz="1800">
                <a:latin typeface="Times New Roman"/>
                <a:ea typeface="Times New Roman"/>
                <a:cs typeface="Times New Roman"/>
                <a:sym typeface="Times New Roman"/>
              </a:rPr>
              <a:t>кандидат на членство в ЄС, що імплементує стандарти рівності.</a:t>
            </a:r>
            <a:endParaRPr/>
          </a:p>
          <a:p>
            <a:pPr indent="0" lvl="0" marL="0" rtl="0" algn="just">
              <a:lnSpc>
                <a:spcPct val="100000"/>
              </a:lnSpc>
              <a:spcBef>
                <a:spcPts val="800"/>
              </a:spcBef>
              <a:spcAft>
                <a:spcPts val="0"/>
              </a:spcAft>
              <a:buSzPts val="1800"/>
              <a:buNone/>
            </a:pPr>
            <a:r>
              <a:rPr b="1" lang="uk-UA" sz="1800">
                <a:latin typeface="Times New Roman"/>
                <a:ea typeface="Times New Roman"/>
                <a:cs typeface="Times New Roman"/>
                <a:sym typeface="Times New Roman"/>
              </a:rPr>
              <a:t>Виклик:</a:t>
            </a:r>
            <a:r>
              <a:rPr lang="uk-UA" sz="1800">
                <a:latin typeface="Times New Roman"/>
                <a:ea typeface="Times New Roman"/>
                <a:cs typeface="Times New Roman"/>
                <a:sym typeface="Times New Roman"/>
              </a:rPr>
              <a:t> відповідність міжнародному лідерству через внутрішню системність.</a:t>
            </a:r>
            <a:endParaRPr/>
          </a:p>
          <a:p>
            <a:pPr indent="0" lvl="0" marL="0" rtl="0" algn="just">
              <a:lnSpc>
                <a:spcPct val="100000"/>
              </a:lnSpc>
              <a:spcBef>
                <a:spcPts val="800"/>
              </a:spcBef>
              <a:spcAft>
                <a:spcPts val="0"/>
              </a:spcAft>
              <a:buSzPts val="1800"/>
              <a:buNone/>
            </a:pPr>
            <a:r>
              <a:rPr lang="uk-UA" sz="1800">
                <a:latin typeface="Times New Roman"/>
                <a:ea typeface="Times New Roman"/>
                <a:cs typeface="Times New Roman"/>
                <a:sym typeface="Times New Roman"/>
              </a:rPr>
              <a:t>У 2025 році головний виклик для МЗС – це поєднання трьох вимірів:</a:t>
            </a:r>
            <a:endParaRPr/>
          </a:p>
          <a:p>
            <a:pPr indent="-342900" lvl="0" marL="342900" rtl="0" algn="just">
              <a:lnSpc>
                <a:spcPct val="100000"/>
              </a:lnSpc>
              <a:spcBef>
                <a:spcPts val="800"/>
              </a:spcBef>
              <a:spcAft>
                <a:spcPts val="0"/>
              </a:spcAft>
              <a:buSzPts val="1800"/>
              <a:buFont typeface="Arial"/>
              <a:buAutoNum type="arabicPeriod"/>
            </a:pPr>
            <a:r>
              <a:rPr lang="uk-UA" sz="1800">
                <a:latin typeface="Times New Roman"/>
                <a:ea typeface="Times New Roman"/>
                <a:cs typeface="Times New Roman"/>
                <a:sym typeface="Times New Roman"/>
              </a:rPr>
              <a:t>безпекового (СНПК, депортовані діти, мирний процес),</a:t>
            </a:r>
            <a:endParaRPr/>
          </a:p>
          <a:p>
            <a:pPr indent="-342900" lvl="0" marL="342900" rtl="0" algn="just">
              <a:lnSpc>
                <a:spcPct val="100000"/>
              </a:lnSpc>
              <a:spcBef>
                <a:spcPts val="800"/>
              </a:spcBef>
              <a:spcAft>
                <a:spcPts val="0"/>
              </a:spcAft>
              <a:buSzPts val="1800"/>
              <a:buFont typeface="Arial"/>
              <a:buAutoNum type="arabicPeriod"/>
            </a:pPr>
            <a:r>
              <a:rPr lang="uk-UA" sz="1800">
                <a:latin typeface="Times New Roman"/>
                <a:ea typeface="Times New Roman"/>
                <a:cs typeface="Times New Roman"/>
                <a:sym typeface="Times New Roman"/>
              </a:rPr>
              <a:t>євроінтеграційного (Індекс гендерної рівності, acquis ЄС),</a:t>
            </a:r>
            <a:endParaRPr/>
          </a:p>
          <a:p>
            <a:pPr indent="-342900" lvl="0" marL="342900" rtl="0" algn="just">
              <a:lnSpc>
                <a:spcPct val="100000"/>
              </a:lnSpc>
              <a:spcBef>
                <a:spcPts val="800"/>
              </a:spcBef>
              <a:spcAft>
                <a:spcPts val="0"/>
              </a:spcAft>
              <a:buSzPts val="1800"/>
              <a:buFont typeface="Arial"/>
              <a:buAutoNum type="arabicPeriod"/>
            </a:pPr>
            <a:r>
              <a:rPr lang="uk-UA" sz="1800">
                <a:latin typeface="Times New Roman"/>
                <a:ea typeface="Times New Roman"/>
                <a:cs typeface="Times New Roman"/>
                <a:sym typeface="Times New Roman"/>
              </a:rPr>
              <a:t>інституційного (спроможність дипломатичної служби).</a:t>
            </a:r>
            <a:endParaRPr/>
          </a:p>
          <a:p>
            <a:pPr indent="0" lvl="0" marL="0" rtl="0" algn="just">
              <a:lnSpc>
                <a:spcPct val="100000"/>
              </a:lnSpc>
              <a:spcBef>
                <a:spcPts val="800"/>
              </a:spcBef>
              <a:spcAft>
                <a:spcPts val="0"/>
              </a:spcAft>
              <a:buSzPts val="1800"/>
              <a:buNone/>
            </a:pPr>
            <a:r>
              <a:rPr lang="uk-UA" sz="1800">
                <a:latin typeface="Times New Roman"/>
                <a:ea typeface="Times New Roman"/>
                <a:cs typeface="Times New Roman"/>
                <a:sym typeface="Times New Roman"/>
              </a:rPr>
              <a:t>Системність у поєднанні цих вимірів є ключем до успішної реалізації гендерного порядку денного України.</a:t>
            </a:r>
            <a:endParaRPr/>
          </a:p>
          <a:p>
            <a:pPr indent="0" lvl="0" marL="0" rtl="0" algn="just">
              <a:lnSpc>
                <a:spcPct val="107000"/>
              </a:lnSpc>
              <a:spcBef>
                <a:spcPts val="400"/>
              </a:spcBef>
              <a:spcAft>
                <a:spcPts val="0"/>
              </a:spcAft>
              <a:buSzPts val="1800"/>
              <a:buNone/>
            </a:pPr>
            <a:r>
              <a:t/>
            </a:r>
            <a:endParaRPr sz="1600"/>
          </a:p>
        </p:txBody>
      </p:sp>
      <p:sp>
        <p:nvSpPr>
          <p:cNvPr id="887" name="Google Shape;887;p1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91" name="Shape 891"/>
        <p:cNvGrpSpPr/>
        <p:nvPr/>
      </p:nvGrpSpPr>
      <p:grpSpPr>
        <a:xfrm>
          <a:off x="0" y="0"/>
          <a:ext cx="0" cy="0"/>
          <a:chOff x="0" y="0"/>
          <a:chExt cx="0" cy="0"/>
        </a:xfrm>
      </p:grpSpPr>
      <p:sp>
        <p:nvSpPr>
          <p:cNvPr id="892" name="Google Shape;892;p121"/>
          <p:cNvSpPr txBox="1"/>
          <p:nvPr>
            <p:ph type="title"/>
          </p:nvPr>
        </p:nvSpPr>
        <p:spPr>
          <a:xfrm>
            <a:off x="762000" y="-257044"/>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МЗС. Плани</a:t>
            </a:r>
            <a:endParaRPr b="1" sz="2400"/>
          </a:p>
        </p:txBody>
      </p:sp>
      <p:sp>
        <p:nvSpPr>
          <p:cNvPr id="893" name="Google Shape;893;p121"/>
          <p:cNvSpPr txBox="1"/>
          <p:nvPr>
            <p:ph idx="1" type="body"/>
          </p:nvPr>
        </p:nvSpPr>
        <p:spPr>
          <a:xfrm>
            <a:off x="376287" y="1068519"/>
            <a:ext cx="5181600" cy="435133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uk-UA" sz="1800" u="none" cap="none" strike="noStrike">
                <a:solidFill>
                  <a:srgbClr val="000000"/>
                </a:solidFill>
                <a:latin typeface="Times New Roman"/>
                <a:ea typeface="Times New Roman"/>
                <a:cs typeface="Times New Roman"/>
                <a:sym typeface="Times New Roman"/>
              </a:rPr>
              <a:t>1. Посилення інституційного механізму</a:t>
            </a:r>
            <a:endParaRPr/>
          </a:p>
          <a:p>
            <a:pPr indent="-147150" lvl="0" marL="147150" marR="0" rtl="0" algn="l">
              <a:lnSpc>
                <a:spcPct val="100000"/>
              </a:lnSpc>
              <a:spcBef>
                <a:spcPts val="0"/>
              </a:spcBef>
              <a:spcAft>
                <a:spcPts val="0"/>
              </a:spcAft>
              <a:buClr>
                <a:srgbClr val="000000"/>
              </a:buClr>
              <a:buSzPts val="1800"/>
              <a:buFont typeface="Arial"/>
              <a:buChar char="•"/>
            </a:pPr>
            <a:r>
              <a:rPr b="0" i="0" lang="uk-UA" sz="1800" u="none" cap="none" strike="noStrike">
                <a:solidFill>
                  <a:srgbClr val="000000"/>
                </a:solidFill>
                <a:latin typeface="Times New Roman"/>
                <a:ea typeface="Times New Roman"/>
                <a:cs typeface="Times New Roman"/>
                <a:sym typeface="Times New Roman"/>
              </a:rPr>
              <a:t>Розробка та запуск комплексного відомчого механізму координації гендерної політики в СОДС</a:t>
            </a:r>
            <a:endParaRPr/>
          </a:p>
          <a:p>
            <a:pPr indent="-147150" lvl="0" marL="147150" marR="0" rtl="0" algn="l">
              <a:lnSpc>
                <a:spcPct val="100000"/>
              </a:lnSpc>
              <a:spcBef>
                <a:spcPts val="0"/>
              </a:spcBef>
              <a:spcAft>
                <a:spcPts val="0"/>
              </a:spcAft>
              <a:buClr>
                <a:srgbClr val="000000"/>
              </a:buClr>
              <a:buSzPts val="1800"/>
              <a:buFont typeface="Arial"/>
              <a:buChar char="•"/>
            </a:pPr>
            <a:r>
              <a:rPr b="0" i="0" lang="uk-UA" sz="1800" u="none" cap="none" strike="noStrike">
                <a:solidFill>
                  <a:srgbClr val="000000"/>
                </a:solidFill>
                <a:latin typeface="Times New Roman"/>
                <a:ea typeface="Times New Roman"/>
                <a:cs typeface="Times New Roman"/>
                <a:sym typeface="Times New Roman"/>
              </a:rPr>
              <a:t>Проведення регулярних засідань Комісії з питань гендерної рівності та Ради прав людини, гендерної рівності та різноманіття при МЗС; </a:t>
            </a:r>
            <a:endParaRPr/>
          </a:p>
          <a:p>
            <a:pPr indent="-147150" lvl="0" marL="147150" marR="0" rtl="0" algn="l">
              <a:lnSpc>
                <a:spcPct val="100000"/>
              </a:lnSpc>
              <a:spcBef>
                <a:spcPts val="0"/>
              </a:spcBef>
              <a:spcAft>
                <a:spcPts val="0"/>
              </a:spcAft>
              <a:buClr>
                <a:srgbClr val="000000"/>
              </a:buClr>
              <a:buSzPts val="1800"/>
              <a:buFont typeface="Arial"/>
              <a:buChar char="•"/>
            </a:pPr>
            <a:r>
              <a:rPr b="0" i="0" lang="uk-UA" sz="1800" u="none" cap="none" strike="noStrike">
                <a:solidFill>
                  <a:srgbClr val="000000"/>
                </a:solidFill>
                <a:latin typeface="Times New Roman"/>
                <a:ea typeface="Times New Roman"/>
                <a:cs typeface="Times New Roman"/>
                <a:sym typeface="Times New Roman"/>
              </a:rPr>
              <a:t>Визначення відповідальних осіб з гендерних питань у ЗДУ</a:t>
            </a:r>
            <a:endParaRPr/>
          </a:p>
          <a:p>
            <a:pPr indent="-147150" lvl="0" marL="147150" marR="0" rtl="0" algn="l">
              <a:lnSpc>
                <a:spcPct val="100000"/>
              </a:lnSpc>
              <a:spcBef>
                <a:spcPts val="0"/>
              </a:spcBef>
              <a:spcAft>
                <a:spcPts val="0"/>
              </a:spcAft>
              <a:buClr>
                <a:srgbClr val="000000"/>
              </a:buClr>
              <a:buSzPts val="1800"/>
              <a:buFont typeface="Arial"/>
              <a:buChar char="•"/>
            </a:pPr>
            <a:r>
              <a:rPr b="0" i="0" lang="uk-UA" sz="1800" u="none" cap="none" strike="noStrike">
                <a:solidFill>
                  <a:srgbClr val="000000"/>
                </a:solidFill>
                <a:latin typeface="Times New Roman"/>
                <a:ea typeface="Times New Roman"/>
                <a:cs typeface="Times New Roman"/>
                <a:sym typeface="Times New Roman"/>
              </a:rPr>
              <a:t>Оновлення гендерного портрету дипломатичної служби</a:t>
            </a:r>
            <a:endParaRPr/>
          </a:p>
          <a:p>
            <a:pPr indent="0" lvl="0" marL="0" marR="0" rtl="0" algn="l">
              <a:lnSpc>
                <a:spcPct val="100000"/>
              </a:lnSpc>
              <a:spcBef>
                <a:spcPts val="0"/>
              </a:spcBef>
              <a:spcAft>
                <a:spcPts val="0"/>
              </a:spcAft>
              <a:buClr>
                <a:srgbClr val="000000"/>
              </a:buClr>
              <a:buSzPts val="1800"/>
              <a:buFont typeface="Arial"/>
              <a:buNone/>
            </a:pPr>
            <a:r>
              <a:rPr b="1" i="0" lang="uk-UA" sz="1800" u="none" cap="none" strike="noStrike">
                <a:solidFill>
                  <a:srgbClr val="000000"/>
                </a:solidFill>
                <a:latin typeface="Times New Roman"/>
                <a:ea typeface="Times New Roman"/>
                <a:cs typeface="Times New Roman"/>
                <a:sym typeface="Times New Roman"/>
              </a:rPr>
              <a:t>2. Гендерно відповідальна кадрова політика</a:t>
            </a:r>
            <a:endParaRPr/>
          </a:p>
          <a:p>
            <a:pPr indent="-147150" lvl="0" marL="147150" marR="0" rtl="0" algn="l">
              <a:lnSpc>
                <a:spcPct val="100000"/>
              </a:lnSpc>
              <a:spcBef>
                <a:spcPts val="0"/>
              </a:spcBef>
              <a:spcAft>
                <a:spcPts val="0"/>
              </a:spcAft>
              <a:buClr>
                <a:srgbClr val="000000"/>
              </a:buClr>
              <a:buSzPts val="1800"/>
              <a:buFont typeface="Arial"/>
              <a:buChar char="•"/>
            </a:pPr>
            <a:r>
              <a:rPr b="0" i="0" lang="uk-UA" sz="1800" u="none" cap="none" strike="noStrike">
                <a:solidFill>
                  <a:srgbClr val="000000"/>
                </a:solidFill>
                <a:latin typeface="Times New Roman"/>
                <a:ea typeface="Times New Roman"/>
                <a:cs typeface="Times New Roman"/>
                <a:sym typeface="Times New Roman"/>
              </a:rPr>
              <a:t>Закріплення гендерних компетенцій у вимогах до посад категорій «Б» і «В»</a:t>
            </a:r>
            <a:endParaRPr/>
          </a:p>
          <a:p>
            <a:pPr indent="-147150" lvl="0" marL="147150" marR="0" rtl="0" algn="l">
              <a:lnSpc>
                <a:spcPct val="100000"/>
              </a:lnSpc>
              <a:spcBef>
                <a:spcPts val="0"/>
              </a:spcBef>
              <a:spcAft>
                <a:spcPts val="0"/>
              </a:spcAft>
              <a:buClr>
                <a:srgbClr val="000000"/>
              </a:buClr>
              <a:buSzPts val="1800"/>
              <a:buFont typeface="Arial"/>
              <a:buChar char="•"/>
            </a:pPr>
            <a:r>
              <a:rPr b="0" i="0" lang="uk-UA" sz="1800" u="none" cap="none" strike="noStrike">
                <a:solidFill>
                  <a:srgbClr val="000000"/>
                </a:solidFill>
                <a:latin typeface="Times New Roman"/>
                <a:ea typeface="Times New Roman"/>
                <a:cs typeface="Times New Roman"/>
                <a:sym typeface="Times New Roman"/>
              </a:rPr>
              <a:t>Впровадження стандартів недискримінаційних співбесід</a:t>
            </a:r>
            <a:endParaRPr/>
          </a:p>
          <a:p>
            <a:pPr indent="-147150" lvl="0" marL="147150" marR="0" rtl="0" algn="l">
              <a:lnSpc>
                <a:spcPct val="100000"/>
              </a:lnSpc>
              <a:spcBef>
                <a:spcPts val="0"/>
              </a:spcBef>
              <a:spcAft>
                <a:spcPts val="0"/>
              </a:spcAft>
              <a:buClr>
                <a:srgbClr val="000000"/>
              </a:buClr>
              <a:buSzPts val="1800"/>
              <a:buFont typeface="Arial"/>
              <a:buChar char="•"/>
            </a:pPr>
            <a:r>
              <a:rPr b="0" i="0" lang="uk-UA" sz="1800" u="none" cap="none" strike="noStrike">
                <a:solidFill>
                  <a:srgbClr val="000000"/>
                </a:solidFill>
                <a:latin typeface="Times New Roman"/>
                <a:ea typeface="Times New Roman"/>
                <a:cs typeface="Times New Roman"/>
                <a:sym typeface="Times New Roman"/>
              </a:rPr>
              <a:t>Масштабування менторських програм </a:t>
            </a:r>
            <a:endParaRPr/>
          </a:p>
          <a:p>
            <a:pPr indent="-147150" lvl="0" marL="147150" marR="0" rtl="0" algn="l">
              <a:lnSpc>
                <a:spcPct val="100000"/>
              </a:lnSpc>
              <a:spcBef>
                <a:spcPts val="0"/>
              </a:spcBef>
              <a:spcAft>
                <a:spcPts val="0"/>
              </a:spcAft>
              <a:buClr>
                <a:srgbClr val="000000"/>
              </a:buClr>
              <a:buSzPts val="1800"/>
              <a:buFont typeface="Arial"/>
              <a:buChar char="•"/>
            </a:pPr>
            <a:r>
              <a:rPr b="0" i="0" lang="uk-UA" sz="1800" u="none" cap="none" strike="noStrike">
                <a:solidFill>
                  <a:srgbClr val="000000"/>
                </a:solidFill>
                <a:latin typeface="Times New Roman"/>
                <a:ea typeface="Times New Roman"/>
                <a:cs typeface="Times New Roman"/>
                <a:sym typeface="Times New Roman"/>
              </a:rPr>
              <a:t>Розроблення програми інтеграції ветеранів і ветеранок</a:t>
            </a:r>
            <a:endParaRPr b="0" i="0" sz="1800" u="none" cap="none" strike="noStrike">
              <a:solidFill>
                <a:srgbClr val="000000"/>
              </a:solidFill>
              <a:latin typeface="Times New Roman"/>
              <a:ea typeface="Times New Roman"/>
              <a:cs typeface="Times New Roman"/>
              <a:sym typeface="Times New Roman"/>
            </a:endParaRPr>
          </a:p>
          <a:p>
            <a:pPr indent="0" lvl="0" marL="0" rtl="0" algn="just">
              <a:lnSpc>
                <a:spcPct val="107000"/>
              </a:lnSpc>
              <a:spcBef>
                <a:spcPts val="0"/>
              </a:spcBef>
              <a:spcAft>
                <a:spcPts val="0"/>
              </a:spcAft>
              <a:buSzPts val="1800"/>
              <a:buNone/>
            </a:pPr>
            <a:r>
              <a:t/>
            </a:r>
            <a:endParaRPr sz="1600"/>
          </a:p>
        </p:txBody>
      </p:sp>
      <p:sp>
        <p:nvSpPr>
          <p:cNvPr id="894" name="Google Shape;894;p121"/>
          <p:cNvSpPr txBox="1"/>
          <p:nvPr>
            <p:ph idx="2" type="body"/>
          </p:nvPr>
        </p:nvSpPr>
        <p:spPr>
          <a:xfrm>
            <a:off x="6248400" y="1068525"/>
            <a:ext cx="5181600" cy="4672500"/>
          </a:xfrm>
          <a:prstGeom prst="rect">
            <a:avLst/>
          </a:prstGeom>
          <a:noFill/>
          <a:ln>
            <a:noFill/>
          </a:ln>
        </p:spPr>
        <p:txBody>
          <a:bodyPr anchorCtr="0" anchor="t" bIns="45700" lIns="91425" spcFirstLastPara="1" rIns="91425" wrap="square" tIns="45700">
            <a:normAutofit fontScale="70000" lnSpcReduction="20000"/>
          </a:bodyPr>
          <a:lstStyle/>
          <a:p>
            <a:pPr indent="0" lvl="0" marL="0" marR="0" rtl="0" algn="l">
              <a:lnSpc>
                <a:spcPct val="100000"/>
              </a:lnSpc>
              <a:spcBef>
                <a:spcPts val="1000"/>
              </a:spcBef>
              <a:spcAft>
                <a:spcPts val="0"/>
              </a:spcAft>
              <a:buClr>
                <a:srgbClr val="000000"/>
              </a:buClr>
              <a:buSzPct val="100000"/>
              <a:buFont typeface="Arial"/>
              <a:buNone/>
            </a:pPr>
            <a:r>
              <a:rPr b="1" i="0" lang="uk-UA" sz="2800" u="none" cap="none" strike="noStrike">
                <a:solidFill>
                  <a:srgbClr val="000000"/>
                </a:solidFill>
                <a:latin typeface="Times New Roman"/>
                <a:ea typeface="Times New Roman"/>
                <a:cs typeface="Times New Roman"/>
                <a:sym typeface="Times New Roman"/>
              </a:rPr>
              <a:t>3. Підвищення професійної компетенції</a:t>
            </a:r>
            <a:endParaRPr/>
          </a:p>
          <a:p>
            <a:pPr indent="-160485" lvl="0" marL="147150" marR="0" rtl="0" algn="l">
              <a:lnSpc>
                <a:spcPct val="100000"/>
              </a:lnSpc>
              <a:spcBef>
                <a:spcPts val="1000"/>
              </a:spcBef>
              <a:spcAft>
                <a:spcPts val="0"/>
              </a:spcAft>
              <a:buClr>
                <a:srgbClr val="000000"/>
              </a:buClr>
              <a:buSzPct val="100000"/>
              <a:buFont typeface="Arial"/>
              <a:buChar char="•"/>
            </a:pPr>
            <a:r>
              <a:rPr b="0" i="0" lang="uk-UA" sz="2800" u="none" cap="none" strike="noStrike">
                <a:solidFill>
                  <a:srgbClr val="000000"/>
                </a:solidFill>
                <a:latin typeface="Times New Roman"/>
                <a:ea typeface="Times New Roman"/>
                <a:cs typeface="Times New Roman"/>
                <a:sym typeface="Times New Roman"/>
              </a:rPr>
              <a:t>Гендерний аналіз бюджетних програм</a:t>
            </a:r>
            <a:endParaRPr/>
          </a:p>
          <a:p>
            <a:pPr indent="-160485" lvl="0" marL="147150" marR="0" rtl="0" algn="l">
              <a:lnSpc>
                <a:spcPct val="100000"/>
              </a:lnSpc>
              <a:spcBef>
                <a:spcPts val="1000"/>
              </a:spcBef>
              <a:spcAft>
                <a:spcPts val="0"/>
              </a:spcAft>
              <a:buClr>
                <a:srgbClr val="000000"/>
              </a:buClr>
              <a:buSzPct val="100000"/>
              <a:buFont typeface="Arial"/>
              <a:buChar char="•"/>
            </a:pPr>
            <a:r>
              <a:rPr b="0" i="0" lang="uk-UA" sz="2800" u="none" cap="none" strike="noStrike">
                <a:solidFill>
                  <a:srgbClr val="000000"/>
                </a:solidFill>
                <a:latin typeface="Times New Roman"/>
                <a:ea typeface="Times New Roman"/>
                <a:cs typeface="Times New Roman"/>
                <a:sym typeface="Times New Roman"/>
              </a:rPr>
              <a:t>Навчання дипломатів компетенцій з гендерної тематики</a:t>
            </a:r>
            <a:endParaRPr/>
          </a:p>
          <a:p>
            <a:pPr indent="-160485" lvl="0" marL="147150" marR="0" rtl="0" algn="l">
              <a:lnSpc>
                <a:spcPct val="100000"/>
              </a:lnSpc>
              <a:spcBef>
                <a:spcPts val="1000"/>
              </a:spcBef>
              <a:spcAft>
                <a:spcPts val="0"/>
              </a:spcAft>
              <a:buClr>
                <a:srgbClr val="000000"/>
              </a:buClr>
              <a:buSzPct val="100000"/>
              <a:buFont typeface="Arial"/>
              <a:buChar char="•"/>
            </a:pPr>
            <a:r>
              <a:rPr b="0" i="0" lang="uk-UA" sz="2800" u="none" cap="none" strike="noStrike">
                <a:solidFill>
                  <a:srgbClr val="000000"/>
                </a:solidFill>
                <a:latin typeface="Times New Roman"/>
                <a:ea typeface="Times New Roman"/>
                <a:cs typeface="Times New Roman"/>
                <a:sym typeface="Times New Roman"/>
              </a:rPr>
              <a:t>Навчання керівників з управління інклюзивними командами</a:t>
            </a:r>
            <a:endParaRPr/>
          </a:p>
          <a:p>
            <a:pPr indent="-160485" lvl="0" marL="147150" marR="0" rtl="0" algn="l">
              <a:lnSpc>
                <a:spcPct val="100000"/>
              </a:lnSpc>
              <a:spcBef>
                <a:spcPts val="1000"/>
              </a:spcBef>
              <a:spcAft>
                <a:spcPts val="0"/>
              </a:spcAft>
              <a:buClr>
                <a:srgbClr val="000000"/>
              </a:buClr>
              <a:buSzPct val="100000"/>
              <a:buFont typeface="Arial"/>
              <a:buChar char="•"/>
            </a:pPr>
            <a:r>
              <a:rPr b="0" i="0" lang="uk-UA" sz="2800" u="none" cap="none" strike="noStrike">
                <a:solidFill>
                  <a:srgbClr val="000000"/>
                </a:solidFill>
                <a:latin typeface="Times New Roman"/>
                <a:ea typeface="Times New Roman"/>
                <a:cs typeface="Times New Roman"/>
                <a:sym typeface="Times New Roman"/>
              </a:rPr>
              <a:t>Інтеграція гендерного підходу у внутрішні політики та комунікації</a:t>
            </a:r>
            <a:endParaRPr/>
          </a:p>
          <a:p>
            <a:pPr indent="0" lvl="0" marL="0" marR="0" rtl="0" algn="l">
              <a:lnSpc>
                <a:spcPct val="100000"/>
              </a:lnSpc>
              <a:spcBef>
                <a:spcPts val="1000"/>
              </a:spcBef>
              <a:spcAft>
                <a:spcPts val="0"/>
              </a:spcAft>
              <a:buClr>
                <a:srgbClr val="000000"/>
              </a:buClr>
              <a:buSzPct val="100000"/>
              <a:buFont typeface="Arial"/>
              <a:buNone/>
            </a:pPr>
            <a:r>
              <a:rPr b="1" i="0" lang="uk-UA" sz="2800" u="none" cap="none" strike="noStrike">
                <a:solidFill>
                  <a:srgbClr val="000000"/>
                </a:solidFill>
                <a:latin typeface="Times New Roman"/>
                <a:ea typeface="Times New Roman"/>
                <a:cs typeface="Times New Roman"/>
                <a:sym typeface="Times New Roman"/>
              </a:rPr>
              <a:t>Очікуваний результат 2026:</a:t>
            </a:r>
            <a:endParaRPr/>
          </a:p>
          <a:p>
            <a:pPr indent="0" lvl="0" marL="0" marR="0" rtl="0" algn="l">
              <a:lnSpc>
                <a:spcPct val="100000"/>
              </a:lnSpc>
              <a:spcBef>
                <a:spcPts val="1000"/>
              </a:spcBef>
              <a:spcAft>
                <a:spcPts val="0"/>
              </a:spcAft>
              <a:buClr>
                <a:srgbClr val="000000"/>
              </a:buClr>
              <a:buSzPct val="100000"/>
              <a:buFont typeface="Arial"/>
              <a:buNone/>
            </a:pPr>
            <a:r>
              <a:rPr b="0" i="0" lang="uk-UA" sz="2800" u="none" cap="none" strike="noStrike">
                <a:solidFill>
                  <a:srgbClr val="000000"/>
                </a:solidFill>
                <a:latin typeface="Times New Roman"/>
                <a:ea typeface="Times New Roman"/>
                <a:cs typeface="Times New Roman"/>
                <a:sym typeface="Times New Roman"/>
              </a:rPr>
              <a:t>✔ посилення інституційної спроможності</a:t>
            </a:r>
            <a:br>
              <a:rPr b="0" i="0" lang="uk-UA" sz="2800" u="none" cap="none" strike="noStrike">
                <a:solidFill>
                  <a:srgbClr val="000000"/>
                </a:solidFill>
                <a:latin typeface="Times New Roman"/>
                <a:ea typeface="Times New Roman"/>
                <a:cs typeface="Times New Roman"/>
                <a:sym typeface="Times New Roman"/>
              </a:rPr>
            </a:br>
            <a:r>
              <a:rPr b="0" i="0" lang="uk-UA" sz="2800" u="none" cap="none" strike="noStrike">
                <a:solidFill>
                  <a:srgbClr val="000000"/>
                </a:solidFill>
                <a:latin typeface="Times New Roman"/>
                <a:ea typeface="Times New Roman"/>
                <a:cs typeface="Times New Roman"/>
                <a:sym typeface="Times New Roman"/>
              </a:rPr>
              <a:t>✔ зростання представництва жінок на керівних посадах</a:t>
            </a:r>
            <a:br>
              <a:rPr b="0" i="0" lang="uk-UA" sz="2800" u="none" cap="none" strike="noStrike">
                <a:solidFill>
                  <a:srgbClr val="000000"/>
                </a:solidFill>
                <a:latin typeface="Times New Roman"/>
                <a:ea typeface="Times New Roman"/>
                <a:cs typeface="Times New Roman"/>
                <a:sym typeface="Times New Roman"/>
              </a:rPr>
            </a:br>
            <a:r>
              <a:rPr b="0" i="0" lang="uk-UA" sz="2800" u="none" cap="none" strike="noStrike">
                <a:solidFill>
                  <a:srgbClr val="000000"/>
                </a:solidFill>
                <a:latin typeface="Times New Roman"/>
                <a:ea typeface="Times New Roman"/>
                <a:cs typeface="Times New Roman"/>
                <a:sym typeface="Times New Roman"/>
              </a:rPr>
              <a:t>✔ практичне застосування гендерного мейнстримінгу в управлінні</a:t>
            </a:r>
            <a:endParaRPr/>
          </a:p>
          <a:p>
            <a:pPr indent="-228600" lvl="0" marL="457200" rtl="0" algn="l">
              <a:lnSpc>
                <a:spcPct val="90000"/>
              </a:lnSpc>
              <a:spcBef>
                <a:spcPts val="1000"/>
              </a:spcBef>
              <a:spcAft>
                <a:spcPts val="0"/>
              </a:spcAft>
              <a:buClr>
                <a:schemeClr val="dk1"/>
              </a:buClr>
              <a:buSzPct val="102857"/>
              <a:buNone/>
            </a:pPr>
            <a:r>
              <a:t/>
            </a:r>
            <a:endParaRPr/>
          </a:p>
        </p:txBody>
      </p:sp>
      <p:sp>
        <p:nvSpPr>
          <p:cNvPr id="895" name="Google Shape;895;p1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99" name="Shape 899"/>
        <p:cNvGrpSpPr/>
        <p:nvPr/>
      </p:nvGrpSpPr>
      <p:grpSpPr>
        <a:xfrm>
          <a:off x="0" y="0"/>
          <a:ext cx="0" cy="0"/>
          <a:chOff x="0" y="0"/>
          <a:chExt cx="0" cy="0"/>
        </a:xfrm>
      </p:grpSpPr>
      <p:sp>
        <p:nvSpPr>
          <p:cNvPr id="900" name="Google Shape;900;p122"/>
          <p:cNvSpPr txBox="1"/>
          <p:nvPr>
            <p:ph type="title"/>
          </p:nvPr>
        </p:nvSpPr>
        <p:spPr>
          <a:xfrm>
            <a:off x="838200" y="-286307"/>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2800"/>
              <a:buFont typeface="Times New Roman"/>
              <a:buNone/>
            </a:pPr>
            <a:r>
              <a:rPr b="1" lang="uk-UA" sz="2400">
                <a:solidFill>
                  <a:srgbClr val="000000"/>
                </a:solidFill>
                <a:latin typeface="Times New Roman"/>
                <a:ea typeface="Times New Roman"/>
                <a:cs typeface="Times New Roman"/>
                <a:sym typeface="Times New Roman"/>
              </a:rPr>
              <a:t>МЗС. Плани</a:t>
            </a:r>
            <a:endParaRPr b="1" sz="2400"/>
          </a:p>
        </p:txBody>
      </p:sp>
      <p:sp>
        <p:nvSpPr>
          <p:cNvPr id="901" name="Google Shape;901;p122"/>
          <p:cNvSpPr txBox="1"/>
          <p:nvPr>
            <p:ph idx="1" type="body"/>
          </p:nvPr>
        </p:nvSpPr>
        <p:spPr>
          <a:xfrm>
            <a:off x="244300" y="1396200"/>
            <a:ext cx="5181600" cy="4600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lang="uk-UA" sz="1600">
                <a:solidFill>
                  <a:srgbClr val="000000"/>
                </a:solidFill>
                <a:latin typeface="Times New Roman"/>
                <a:ea typeface="Times New Roman"/>
                <a:cs typeface="Times New Roman"/>
                <a:sym typeface="Times New Roman"/>
              </a:rPr>
              <a:t>4</a:t>
            </a:r>
            <a:r>
              <a:rPr b="1" i="0" lang="uk-UA" sz="1600" u="none" cap="none" strike="noStrike">
                <a:solidFill>
                  <a:srgbClr val="000000"/>
                </a:solidFill>
                <a:latin typeface="Times New Roman"/>
                <a:ea typeface="Times New Roman"/>
                <a:cs typeface="Times New Roman"/>
                <a:sym typeface="Times New Roman"/>
              </a:rPr>
              <a:t>. Інтеграція гендерної рівності у зовнішню політику</a:t>
            </a:r>
            <a:endParaRPr b="1" i="0" sz="16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600"/>
              <a:buFont typeface="Arial"/>
              <a:buNone/>
            </a:pPr>
            <a:r>
              <a:t/>
            </a:r>
            <a:endParaRPr b="1" sz="1600">
              <a:solidFill>
                <a:srgbClr val="000000"/>
              </a:solidFill>
              <a:latin typeface="Times New Roman"/>
              <a:ea typeface="Times New Roman"/>
              <a:cs typeface="Times New Roman"/>
              <a:sym typeface="Times New Roman"/>
            </a:endParaRPr>
          </a:p>
          <a:p>
            <a:pPr indent="-228600" lvl="0" marL="228600" marR="0" rtl="0" algn="l">
              <a:lnSpc>
                <a:spcPct val="100000"/>
              </a:lnSpc>
              <a:spcBef>
                <a:spcPts val="1000"/>
              </a:spcBef>
              <a:spcAft>
                <a:spcPts val="0"/>
              </a:spcAft>
              <a:buClr>
                <a:srgbClr val="000000"/>
              </a:buClr>
              <a:buSzPts val="1600"/>
              <a:buFont typeface="Arial"/>
              <a:buChar char="•"/>
            </a:pPr>
            <a:r>
              <a:rPr b="0" i="0" lang="uk-UA" sz="1600" u="none" cap="none" strike="noStrike">
                <a:solidFill>
                  <a:srgbClr val="000000"/>
                </a:solidFill>
                <a:latin typeface="Times New Roman"/>
                <a:ea typeface="Times New Roman"/>
                <a:cs typeface="Times New Roman"/>
                <a:sym typeface="Times New Roman"/>
              </a:rPr>
              <a:t>Інституціоналізація порядку денного «Жінки, мир, безпека»</a:t>
            </a:r>
            <a:endParaRPr/>
          </a:p>
          <a:p>
            <a:pPr indent="-228600" lvl="0" marL="228600" marR="0" rtl="0" algn="l">
              <a:lnSpc>
                <a:spcPct val="100000"/>
              </a:lnSpc>
              <a:spcBef>
                <a:spcPts val="1000"/>
              </a:spcBef>
              <a:spcAft>
                <a:spcPts val="0"/>
              </a:spcAft>
              <a:buClr>
                <a:srgbClr val="000000"/>
              </a:buClr>
              <a:buSzPts val="1600"/>
              <a:buFont typeface="Arial"/>
              <a:buChar char="•"/>
            </a:pPr>
            <a:r>
              <a:rPr b="0" i="0" lang="uk-UA" sz="1600" u="none" cap="none" strike="noStrike">
                <a:solidFill>
                  <a:srgbClr val="000000"/>
                </a:solidFill>
                <a:latin typeface="Times New Roman"/>
                <a:ea typeface="Times New Roman"/>
                <a:cs typeface="Times New Roman"/>
                <a:sym typeface="Times New Roman"/>
              </a:rPr>
              <a:t>Адвокація відповідальності за сексуальне насильство, пов’язане з конфліктом</a:t>
            </a:r>
            <a:endParaRPr/>
          </a:p>
          <a:p>
            <a:pPr indent="-228600" lvl="0" marL="228600" marR="0" rtl="0" algn="l">
              <a:lnSpc>
                <a:spcPct val="100000"/>
              </a:lnSpc>
              <a:spcBef>
                <a:spcPts val="1000"/>
              </a:spcBef>
              <a:spcAft>
                <a:spcPts val="0"/>
              </a:spcAft>
              <a:buClr>
                <a:srgbClr val="000000"/>
              </a:buClr>
              <a:buSzPts val="1600"/>
              <a:buFont typeface="Arial"/>
              <a:buChar char="•"/>
            </a:pPr>
            <a:r>
              <a:rPr b="0" i="0" lang="uk-UA" sz="1600" u="none" cap="none" strike="noStrike">
                <a:solidFill>
                  <a:srgbClr val="000000"/>
                </a:solidFill>
                <a:latin typeface="Times New Roman"/>
                <a:ea typeface="Times New Roman"/>
                <a:cs typeface="Times New Roman"/>
                <a:sym typeface="Times New Roman"/>
              </a:rPr>
              <a:t>Інтеграція гендерного підходу в процеси євроінтеграції</a:t>
            </a:r>
            <a:endParaRPr/>
          </a:p>
          <a:p>
            <a:pPr indent="-228600" lvl="0" marL="228600" marR="0" rtl="0" algn="l">
              <a:lnSpc>
                <a:spcPct val="100000"/>
              </a:lnSpc>
              <a:spcBef>
                <a:spcPts val="1000"/>
              </a:spcBef>
              <a:spcAft>
                <a:spcPts val="0"/>
              </a:spcAft>
              <a:buClr>
                <a:srgbClr val="000000"/>
              </a:buClr>
              <a:buSzPts val="1600"/>
              <a:buFont typeface="Arial"/>
              <a:buChar char="•"/>
            </a:pPr>
            <a:r>
              <a:rPr b="0" i="0" lang="uk-UA" sz="1600" u="none" cap="none" strike="noStrike">
                <a:solidFill>
                  <a:srgbClr val="000000"/>
                </a:solidFill>
                <a:latin typeface="Times New Roman"/>
                <a:ea typeface="Times New Roman"/>
                <a:cs typeface="Times New Roman"/>
                <a:sym typeface="Times New Roman"/>
              </a:rPr>
              <a:t>Розвиток Платформи гендерного мейнстримінгу у відновленні України</a:t>
            </a:r>
            <a:endParaRPr sz="1600">
              <a:solidFill>
                <a:srgbClr val="000000"/>
              </a:solidFill>
              <a:latin typeface="Times New Roman"/>
              <a:ea typeface="Times New Roman"/>
              <a:cs typeface="Times New Roman"/>
              <a:sym typeface="Times New Roman"/>
            </a:endParaRPr>
          </a:p>
          <a:p>
            <a:pPr indent="-228600" lvl="0" marL="228600" marR="0" rtl="0" algn="l">
              <a:lnSpc>
                <a:spcPct val="100000"/>
              </a:lnSpc>
              <a:spcBef>
                <a:spcPts val="1000"/>
              </a:spcBef>
              <a:spcAft>
                <a:spcPts val="0"/>
              </a:spcAft>
              <a:buClr>
                <a:srgbClr val="000000"/>
              </a:buClr>
              <a:buSzPts val="1600"/>
              <a:buFont typeface="Arial"/>
              <a:buChar char="•"/>
            </a:pPr>
            <a:r>
              <a:rPr lang="uk-UA" sz="1600">
                <a:latin typeface="Times New Roman"/>
                <a:ea typeface="Times New Roman"/>
                <a:cs typeface="Times New Roman"/>
                <a:sym typeface="Times New Roman"/>
              </a:rPr>
              <a:t>Розширення співпраці з донорами щодо гендерно відповідальної відбудови України</a:t>
            </a:r>
            <a:endParaRPr/>
          </a:p>
          <a:p>
            <a:pPr indent="-228600" lvl="0" marL="228600" marR="0" rtl="0" algn="l">
              <a:lnSpc>
                <a:spcPct val="100000"/>
              </a:lnSpc>
              <a:spcBef>
                <a:spcPts val="1000"/>
              </a:spcBef>
              <a:spcAft>
                <a:spcPts val="0"/>
              </a:spcAft>
              <a:buClr>
                <a:srgbClr val="000000"/>
              </a:buClr>
              <a:buSzPts val="1600"/>
              <a:buFont typeface="Arial"/>
              <a:buChar char="•"/>
            </a:pPr>
            <a:r>
              <a:rPr lang="uk-UA" sz="1600">
                <a:latin typeface="Times New Roman"/>
                <a:ea typeface="Times New Roman"/>
                <a:cs typeface="Times New Roman"/>
                <a:sym typeface="Times New Roman"/>
              </a:rPr>
              <a:t>Опрацювання впровадження елементів феміністичної зовнішньої політики</a:t>
            </a:r>
            <a:endParaRPr/>
          </a:p>
          <a:p>
            <a:pPr indent="0" lvl="0" marL="457200" marR="0" rtl="0" algn="l">
              <a:lnSpc>
                <a:spcPct val="100000"/>
              </a:lnSpc>
              <a:spcBef>
                <a:spcPts val="1000"/>
              </a:spcBef>
              <a:spcAft>
                <a:spcPts val="0"/>
              </a:spcAft>
              <a:buNone/>
            </a:pPr>
            <a:r>
              <a:t/>
            </a:r>
            <a:endParaRPr sz="1600">
              <a:solidFill>
                <a:srgbClr val="000000"/>
              </a:solidFill>
              <a:latin typeface="Times New Roman"/>
              <a:ea typeface="Times New Roman"/>
              <a:cs typeface="Times New Roman"/>
              <a:sym typeface="Times New Roman"/>
            </a:endParaRPr>
          </a:p>
          <a:p>
            <a:pPr indent="-127000" lvl="0" marL="228600" marR="0" rtl="0" algn="l">
              <a:lnSpc>
                <a:spcPct val="100000"/>
              </a:lnSpc>
              <a:spcBef>
                <a:spcPts val="1000"/>
              </a:spcBef>
              <a:spcAft>
                <a:spcPts val="0"/>
              </a:spcAft>
              <a:buClr>
                <a:schemeClr val="dk1"/>
              </a:buClr>
              <a:buSzPts val="1600"/>
              <a:buFont typeface="Arial"/>
              <a:buNone/>
            </a:pPr>
            <a:r>
              <a:t/>
            </a:r>
            <a:endParaRPr b="0" i="0" sz="1600" u="none" cap="none" strike="noStrike">
              <a:solidFill>
                <a:srgbClr val="000000"/>
              </a:solidFill>
              <a:latin typeface="Times New Roman"/>
              <a:ea typeface="Times New Roman"/>
              <a:cs typeface="Times New Roman"/>
              <a:sym typeface="Times New Roman"/>
            </a:endParaRPr>
          </a:p>
          <a:p>
            <a:pPr indent="-127000" lvl="0" marL="228600" marR="0" rtl="0" algn="l">
              <a:lnSpc>
                <a:spcPct val="100000"/>
              </a:lnSpc>
              <a:spcBef>
                <a:spcPts val="1000"/>
              </a:spcBef>
              <a:spcAft>
                <a:spcPts val="0"/>
              </a:spcAft>
              <a:buClr>
                <a:schemeClr val="dk1"/>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rtl="0" algn="just">
              <a:lnSpc>
                <a:spcPct val="107000"/>
              </a:lnSpc>
              <a:spcBef>
                <a:spcPts val="0"/>
              </a:spcBef>
              <a:spcAft>
                <a:spcPts val="0"/>
              </a:spcAft>
              <a:buSzPts val="1800"/>
              <a:buNone/>
            </a:pPr>
            <a:r>
              <a:t/>
            </a:r>
            <a:endParaRPr sz="1600"/>
          </a:p>
        </p:txBody>
      </p:sp>
      <p:sp>
        <p:nvSpPr>
          <p:cNvPr id="902" name="Google Shape;902;p122"/>
          <p:cNvSpPr txBox="1"/>
          <p:nvPr>
            <p:ph idx="2" type="body"/>
          </p:nvPr>
        </p:nvSpPr>
        <p:spPr>
          <a:xfrm>
            <a:off x="6096000" y="1165750"/>
            <a:ext cx="5181600" cy="5046900"/>
          </a:xfrm>
          <a:prstGeom prst="rect">
            <a:avLst/>
          </a:prstGeom>
          <a:noFill/>
          <a:ln>
            <a:noFill/>
          </a:ln>
        </p:spPr>
        <p:txBody>
          <a:bodyPr anchorCtr="0" anchor="t" bIns="45700" lIns="91425" spcFirstLastPara="1" rIns="91425" wrap="square" tIns="45700">
            <a:normAutofit fontScale="62500" lnSpcReduction="10000"/>
          </a:bodyPr>
          <a:lstStyle/>
          <a:p>
            <a:pPr indent="0" lvl="0" marL="0" marR="0" rtl="0" algn="l">
              <a:lnSpc>
                <a:spcPct val="100000"/>
              </a:lnSpc>
              <a:spcBef>
                <a:spcPts val="0"/>
              </a:spcBef>
              <a:spcAft>
                <a:spcPts val="0"/>
              </a:spcAft>
              <a:buClr>
                <a:srgbClr val="000000"/>
              </a:buClr>
              <a:buSzPct val="100000"/>
              <a:buFont typeface="Arial"/>
              <a:buNone/>
            </a:pPr>
            <a:r>
              <a:t/>
            </a:r>
            <a:endParaRPr b="1" sz="1600">
              <a:solidFill>
                <a:srgbClr val="000000"/>
              </a:solidFill>
              <a:latin typeface="Times New Roman"/>
              <a:ea typeface="Times New Roman"/>
              <a:cs typeface="Times New Roman"/>
              <a:sym typeface="Times New Roman"/>
            </a:endParaRPr>
          </a:p>
          <a:p>
            <a:pPr indent="0" lvl="0" marL="0" rtl="0" algn="l">
              <a:lnSpc>
                <a:spcPct val="100000"/>
              </a:lnSpc>
              <a:spcBef>
                <a:spcPts val="1000"/>
              </a:spcBef>
              <a:spcAft>
                <a:spcPts val="0"/>
              </a:spcAft>
              <a:buClr>
                <a:schemeClr val="dk1"/>
              </a:buClr>
              <a:buSzPct val="78260"/>
              <a:buFont typeface="Arial"/>
              <a:buNone/>
            </a:pPr>
            <a:r>
              <a:rPr b="1" lang="uk-UA" sz="2300">
                <a:latin typeface="Times New Roman"/>
                <a:ea typeface="Times New Roman"/>
                <a:cs typeface="Times New Roman"/>
                <a:sym typeface="Times New Roman"/>
              </a:rPr>
              <a:t>5</a:t>
            </a:r>
            <a:r>
              <a:rPr b="1" lang="uk-UA" sz="2300">
                <a:latin typeface="Times New Roman"/>
                <a:ea typeface="Times New Roman"/>
                <a:cs typeface="Times New Roman"/>
                <a:sym typeface="Times New Roman"/>
              </a:rPr>
              <a:t>. Інклюзивне та безпечне робоче середовище</a:t>
            </a:r>
            <a:endParaRPr sz="2300"/>
          </a:p>
          <a:p>
            <a:pPr indent="-218281" lvl="0" marL="228600" rtl="0" algn="l">
              <a:lnSpc>
                <a:spcPct val="100000"/>
              </a:lnSpc>
              <a:spcBef>
                <a:spcPts val="1000"/>
              </a:spcBef>
              <a:spcAft>
                <a:spcPts val="0"/>
              </a:spcAft>
              <a:buSzPct val="100000"/>
              <a:buChar char="•"/>
            </a:pPr>
            <a:r>
              <a:rPr lang="uk-UA" sz="2300">
                <a:latin typeface="Times New Roman"/>
                <a:ea typeface="Times New Roman"/>
                <a:cs typeface="Times New Roman"/>
                <a:sym typeface="Times New Roman"/>
              </a:rPr>
              <a:t>Підтримка та розширення сімейно-дружніх політик (дитяча кімната, гнучкий графік)</a:t>
            </a:r>
            <a:endParaRPr sz="2300"/>
          </a:p>
          <a:p>
            <a:pPr indent="-218281" lvl="0" marL="228600" rtl="0" algn="l">
              <a:lnSpc>
                <a:spcPct val="100000"/>
              </a:lnSpc>
              <a:spcBef>
                <a:spcPts val="1000"/>
              </a:spcBef>
              <a:spcAft>
                <a:spcPts val="0"/>
              </a:spcAft>
              <a:buSzPct val="100000"/>
              <a:buChar char="•"/>
            </a:pPr>
            <a:r>
              <a:rPr lang="uk-UA" sz="2300">
                <a:latin typeface="Times New Roman"/>
                <a:ea typeface="Times New Roman"/>
                <a:cs typeface="Times New Roman"/>
                <a:sym typeface="Times New Roman"/>
              </a:rPr>
              <a:t>Вдосконалення гарантій для дипломатів/-ток у відрядженні</a:t>
            </a:r>
            <a:endParaRPr sz="2300"/>
          </a:p>
          <a:p>
            <a:pPr indent="-218281" lvl="0" marL="228600" rtl="0" algn="l">
              <a:lnSpc>
                <a:spcPct val="100000"/>
              </a:lnSpc>
              <a:spcBef>
                <a:spcPts val="1000"/>
              </a:spcBef>
              <a:spcAft>
                <a:spcPts val="0"/>
              </a:spcAft>
              <a:buSzPct val="100000"/>
              <a:buChar char="•"/>
            </a:pPr>
            <a:r>
              <a:rPr lang="uk-UA" sz="2300">
                <a:latin typeface="Times New Roman"/>
                <a:ea typeface="Times New Roman"/>
                <a:cs typeface="Times New Roman"/>
                <a:sym typeface="Times New Roman"/>
              </a:rPr>
              <a:t>Просування двосторонніх угод щодо працевлаштування подружжя</a:t>
            </a:r>
            <a:endParaRPr sz="2300"/>
          </a:p>
          <a:p>
            <a:pPr indent="-218281" lvl="0" marL="228600" rtl="0" algn="l">
              <a:lnSpc>
                <a:spcPct val="100000"/>
              </a:lnSpc>
              <a:spcBef>
                <a:spcPts val="1000"/>
              </a:spcBef>
              <a:spcAft>
                <a:spcPts val="0"/>
              </a:spcAft>
              <a:buSzPct val="100000"/>
              <a:buChar char="•"/>
            </a:pPr>
            <a:r>
              <a:rPr lang="uk-UA" sz="2300">
                <a:latin typeface="Times New Roman"/>
                <a:ea typeface="Times New Roman"/>
                <a:cs typeface="Times New Roman"/>
                <a:sym typeface="Times New Roman"/>
              </a:rPr>
              <a:t>Відновлення роботи психолога та програм емоційної підтримки</a:t>
            </a:r>
            <a:endParaRPr sz="2300"/>
          </a:p>
          <a:p>
            <a:pPr indent="-218281" lvl="0" marL="228600" rtl="0" algn="l">
              <a:lnSpc>
                <a:spcPct val="100000"/>
              </a:lnSpc>
              <a:spcBef>
                <a:spcPts val="1000"/>
              </a:spcBef>
              <a:spcAft>
                <a:spcPts val="0"/>
              </a:spcAft>
              <a:buSzPct val="100000"/>
              <a:buChar char="•"/>
            </a:pPr>
            <a:r>
              <a:rPr lang="uk-UA" sz="2300">
                <a:latin typeface="Times New Roman"/>
                <a:ea typeface="Times New Roman"/>
                <a:cs typeface="Times New Roman"/>
                <a:sym typeface="Times New Roman"/>
              </a:rPr>
              <a:t>Просвітницькі кампанії щодо етичної поведінки та протидії гендерно зумовленого насильства </a:t>
            </a:r>
            <a:endParaRPr b="1" sz="2300">
              <a:solidFill>
                <a:srgbClr val="000000"/>
              </a:solidFill>
              <a:latin typeface="Times New Roman"/>
              <a:ea typeface="Times New Roman"/>
              <a:cs typeface="Times New Roman"/>
              <a:sym typeface="Times New Roman"/>
            </a:endParaRPr>
          </a:p>
          <a:p>
            <a:pPr indent="0" lvl="0" marL="0" marR="0" rtl="0" algn="l">
              <a:lnSpc>
                <a:spcPct val="100000"/>
              </a:lnSpc>
              <a:spcBef>
                <a:spcPts val="1000"/>
              </a:spcBef>
              <a:spcAft>
                <a:spcPts val="0"/>
              </a:spcAft>
              <a:buClr>
                <a:srgbClr val="000000"/>
              </a:buClr>
              <a:buSzPct val="69565"/>
              <a:buFont typeface="Arial"/>
              <a:buNone/>
            </a:pPr>
            <a:r>
              <a:t/>
            </a:r>
            <a:endParaRPr b="1" sz="2300">
              <a:solidFill>
                <a:srgbClr val="000000"/>
              </a:solidFill>
              <a:latin typeface="Times New Roman"/>
              <a:ea typeface="Times New Roman"/>
              <a:cs typeface="Times New Roman"/>
              <a:sym typeface="Times New Roman"/>
            </a:endParaRPr>
          </a:p>
          <a:p>
            <a:pPr indent="0" lvl="0" marL="0" marR="0" rtl="0" algn="l">
              <a:lnSpc>
                <a:spcPct val="100000"/>
              </a:lnSpc>
              <a:spcBef>
                <a:spcPts val="1000"/>
              </a:spcBef>
              <a:spcAft>
                <a:spcPts val="0"/>
              </a:spcAft>
              <a:buClr>
                <a:srgbClr val="000000"/>
              </a:buClr>
              <a:buSzPct val="69565"/>
              <a:buFont typeface="Arial"/>
              <a:buNone/>
            </a:pPr>
            <a:r>
              <a:rPr b="1" i="0" lang="uk-UA" sz="2300" u="none" cap="none" strike="noStrike">
                <a:solidFill>
                  <a:srgbClr val="000000"/>
                </a:solidFill>
                <a:latin typeface="Times New Roman"/>
                <a:ea typeface="Times New Roman"/>
                <a:cs typeface="Times New Roman"/>
                <a:sym typeface="Times New Roman"/>
              </a:rPr>
              <a:t>Очікуваний результат 2026:</a:t>
            </a:r>
            <a:br>
              <a:rPr b="0" i="0" lang="uk-UA" sz="2300" u="none" cap="none" strike="noStrike">
                <a:solidFill>
                  <a:srgbClr val="000000"/>
                </a:solidFill>
                <a:latin typeface="Times New Roman"/>
                <a:ea typeface="Times New Roman"/>
                <a:cs typeface="Times New Roman"/>
                <a:sym typeface="Times New Roman"/>
              </a:rPr>
            </a:br>
            <a:r>
              <a:rPr b="0" i="0" lang="uk-UA" sz="2300" u="none" cap="none" strike="noStrike">
                <a:solidFill>
                  <a:srgbClr val="000000"/>
                </a:solidFill>
                <a:latin typeface="Times New Roman"/>
                <a:ea typeface="Times New Roman"/>
                <a:cs typeface="Times New Roman"/>
                <a:sym typeface="Times New Roman"/>
              </a:rPr>
              <a:t>✔ гендерна рівність інтегрована у переговорні процеси та міжнародні формати</a:t>
            </a:r>
            <a:br>
              <a:rPr b="0" i="0" lang="uk-UA" sz="2300" u="none" cap="none" strike="noStrike">
                <a:solidFill>
                  <a:srgbClr val="000000"/>
                </a:solidFill>
                <a:latin typeface="Times New Roman"/>
                <a:ea typeface="Times New Roman"/>
                <a:cs typeface="Times New Roman"/>
                <a:sym typeface="Times New Roman"/>
              </a:rPr>
            </a:br>
            <a:r>
              <a:rPr b="0" i="0" lang="uk-UA" sz="2300" u="none" cap="none" strike="noStrike">
                <a:solidFill>
                  <a:srgbClr val="000000"/>
                </a:solidFill>
                <a:latin typeface="Times New Roman"/>
                <a:ea typeface="Times New Roman"/>
                <a:cs typeface="Times New Roman"/>
                <a:sym typeface="Times New Roman"/>
              </a:rPr>
              <a:t>✔ посилена міжнародна адвокація України</a:t>
            </a:r>
            <a:br>
              <a:rPr b="0" i="0" lang="uk-UA" sz="2300" u="none" cap="none" strike="noStrike">
                <a:solidFill>
                  <a:srgbClr val="000000"/>
                </a:solidFill>
                <a:latin typeface="Times New Roman"/>
                <a:ea typeface="Times New Roman"/>
                <a:cs typeface="Times New Roman"/>
                <a:sym typeface="Times New Roman"/>
              </a:rPr>
            </a:br>
            <a:r>
              <a:rPr b="0" i="0" lang="uk-UA" sz="2300" u="none" cap="none" strike="noStrike">
                <a:solidFill>
                  <a:srgbClr val="000000"/>
                </a:solidFill>
                <a:latin typeface="Times New Roman"/>
                <a:ea typeface="Times New Roman"/>
                <a:cs typeface="Times New Roman"/>
                <a:sym typeface="Times New Roman"/>
              </a:rPr>
              <a:t>✔ формування іміджу України як гендерно відповідальної європейської держави</a:t>
            </a:r>
            <a:endParaRPr sz="2300"/>
          </a:p>
          <a:p>
            <a:pPr indent="-228600" lvl="0" marL="457200" rtl="0" algn="l">
              <a:lnSpc>
                <a:spcPct val="90000"/>
              </a:lnSpc>
              <a:spcBef>
                <a:spcPts val="1000"/>
              </a:spcBef>
              <a:spcAft>
                <a:spcPts val="0"/>
              </a:spcAft>
              <a:buClr>
                <a:schemeClr val="dk1"/>
              </a:buClr>
              <a:buSzPct val="78260"/>
              <a:buNone/>
            </a:pPr>
            <a:r>
              <a:t/>
            </a:r>
            <a:endParaRPr sz="2300"/>
          </a:p>
        </p:txBody>
      </p:sp>
      <p:sp>
        <p:nvSpPr>
          <p:cNvPr id="903" name="Google Shape;903;p1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Зеленый и желтый">
      <a:dk1>
        <a:srgbClr val="000000"/>
      </a:dk1>
      <a:lt1>
        <a:srgbClr val="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Office Theme">
  <a:themeElements>
    <a:clrScheme name="Зеленый и желтый">
      <a:dk1>
        <a:srgbClr val="000000"/>
      </a:dk1>
      <a:lt1>
        <a:srgbClr val="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2023-12-07T09:31:44Z</dcterms:created>
  <dc:creator>Апарат УУ</dc:creator>
</cp:coreProperties>
</file>